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sldIdLst>
    <p:sldId id="376" r:id="rId2"/>
    <p:sldId id="432" r:id="rId3"/>
    <p:sldId id="401" r:id="rId4"/>
    <p:sldId id="433" r:id="rId5"/>
    <p:sldId id="378" r:id="rId6"/>
    <p:sldId id="379" r:id="rId7"/>
    <p:sldId id="380" r:id="rId8"/>
    <p:sldId id="381" r:id="rId9"/>
    <p:sldId id="382" r:id="rId10"/>
    <p:sldId id="383" r:id="rId11"/>
    <p:sldId id="384" r:id="rId12"/>
    <p:sldId id="385" r:id="rId13"/>
    <p:sldId id="397" r:id="rId14"/>
    <p:sldId id="398" r:id="rId15"/>
    <p:sldId id="403" r:id="rId16"/>
    <p:sldId id="407" r:id="rId17"/>
    <p:sldId id="377" r:id="rId18"/>
    <p:sldId id="408" r:id="rId19"/>
    <p:sldId id="406" r:id="rId20"/>
    <p:sldId id="409" r:id="rId21"/>
    <p:sldId id="435" r:id="rId22"/>
    <p:sldId id="405" r:id="rId23"/>
    <p:sldId id="424" r:id="rId24"/>
    <p:sldId id="425" r:id="rId25"/>
    <p:sldId id="419" r:id="rId26"/>
    <p:sldId id="412" r:id="rId27"/>
    <p:sldId id="423" r:id="rId28"/>
    <p:sldId id="420" r:id="rId29"/>
    <p:sldId id="422" r:id="rId30"/>
    <p:sldId id="421" r:id="rId31"/>
    <p:sldId id="426" r:id="rId32"/>
    <p:sldId id="434" r:id="rId33"/>
    <p:sldId id="375" r:id="rId34"/>
    <p:sldId id="374" r:id="rId35"/>
    <p:sldId id="285" r:id="rId36"/>
    <p:sldId id="290" r:id="rId37"/>
    <p:sldId id="286" r:id="rId38"/>
    <p:sldId id="291" r:id="rId39"/>
    <p:sldId id="287" r:id="rId40"/>
    <p:sldId id="292" r:id="rId41"/>
    <p:sldId id="297" r:id="rId42"/>
    <p:sldId id="298" r:id="rId43"/>
    <p:sldId id="301" r:id="rId44"/>
    <p:sldId id="302" r:id="rId45"/>
    <p:sldId id="299" r:id="rId46"/>
    <p:sldId id="300" r:id="rId47"/>
    <p:sldId id="327" r:id="rId48"/>
    <p:sldId id="328" r:id="rId49"/>
    <p:sldId id="329" r:id="rId50"/>
    <p:sldId id="330" r:id="rId51"/>
    <p:sldId id="331" r:id="rId52"/>
    <p:sldId id="332" r:id="rId53"/>
    <p:sldId id="337" r:id="rId54"/>
    <p:sldId id="338" r:id="rId55"/>
    <p:sldId id="339" r:id="rId56"/>
    <p:sldId id="340" r:id="rId57"/>
    <p:sldId id="341" r:id="rId58"/>
    <p:sldId id="342" r:id="rId59"/>
    <p:sldId id="347" r:id="rId60"/>
    <p:sldId id="348" r:id="rId61"/>
    <p:sldId id="349" r:id="rId62"/>
    <p:sldId id="350" r:id="rId63"/>
    <p:sldId id="351" r:id="rId64"/>
    <p:sldId id="352" r:id="rId65"/>
    <p:sldId id="437" r:id="rId66"/>
    <p:sldId id="436" r:id="rId67"/>
    <p:sldId id="438" r:id="rId68"/>
    <p:sldId id="431" r:id="rId69"/>
    <p:sldId id="428" r:id="rId70"/>
    <p:sldId id="430" r:id="rId71"/>
    <p:sldId id="439" r:id="rId7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BDFC9E"/>
    <a:srgbClr val="FF66CC"/>
    <a:srgbClr val="ECF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530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2" d="100"/>
        <a:sy n="62" d="100"/>
      </p:scale>
      <p:origin x="0" y="-3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E1EDC-CE6C-4B02-8882-701362B10465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198B4-AA1B-4A4F-A915-4E89867DCC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90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Автор шаблона </a:t>
            </a:r>
            <a:r>
              <a:rPr lang="ru-RU" dirty="0" err="1" smtClean="0"/>
              <a:t>Салиш</a:t>
            </a:r>
            <a:r>
              <a:rPr lang="ru-RU" dirty="0" smtClean="0"/>
              <a:t> С.С., учитель начальных классов СШ №53 г. Актобе.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BCD6-C583-4A56-86EC-4380C69A8EF0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519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Автор шаблона </a:t>
            </a:r>
            <a:r>
              <a:rPr lang="ru-RU" dirty="0" err="1" smtClean="0"/>
              <a:t>Салиш</a:t>
            </a:r>
            <a:r>
              <a:rPr lang="ru-RU" dirty="0" smtClean="0"/>
              <a:t> С.С., учитель начальных классов СШ №53 г. Актобе.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2BCD6-C583-4A56-86EC-4380C69A8EF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398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sun-shine-kz.ucoz.ru/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9" y="9201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84816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7" y="13866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156824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1" y="4020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12" y="4705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13" y="1166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3" y="40466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97" y="24039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8825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8" y="85427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Категория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59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9000" r="-11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2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9" y="4714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534" y="4963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13" y="446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022" y="3356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3" y="446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18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53" y="822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462" y="4254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18864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822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85" y="112479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1" y="8919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12" y="96047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957" y="73029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97" y="73029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137247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5" y="179930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792" y="17021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48" y="137247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030" y="18242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109" y="137247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518" y="16635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14997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58" y="175335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133807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392" y="151649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7" y="1876535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08" y="22883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477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49" y="222242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057" y="195485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53" y="205815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662" y="1986143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205815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8" y="27345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288" y="306415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444" y="27345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05" y="27345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14" y="2706228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08" y="3077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152" y="28617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88" y="28785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77" y="38146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723" y="358185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05" y="3296443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729" y="331375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845" y="3584475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54" y="3666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334819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87" y="40870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387" y="44166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625" y="453879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04" y="40870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13" y="437805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13" y="40587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53" y="446790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987" y="42310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1" y="473510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04" y="4648945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41" y="497420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4" y="4936977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48" y="477270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57" y="470069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288" y="477270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20" y="5423177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48" y="5423177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8" y="5394875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512" y="57664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656" y="55504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58" y="580404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538876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07124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1" y="65033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27" y="627050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992" y="6042947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46" y="631035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49" y="627312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453" y="610884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896" y="62772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6108849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1331913" y="4508276"/>
            <a:ext cx="6840537" cy="1296988"/>
          </a:xfrm>
        </p:spPr>
        <p:txBody>
          <a:bodyPr>
            <a:normAutofit/>
          </a:bodyPr>
          <a:lstStyle>
            <a:lvl5pPr marL="174625" indent="0">
              <a:buNone/>
              <a:defRPr sz="32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4"/>
            <a:r>
              <a:rPr lang="ru-RU" dirty="0" smtClean="0"/>
              <a:t>Ваши данные</a:t>
            </a:r>
          </a:p>
        </p:txBody>
      </p:sp>
      <p:sp>
        <p:nvSpPr>
          <p:cNvPr id="195" name="TextBox 194" hidden="1"/>
          <p:cNvSpPr txBox="1"/>
          <p:nvPr userDrawn="1"/>
        </p:nvSpPr>
        <p:spPr>
          <a:xfrm>
            <a:off x="35496" y="539969"/>
            <a:ext cx="90993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ШАБЛОНА САЛИШ САЛТАНАТ САЛИШЕВНА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-36512" y="-27384"/>
            <a:ext cx="16818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 smtClean="0">
                <a:hlinkClick r:id="rId4"/>
              </a:rPr>
              <a:t>http://sun-shine-kz.ucoz.ru/</a:t>
            </a:r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15712" y="6669360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bg1"/>
                </a:solidFill>
              </a:rPr>
              <a:t>Автор шаблона </a:t>
            </a:r>
            <a:r>
              <a:rPr lang="ru-RU" sz="1000" dirty="0" err="1" smtClean="0">
                <a:solidFill>
                  <a:schemeClr val="bg1"/>
                </a:solidFill>
              </a:rPr>
              <a:t>Салиш</a:t>
            </a:r>
            <a:r>
              <a:rPr lang="ru-RU" sz="1000" dirty="0" smtClean="0">
                <a:solidFill>
                  <a:schemeClr val="bg1"/>
                </a:solidFill>
              </a:rPr>
              <a:t> С.С.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bg>
      <p:bgPr>
        <a:gradFill flip="none" rotWithShape="1">
          <a:gsLst>
            <a:gs pos="0">
              <a:srgbClr val="070A83"/>
            </a:gs>
            <a:gs pos="39999">
              <a:srgbClr val="0A128C"/>
            </a:gs>
            <a:gs pos="70000">
              <a:srgbClr val="181CC7"/>
            </a:gs>
            <a:gs pos="88000">
              <a:srgbClr val="1508C4"/>
            </a:gs>
            <a:gs pos="100000">
              <a:srgbClr val="1F08C6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49" y="9201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158" y="84816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07" y="1386630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693" y="1568246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31" y="4020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12" y="47056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613" y="11663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853" y="40466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197" y="240391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2" y="882574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g-fotki.yandex.ru/get/6207/94689460.147/0_73c4b_aa133b18_S.jpg"/>
          <p:cNvPicPr>
            <a:picLocks noChangeAspect="1" noChangeArrowheads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18" y="854272"/>
            <a:ext cx="460348" cy="46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Тема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Рисунок 21"/>
          <p:cNvSpPr>
            <a:spLocks noGrp="1"/>
          </p:cNvSpPr>
          <p:nvPr>
            <p:ph type="pic" sz="quarter" idx="13"/>
          </p:nvPr>
        </p:nvSpPr>
        <p:spPr>
          <a:xfrm>
            <a:off x="514826" y="1616804"/>
            <a:ext cx="8094868" cy="44044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5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F02B8-811D-4FDF-A8E2-B65A7E7C4D90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D81EE-3F37-4550-AB83-FA80DFB0EB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5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26.xml"/><Relationship Id="rId11" Type="http://schemas.openxmlformats.org/officeDocument/2006/relationships/slide" Target="slide31.xml"/><Relationship Id="rId5" Type="http://schemas.openxmlformats.org/officeDocument/2006/relationships/slide" Target="slide24.xml"/><Relationship Id="rId10" Type="http://schemas.openxmlformats.org/officeDocument/2006/relationships/slide" Target="slide30.xml"/><Relationship Id="rId4" Type="http://schemas.openxmlformats.org/officeDocument/2006/relationships/slide" Target="slide25.xml"/><Relationship Id="rId9" Type="http://schemas.openxmlformats.org/officeDocument/2006/relationships/slide" Target="slide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www.youtube.com/watch?v=bgOrFXdlNTo&amp;t=6s&amp;ab_channel=%D0%A0%D0%B5%D1%82%D1%80%D0%BE%D0%9D%D0%BE%D1%81%D1%82%D0%B0%D0%BB%D1%8C%D0%B3%D0%B8%D1%8F" TargetMode="Externa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13" Type="http://schemas.openxmlformats.org/officeDocument/2006/relationships/slide" Target="slide55.xml"/><Relationship Id="rId18" Type="http://schemas.openxmlformats.org/officeDocument/2006/relationships/slide" Target="slide65.xml"/><Relationship Id="rId3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57.xml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slide" Target="slide5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5.xml"/><Relationship Id="rId11" Type="http://schemas.openxmlformats.org/officeDocument/2006/relationships/slide" Target="slide47.xml"/><Relationship Id="rId5" Type="http://schemas.openxmlformats.org/officeDocument/2006/relationships/slide" Target="slide35.xml"/><Relationship Id="rId15" Type="http://schemas.openxmlformats.org/officeDocument/2006/relationships/slide" Target="slide61.xml"/><Relationship Id="rId10" Type="http://schemas.openxmlformats.org/officeDocument/2006/relationships/slide" Target="slide49.xml"/><Relationship Id="rId4" Type="http://schemas.openxmlformats.org/officeDocument/2006/relationships/slide" Target="slide37.xml"/><Relationship Id="rId9" Type="http://schemas.openxmlformats.org/officeDocument/2006/relationships/slide" Target="slide51.xml"/><Relationship Id="rId14" Type="http://schemas.openxmlformats.org/officeDocument/2006/relationships/slide" Target="slide5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8.jpeg"/><Relationship Id="rId4" Type="http://schemas.openxmlformats.org/officeDocument/2006/relationships/slide" Target="slide3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slide" Target="slide34.xml"/><Relationship Id="rId5" Type="http://schemas.openxmlformats.org/officeDocument/2006/relationships/image" Target="../media/image40.jpeg"/><Relationship Id="rId4" Type="http://schemas.openxmlformats.org/officeDocument/2006/relationships/slide" Target="slide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slide" Target="slide34.xml"/><Relationship Id="rId5" Type="http://schemas.microsoft.com/office/2007/relationships/hdphoto" Target="../media/hdphoto1.wdp"/><Relationship Id="rId4" Type="http://schemas.openxmlformats.org/officeDocument/2006/relationships/image" Target="../media/image4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slide" Target="slide34.xml"/><Relationship Id="rId4" Type="http://schemas.openxmlformats.org/officeDocument/2006/relationships/image" Target="../media/image4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9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slide" Target="slide34.xml"/><Relationship Id="rId4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slide" Target="slide34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39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slide" Target="slide34.xml"/><Relationship Id="rId5" Type="http://schemas.microsoft.com/office/2007/relationships/hdphoto" Target="../media/hdphoto3.wdp"/><Relationship Id="rId4" Type="http://schemas.openxmlformats.org/officeDocument/2006/relationships/image" Target="../media/image4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slide" Target="slide34.xml"/><Relationship Id="rId4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slide" Target="slide34.xml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slide" Target="slide34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39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slide" Target="slide34.xml"/><Relationship Id="rId4" Type="http://schemas.openxmlformats.org/officeDocument/2006/relationships/image" Target="../media/image53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3.xml"/><Relationship Id="rId4" Type="http://schemas.openxmlformats.org/officeDocument/2006/relationships/image" Target="../media/image37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Relationship Id="rId5" Type="http://schemas.openxmlformats.org/officeDocument/2006/relationships/slide" Target="slide34.xml"/><Relationship Id="rId4" Type="http://schemas.openxmlformats.org/officeDocument/2006/relationships/image" Target="../media/image54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5.xml"/><Relationship Id="rId4" Type="http://schemas.openxmlformats.org/officeDocument/2006/relationships/image" Target="../media/image3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Relationship Id="rId6" Type="http://schemas.openxmlformats.org/officeDocument/2006/relationships/slide" Target="slide34.xml"/><Relationship Id="rId5" Type="http://schemas.microsoft.com/office/2007/relationships/hdphoto" Target="../media/hdphoto4.wdp"/><Relationship Id="rId4" Type="http://schemas.openxmlformats.org/officeDocument/2006/relationships/image" Target="../media/image56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3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slide" Target="slide34.xml"/><Relationship Id="rId5" Type="http://schemas.microsoft.com/office/2007/relationships/hdphoto" Target="../media/hdphoto4.wdp"/><Relationship Id="rId4" Type="http://schemas.openxmlformats.org/officeDocument/2006/relationships/image" Target="../media/image56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9.xml"/><Relationship Id="rId4" Type="http://schemas.openxmlformats.org/officeDocument/2006/relationships/image" Target="../media/image39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slide" Target="slide34.xml"/><Relationship Id="rId5" Type="http://schemas.microsoft.com/office/2007/relationships/hdphoto" Target="../media/hdphoto4.wdp"/><Relationship Id="rId4" Type="http://schemas.openxmlformats.org/officeDocument/2006/relationships/image" Target="../media/image56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2 апреля весь мир отметит Международный день Матери-Земли - Федеральная  национально-культурная автономия азербайджанцев Росс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7" y="19291"/>
            <a:ext cx="9158981" cy="683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и по запросу &quot;Всемирный день писателя.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797" y="43898"/>
            <a:ext cx="9161180" cy="6814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555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 descr="int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9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1166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вот шторм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кораблекрушение…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1662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13" name="Group 1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02408" name="Picture 8" descr="crl-NightDanc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016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09" name="Picture 9" descr="crl-NightDanc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925" y="0"/>
              <a:ext cx="2835" cy="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2406" name="Rectangle 6"/>
          <p:cNvSpPr>
            <a:spLocks noGrp="1" noChangeArrowheads="1"/>
          </p:cNvSpPr>
          <p:nvPr>
            <p:ph type="title"/>
          </p:nvPr>
        </p:nvSpPr>
        <p:spPr>
          <a:xfrm>
            <a:off x="528638" y="2564904"/>
            <a:ext cx="8229600" cy="1143000"/>
          </a:xfrm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Земля!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спасён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5428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82" name="Picture 10" descr="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8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422108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Но… О,  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ужас! </a:t>
            </a: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остров, </a:t>
            </a:r>
            <a:b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необитаем!</a:t>
            </a:r>
          </a:p>
        </p:txBody>
      </p:sp>
    </p:spTree>
    <p:extLst>
      <p:ext uri="{BB962C8B-B14F-4D97-AF65-F5344CB8AC3E}">
        <p14:creationId xmlns:p14="http://schemas.microsoft.com/office/powerpoint/2010/main" val="4086018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204804" name="Picture 4" descr="009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691680" y="5989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теперь у него новая мечта!</a:t>
            </a:r>
            <a:endParaRPr lang="ru-RU" alt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7" name="Picture 27" descr="1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4" name="Rectangle 24"/>
          <p:cNvSpPr>
            <a:spLocks noGrp="1" noChangeArrowheads="1"/>
          </p:cNvSpPr>
          <p:nvPr>
            <p:ph type="title"/>
          </p:nvPr>
        </p:nvSpPr>
        <p:spPr>
          <a:xfrm>
            <a:off x="452411" y="1758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мечта</a:t>
            </a: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374720" y="5779450"/>
            <a:ext cx="87836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увидеть 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горизонте паруса корабля, который вернет </a:t>
            </a: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lang="ru-RU" alt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домой</a:t>
            </a:r>
          </a:p>
        </p:txBody>
      </p:sp>
      <p:pic>
        <p:nvPicPr>
          <p:cNvPr id="30750" name="Picture 30" descr="AG00180_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601788"/>
            <a:ext cx="3024188" cy="1441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52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аниэль Дефо &quot;Робинзон Крузо&quot;: описание, герои, анализ произвед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48" y="23042"/>
            <a:ext cx="9016652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Робинзон Крузо» - цитаты из книги. Даниель Деф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960"/>
            <a:ext cx="4032448" cy="64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066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259632" y="2204864"/>
            <a:ext cx="7200800" cy="3598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АВТОР 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И 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ЕГО РОМАН</a:t>
            </a:r>
            <a:endParaRPr lang="ru-RU" sz="3600" b="1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rgbClr val="FF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496944" cy="1294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Верите ли вы, что…?</a:t>
            </a:r>
            <a:endParaRPr lang="ru-RU" sz="3600" b="1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6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Скругленная прямоугольная выноска 39"/>
          <p:cNvSpPr/>
          <p:nvPr/>
        </p:nvSpPr>
        <p:spPr>
          <a:xfrm>
            <a:off x="352587" y="266290"/>
            <a:ext cx="5436738" cy="994044"/>
          </a:xfrm>
          <a:prstGeom prst="wedgeRoundRectCallout">
            <a:avLst>
              <a:gd name="adj1" fmla="val -47419"/>
              <a:gd name="adj2" fmla="val 97710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3713947" y="1055431"/>
            <a:ext cx="1512168" cy="612648"/>
          </a:xfrm>
          <a:prstGeom prst="wedgeRoundRectCallout">
            <a:avLst>
              <a:gd name="adj1" fmla="val 84359"/>
              <a:gd name="adj2" fmla="val 19857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431405" y="219174"/>
            <a:ext cx="54059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настоящая фамилия                  Д. Дефо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008693" y="962386"/>
            <a:ext cx="9797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alt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Скругленная прямоугольная выноска 78"/>
          <p:cNvSpPr/>
          <p:nvPr/>
        </p:nvSpPr>
        <p:spPr>
          <a:xfrm>
            <a:off x="415874" y="1828177"/>
            <a:ext cx="5364730" cy="1165068"/>
          </a:xfrm>
          <a:prstGeom prst="wedgeRoundRectCallout">
            <a:avLst>
              <a:gd name="adj1" fmla="val -47005"/>
              <a:gd name="adj2" fmla="val 91471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кругленная прямоугольная выноска 79"/>
          <p:cNvSpPr/>
          <p:nvPr/>
        </p:nvSpPr>
        <p:spPr>
          <a:xfrm>
            <a:off x="3782234" y="2850724"/>
            <a:ext cx="1512168" cy="612648"/>
          </a:xfrm>
          <a:prstGeom prst="wedgeRoundRectCallout">
            <a:avLst>
              <a:gd name="adj1" fmla="val 84359"/>
              <a:gd name="adj2" fmla="val 19857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TextBox 11"/>
          <p:cNvSpPr txBox="1">
            <a:spLocks noChangeArrowheads="1"/>
          </p:cNvSpPr>
          <p:nvPr/>
        </p:nvSpPr>
        <p:spPr bwMode="auto">
          <a:xfrm>
            <a:off x="4070629" y="2706849"/>
            <a:ext cx="1377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alt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Скругленная прямоугольная выноска 81"/>
          <p:cNvSpPr/>
          <p:nvPr/>
        </p:nvSpPr>
        <p:spPr>
          <a:xfrm>
            <a:off x="402616" y="3626557"/>
            <a:ext cx="5364730" cy="1127227"/>
          </a:xfrm>
          <a:prstGeom prst="wedgeRoundRectCallout">
            <a:avLst>
              <a:gd name="adj1" fmla="val -49810"/>
              <a:gd name="adj2" fmla="val 83683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3" name="Скругленная прямоугольная выноска 82"/>
          <p:cNvSpPr/>
          <p:nvPr/>
        </p:nvSpPr>
        <p:spPr>
          <a:xfrm>
            <a:off x="3869762" y="4561122"/>
            <a:ext cx="1512168" cy="612648"/>
          </a:xfrm>
          <a:prstGeom prst="wedgeRoundRectCallout">
            <a:avLst>
              <a:gd name="adj1" fmla="val 84359"/>
              <a:gd name="adj2" fmla="val 19857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4" name="TextBox 14"/>
          <p:cNvSpPr txBox="1">
            <a:spLocks noChangeArrowheads="1"/>
          </p:cNvSpPr>
          <p:nvPr/>
        </p:nvSpPr>
        <p:spPr bwMode="auto">
          <a:xfrm>
            <a:off x="3943110" y="4487970"/>
            <a:ext cx="1377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alt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Скругленная прямоугольная выноска 84"/>
          <p:cNvSpPr/>
          <p:nvPr/>
        </p:nvSpPr>
        <p:spPr>
          <a:xfrm>
            <a:off x="450838" y="5259572"/>
            <a:ext cx="5345297" cy="1265772"/>
          </a:xfrm>
          <a:prstGeom prst="wedgeRoundRectCallout">
            <a:avLst>
              <a:gd name="adj1" fmla="val -51555"/>
              <a:gd name="adj2" fmla="val 80463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6" name="Скругленная прямоугольная выноска 85"/>
          <p:cNvSpPr/>
          <p:nvPr/>
        </p:nvSpPr>
        <p:spPr>
          <a:xfrm>
            <a:off x="4020268" y="6151627"/>
            <a:ext cx="1512168" cy="612648"/>
          </a:xfrm>
          <a:prstGeom prst="wedgeRoundRectCallout">
            <a:avLst>
              <a:gd name="adj1" fmla="val 84359"/>
              <a:gd name="adj2" fmla="val 19857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7" name="TextBox 18"/>
          <p:cNvSpPr txBox="1">
            <a:spLocks noChangeArrowheads="1"/>
          </p:cNvSpPr>
          <p:nvPr/>
        </p:nvSpPr>
        <p:spPr bwMode="auto">
          <a:xfrm>
            <a:off x="4130307" y="6073614"/>
            <a:ext cx="1377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alt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86262" y="3651628"/>
            <a:ext cx="53633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22684" y="1808813"/>
            <a:ext cx="54233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Д. Дефо прежде чем стать известным писателем был успешным предпринимателем?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486262" y="5230738"/>
            <a:ext cx="554461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…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спустя недолгое время со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дня смерти Дефо на его могиле установили памятник с надписью «В память автора «Робинзона Крузо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0" name="Picture 2" descr="Робинзон Крузо» - цитаты из книги. Даниель Деф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617" y="1260334"/>
            <a:ext cx="2860779" cy="458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5874" y="3661279"/>
            <a:ext cx="52589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11115"/>
                </a:solidFill>
                <a:latin typeface="Times New Roman" panose="02020603050405020304" pitchFamily="18" charset="0"/>
              </a:rPr>
              <a:t>… что Д. </a:t>
            </a:r>
            <a:r>
              <a:rPr lang="ru-RU" sz="2000" b="1" dirty="0">
                <a:solidFill>
                  <a:srgbClr val="111115"/>
                </a:solidFill>
                <a:latin typeface="Times New Roman" panose="02020603050405020304" pitchFamily="18" charset="0"/>
              </a:rPr>
              <a:t>Дефо был купцом, политиком и  за всю свою жизнь  написал только  один роман -  «Робинзон Крузо»?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4866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81" grpId="0"/>
      <p:bldP spid="84" grpId="0"/>
      <p:bldP spid="87" grpId="0"/>
      <p:bldP spid="94" grpId="0"/>
      <p:bldP spid="95" grpId="0"/>
      <p:bldP spid="96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Памятник Дефо на кладбище Банхилл Филдс, Лондо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8" y="404664"/>
            <a:ext cx="8133063" cy="610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92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Робинзон Крузо - фото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02" y="832595"/>
            <a:ext cx="3238659" cy="522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ая прямоугольная выноска 18"/>
          <p:cNvSpPr/>
          <p:nvPr/>
        </p:nvSpPr>
        <p:spPr>
          <a:xfrm>
            <a:off x="3550133" y="166111"/>
            <a:ext cx="5436738" cy="994044"/>
          </a:xfrm>
          <a:prstGeom prst="wedgeRoundRectCallout">
            <a:avLst>
              <a:gd name="adj1" fmla="val -47419"/>
              <a:gd name="adj2" fmla="val 97710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6911493" y="955252"/>
            <a:ext cx="1512168" cy="612648"/>
          </a:xfrm>
          <a:prstGeom prst="wedgeRoundRectCallout">
            <a:avLst>
              <a:gd name="adj1" fmla="val 84359"/>
              <a:gd name="adj2" fmla="val 19857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592811" y="179733"/>
            <a:ext cx="54059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Д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Дефо написал роман в возрасте 69 лет?</a:t>
            </a:r>
          </a:p>
        </p:txBody>
      </p:sp>
      <p:sp>
        <p:nvSpPr>
          <p:cNvPr id="22" name="TextBox 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206239" y="862207"/>
            <a:ext cx="13773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alt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3613420" y="1727998"/>
            <a:ext cx="5364730" cy="1165068"/>
          </a:xfrm>
          <a:prstGeom prst="wedgeRoundRectCallout">
            <a:avLst>
              <a:gd name="adj1" fmla="val -47005"/>
              <a:gd name="adj2" fmla="val 91471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6979780" y="2750545"/>
            <a:ext cx="1512168" cy="612648"/>
          </a:xfrm>
          <a:prstGeom prst="wedgeRoundRectCallout">
            <a:avLst>
              <a:gd name="adj1" fmla="val 84359"/>
              <a:gd name="adj2" fmla="val 19857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>
            <a:off x="7268175" y="2606670"/>
            <a:ext cx="9797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alt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3600162" y="3526378"/>
            <a:ext cx="5364730" cy="1127227"/>
          </a:xfrm>
          <a:prstGeom prst="wedgeRoundRectCallout">
            <a:avLst>
              <a:gd name="adj1" fmla="val -49810"/>
              <a:gd name="adj2" fmla="val 83683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7067308" y="4460943"/>
            <a:ext cx="1512168" cy="612648"/>
          </a:xfrm>
          <a:prstGeom prst="wedgeRoundRectCallout">
            <a:avLst>
              <a:gd name="adj1" fmla="val 84359"/>
              <a:gd name="adj2" fmla="val 19857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TextBox 14"/>
          <p:cNvSpPr txBox="1">
            <a:spLocks noChangeArrowheads="1"/>
          </p:cNvSpPr>
          <p:nvPr/>
        </p:nvSpPr>
        <p:spPr bwMode="auto">
          <a:xfrm>
            <a:off x="7338283" y="4354686"/>
            <a:ext cx="9797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alt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3648384" y="5159393"/>
            <a:ext cx="5345297" cy="1265772"/>
          </a:xfrm>
          <a:prstGeom prst="wedgeRoundRectCallout">
            <a:avLst>
              <a:gd name="adj1" fmla="val -51555"/>
              <a:gd name="adj2" fmla="val 80463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кругленная прямоугольная выноска 29"/>
          <p:cNvSpPr/>
          <p:nvPr/>
        </p:nvSpPr>
        <p:spPr>
          <a:xfrm>
            <a:off x="7217814" y="6051448"/>
            <a:ext cx="1512168" cy="612648"/>
          </a:xfrm>
          <a:prstGeom prst="wedgeRoundRectCallout">
            <a:avLst>
              <a:gd name="adj1" fmla="val 84359"/>
              <a:gd name="adj2" fmla="val 19857"/>
              <a:gd name="adj3" fmla="val 16667"/>
            </a:avLst>
          </a:prstGeom>
          <a:gradFill>
            <a:gsLst>
              <a:gs pos="12000">
                <a:schemeClr val="accent1">
                  <a:lumMod val="75000"/>
                  <a:alpha val="74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7478253" y="5987734"/>
            <a:ext cx="9797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altLang="ru-RU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83808" y="3551449"/>
            <a:ext cx="53633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91641" y="5268202"/>
            <a:ext cx="54233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что действительно существует остров Робинзона Крузо?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31027" y="3595673"/>
            <a:ext cx="554461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что в продолжении романа о Робинзоне Крузо герой путешествует по России и Китаю?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683808" y="1832326"/>
            <a:ext cx="5258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книга о Робинзоне Крузо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состоит из 3 томов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2" grpId="0"/>
      <p:bldP spid="25" grpId="0"/>
      <p:bldP spid="28" grpId="0"/>
      <p:bldP spid="31" grpId="0"/>
      <p:bldP spid="32" grpId="0"/>
      <p:bldP spid="33" grpId="0"/>
      <p:bldP spid="34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ордость без предубеждения, или Открытые сады Англии | Международный центр  ландшафтного искусства &quot;Зелёная стрел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76745"/>
            <a:ext cx="9252521" cy="862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ьная выноска 4"/>
          <p:cNvSpPr/>
          <p:nvPr/>
        </p:nvSpPr>
        <p:spPr>
          <a:xfrm>
            <a:off x="3919366" y="4653136"/>
            <a:ext cx="5112568" cy="2000115"/>
          </a:xfrm>
          <a:prstGeom prst="wedgeEllipseCallout">
            <a:avLst>
              <a:gd name="adj1" fmla="val -25311"/>
              <a:gd name="adj2" fmla="val 43847"/>
            </a:avLst>
          </a:prstGeom>
          <a:solidFill>
            <a:schemeClr val="accent6">
              <a:lumMod val="20000"/>
              <a:lumOff val="80000"/>
              <a:alpha val="4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4776030"/>
            <a:ext cx="347216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Когда-то </a:t>
            </a:r>
          </a:p>
          <a:p>
            <a:r>
              <a:rPr lang="ru-RU" sz="5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18 веке…</a:t>
            </a:r>
            <a:endParaRPr lang="ru-RU" sz="5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9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Остров Робинзон-Крузо: где расположен тот самый клочок суши, приютивший  Робинзо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067944" y="2996952"/>
            <a:ext cx="5220072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Остров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Робинзон-Крузо </a:t>
            </a:r>
          </a:p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тот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клочок суши, приютивший Робинзона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98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1115616" y="2348880"/>
            <a:ext cx="7200800" cy="24467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51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ЧИСЛОВАЯ</a:t>
            </a:r>
          </a:p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FFFF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ДУЭЛЬ</a:t>
            </a:r>
            <a:endParaRPr lang="ru-RU" sz="3600" b="1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rgbClr val="FFFF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496944" cy="1294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Крестики - нолики</a:t>
            </a:r>
            <a:endParaRPr lang="ru-RU" sz="3600" b="1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3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6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1" name="Прямоугольник 71680"/>
          <p:cNvSpPr/>
          <p:nvPr/>
        </p:nvSpPr>
        <p:spPr>
          <a:xfrm>
            <a:off x="5779847" y="4362092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476488" y="4361650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198427" y="4351513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754551" y="2717084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479955" y="2706946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200160" y="2706946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754552" y="1042104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3479956" y="1038092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1198427" y="1025072"/>
            <a:ext cx="2278063" cy="1658715"/>
          </a:xfrm>
          <a:prstGeom prst="rect">
            <a:avLst/>
          </a:prstGeom>
          <a:solidFill>
            <a:schemeClr val="bg1">
              <a:alpha val="0"/>
            </a:schemeClr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 Box 21"/>
          <p:cNvSpPr txBox="1">
            <a:spLocks noChangeArrowheads="1"/>
          </p:cNvSpPr>
          <p:nvPr/>
        </p:nvSpPr>
        <p:spPr bwMode="auto">
          <a:xfrm>
            <a:off x="1247534" y="2133823"/>
            <a:ext cx="3825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3098891" y="914237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55" name="Text Box 40"/>
          <p:cNvSpPr txBox="1">
            <a:spLocks noChangeArrowheads="1"/>
          </p:cNvSpPr>
          <p:nvPr/>
        </p:nvSpPr>
        <p:spPr bwMode="auto">
          <a:xfrm>
            <a:off x="3552584" y="213223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6" name="Text Box 41"/>
          <p:cNvSpPr txBox="1">
            <a:spLocks noChangeArrowheads="1"/>
          </p:cNvSpPr>
          <p:nvPr/>
        </p:nvSpPr>
        <p:spPr bwMode="auto">
          <a:xfrm>
            <a:off x="5370272" y="91423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58" name="Text Box 43"/>
          <p:cNvSpPr txBox="1">
            <a:spLocks noChangeArrowheads="1"/>
          </p:cNvSpPr>
          <p:nvPr/>
        </p:nvSpPr>
        <p:spPr bwMode="auto">
          <a:xfrm>
            <a:off x="5784609" y="213223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7686993" y="900056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61" name="Text Box 46"/>
          <p:cNvSpPr txBox="1">
            <a:spLocks noChangeArrowheads="1"/>
          </p:cNvSpPr>
          <p:nvPr/>
        </p:nvSpPr>
        <p:spPr bwMode="auto">
          <a:xfrm>
            <a:off x="1247534" y="378958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2" name="Text Box 47"/>
          <p:cNvSpPr txBox="1">
            <a:spLocks noChangeArrowheads="1"/>
          </p:cNvSpPr>
          <p:nvPr/>
        </p:nvSpPr>
        <p:spPr bwMode="auto">
          <a:xfrm>
            <a:off x="3054215" y="2543487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64" name="Text Box 49"/>
          <p:cNvSpPr txBox="1">
            <a:spLocks noChangeArrowheads="1"/>
          </p:cNvSpPr>
          <p:nvPr/>
        </p:nvSpPr>
        <p:spPr bwMode="auto">
          <a:xfrm>
            <a:off x="3552584" y="378958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5" name="Text Box 50"/>
          <p:cNvSpPr txBox="1">
            <a:spLocks noChangeArrowheads="1"/>
          </p:cNvSpPr>
          <p:nvPr/>
        </p:nvSpPr>
        <p:spPr bwMode="auto">
          <a:xfrm>
            <a:off x="5389071" y="255849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67" name="Text Box 52"/>
          <p:cNvSpPr txBox="1">
            <a:spLocks noChangeArrowheads="1"/>
          </p:cNvSpPr>
          <p:nvPr/>
        </p:nvSpPr>
        <p:spPr bwMode="auto">
          <a:xfrm>
            <a:off x="5784609" y="378958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68" name="Text Box 53"/>
          <p:cNvSpPr txBox="1">
            <a:spLocks noChangeArrowheads="1"/>
          </p:cNvSpPr>
          <p:nvPr/>
        </p:nvSpPr>
        <p:spPr bwMode="auto">
          <a:xfrm>
            <a:off x="7674281" y="2573511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1247534" y="551678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71" name="Text Box 56"/>
          <p:cNvSpPr txBox="1">
            <a:spLocks noChangeArrowheads="1"/>
          </p:cNvSpPr>
          <p:nvPr/>
        </p:nvSpPr>
        <p:spPr bwMode="auto">
          <a:xfrm>
            <a:off x="3109413" y="423226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3552584" y="551678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74" name="Text Box 59"/>
          <p:cNvSpPr txBox="1">
            <a:spLocks noChangeArrowheads="1"/>
          </p:cNvSpPr>
          <p:nvPr/>
        </p:nvSpPr>
        <p:spPr bwMode="auto">
          <a:xfrm>
            <a:off x="5378572" y="423226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dirty="0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76" name="Text Box 61"/>
          <p:cNvSpPr txBox="1">
            <a:spLocks noChangeArrowheads="1"/>
          </p:cNvSpPr>
          <p:nvPr/>
        </p:nvSpPr>
        <p:spPr bwMode="auto">
          <a:xfrm>
            <a:off x="5784609" y="5516786"/>
            <a:ext cx="3825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b="1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77" name="Text Box 62"/>
          <p:cNvSpPr txBox="1">
            <a:spLocks noChangeArrowheads="1"/>
          </p:cNvSpPr>
          <p:nvPr/>
        </p:nvSpPr>
        <p:spPr bwMode="auto">
          <a:xfrm>
            <a:off x="7626641" y="4217676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chemeClr val="accent2"/>
                </a:solidFill>
              </a:rPr>
              <a:t>х</a:t>
            </a:r>
          </a:p>
        </p:txBody>
      </p:sp>
      <p:sp>
        <p:nvSpPr>
          <p:cNvPr id="40" name="Прямоугольник 39">
            <a:hlinkClick r:id="rId3" action="ppaction://hlinksldjump"/>
          </p:cNvPr>
          <p:cNvSpPr/>
          <p:nvPr/>
        </p:nvSpPr>
        <p:spPr>
          <a:xfrm>
            <a:off x="1723781" y="1268760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1</a:t>
            </a:r>
            <a:endParaRPr lang="ru-RU" sz="6000" b="1" dirty="0"/>
          </a:p>
        </p:txBody>
      </p:sp>
      <p:sp>
        <p:nvSpPr>
          <p:cNvPr id="41" name="Прямоугольник 40">
            <a:hlinkClick r:id="rId4" action="ppaction://hlinksldjump"/>
          </p:cNvPr>
          <p:cNvSpPr/>
          <p:nvPr/>
        </p:nvSpPr>
        <p:spPr>
          <a:xfrm>
            <a:off x="6220658" y="1280948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3</a:t>
            </a:r>
            <a:endParaRPr lang="ru-RU" sz="6000" b="1" dirty="0"/>
          </a:p>
        </p:txBody>
      </p:sp>
      <p:sp>
        <p:nvSpPr>
          <p:cNvPr id="42" name="Прямоугольник 41">
            <a:hlinkClick r:id="rId5" action="ppaction://hlinksldjump"/>
          </p:cNvPr>
          <p:cNvSpPr/>
          <p:nvPr/>
        </p:nvSpPr>
        <p:spPr>
          <a:xfrm>
            <a:off x="4004504" y="1282002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2</a:t>
            </a:r>
            <a:endParaRPr lang="ru-RU" sz="6000" b="1" dirty="0"/>
          </a:p>
        </p:txBody>
      </p:sp>
      <p:sp>
        <p:nvSpPr>
          <p:cNvPr id="43" name="Прямоугольник 42">
            <a:hlinkClick r:id="rId6" action="ppaction://hlinksldjump"/>
          </p:cNvPr>
          <p:cNvSpPr/>
          <p:nvPr/>
        </p:nvSpPr>
        <p:spPr>
          <a:xfrm>
            <a:off x="1723919" y="2974838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4</a:t>
            </a:r>
            <a:endParaRPr lang="ru-RU" sz="6000" b="1" dirty="0"/>
          </a:p>
        </p:txBody>
      </p:sp>
      <p:sp>
        <p:nvSpPr>
          <p:cNvPr id="79" name="Прямоугольник 78">
            <a:hlinkClick r:id="rId7" action="ppaction://hlinksldjump"/>
          </p:cNvPr>
          <p:cNvSpPr/>
          <p:nvPr/>
        </p:nvSpPr>
        <p:spPr>
          <a:xfrm>
            <a:off x="3996064" y="2952228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5</a:t>
            </a:r>
            <a:endParaRPr lang="ru-RU" sz="6000" b="1" dirty="0"/>
          </a:p>
        </p:txBody>
      </p:sp>
      <p:sp>
        <p:nvSpPr>
          <p:cNvPr id="80" name="Прямоугольник 79">
            <a:hlinkClick r:id="rId8" action="ppaction://hlinksldjump"/>
          </p:cNvPr>
          <p:cNvSpPr/>
          <p:nvPr/>
        </p:nvSpPr>
        <p:spPr>
          <a:xfrm>
            <a:off x="6290292" y="2981732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6</a:t>
            </a:r>
            <a:endParaRPr lang="ru-RU" sz="6000" b="1" dirty="0"/>
          </a:p>
        </p:txBody>
      </p:sp>
      <p:sp>
        <p:nvSpPr>
          <p:cNvPr id="81" name="Прямоугольник 80">
            <a:hlinkClick r:id="rId9" action="ppaction://hlinksldjump"/>
          </p:cNvPr>
          <p:cNvSpPr/>
          <p:nvPr/>
        </p:nvSpPr>
        <p:spPr>
          <a:xfrm>
            <a:off x="1721064" y="4656712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7</a:t>
            </a:r>
            <a:endParaRPr lang="ru-RU" sz="6000" b="1" dirty="0"/>
          </a:p>
        </p:txBody>
      </p:sp>
      <p:sp>
        <p:nvSpPr>
          <p:cNvPr id="82" name="Прямоугольник 81">
            <a:hlinkClick r:id="rId10" action="ppaction://hlinksldjump"/>
          </p:cNvPr>
          <p:cNvSpPr/>
          <p:nvPr/>
        </p:nvSpPr>
        <p:spPr>
          <a:xfrm>
            <a:off x="3934823" y="4656712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8</a:t>
            </a:r>
            <a:endParaRPr lang="ru-RU" sz="6000" b="1" dirty="0"/>
          </a:p>
        </p:txBody>
      </p:sp>
      <p:sp>
        <p:nvSpPr>
          <p:cNvPr id="83" name="Прямоугольник 82">
            <a:hlinkClick r:id="rId11" action="ppaction://hlinksldjump"/>
          </p:cNvPr>
          <p:cNvSpPr/>
          <p:nvPr/>
        </p:nvSpPr>
        <p:spPr>
          <a:xfrm>
            <a:off x="6252671" y="4656712"/>
            <a:ext cx="1195999" cy="1048316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 smtClean="0"/>
              <a:t>9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val="2823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11285 -0.080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11024 0.1048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53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1284 -0.080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96296E-6 L -0.11024 0.10486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11111E-6 L 0.11285 -0.0800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-0.11024 0.1048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5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L 0.11285 -0.0800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11024 0.1048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L 0.11284 -0.08009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11025 0.1048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6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22222E-6 L 0.11285 -0.08009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" dur="2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11024 0.1048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7037E-7 L 0.11285 -0.08009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7.40741E-7 L -0.11024 0.1048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7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11284 -0.08009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20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11024 0.1048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7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11285 -0.08009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4005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-0.11024 0.10486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5231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77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</p:childTnLst>
        </p:cTn>
      </p:par>
    </p:tnLst>
    <p:bldLst>
      <p:bldP spid="52" grpId="0" build="allAtOnce"/>
      <p:bldP spid="53" grpId="0"/>
      <p:bldP spid="53" grpId="1"/>
      <p:bldP spid="55" grpId="0" build="allAtOnce"/>
      <p:bldP spid="56" grpId="0"/>
      <p:bldP spid="56" grpId="1"/>
      <p:bldP spid="58" grpId="0" build="allAtOnce"/>
      <p:bldP spid="59" grpId="0"/>
      <p:bldP spid="59" grpId="1"/>
      <p:bldP spid="61" grpId="0" build="allAtOnce"/>
      <p:bldP spid="62" grpId="0"/>
      <p:bldP spid="62" grpId="1"/>
      <p:bldP spid="64" grpId="0" build="allAtOnce"/>
      <p:bldP spid="65" grpId="0"/>
      <p:bldP spid="65" grpId="1"/>
      <p:bldP spid="67" grpId="0" build="allAtOnce"/>
      <p:bldP spid="68" grpId="0"/>
      <p:bldP spid="68" grpId="1"/>
      <p:bldP spid="70" grpId="0" build="allAtOnce"/>
      <p:bldP spid="71" grpId="0"/>
      <p:bldP spid="71" grpId="1"/>
      <p:bldP spid="73" grpId="0" build="allAtOnce"/>
      <p:bldP spid="74" grpId="0"/>
      <p:bldP spid="74" grpId="1"/>
      <p:bldP spid="76" grpId="0" build="allAtOnce"/>
      <p:bldP spid="77" grpId="0"/>
      <p:bldP spid="77" grpId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226" y="10950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лет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два месяца, 19 дней прожил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Робинзон Крузо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острове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6" name="Picture 2" descr="Возвращение с необитаемого острова | Клуб Авантюристов |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568" y="1267653"/>
            <a:ext cx="4228653" cy="54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3877549" y="1037926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667354" y="5034591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6150076" y="2333518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742550" y="4893086"/>
            <a:ext cx="1541418" cy="164409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971600" y="3024663"/>
            <a:ext cx="1451992" cy="131967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319036" y="2040478"/>
            <a:ext cx="914400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7755345" y="5026804"/>
            <a:ext cx="1410493" cy="1161232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2229436" y="2087543"/>
            <a:ext cx="1368152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754672" y="1073308"/>
            <a:ext cx="1253098" cy="1347579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64199" y="322569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80115" y="216002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8033" y="514170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7416" y="212075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59073" y="119724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86129" y="517993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5830" y="2558511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2090" y="1264500"/>
            <a:ext cx="12563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07189" y="5190133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4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7037E-7 L -0.68472 -0.313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36" y="-1569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33333E-6 L -0.69566 -0.317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92" y="-1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7416" y="10950"/>
            <a:ext cx="85847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дней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Робинзон рубил ствол огромного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дерева  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290" name="Picture 2" descr="Робинзон Крузо. Глава четырнадцатая. Робинзон строит лодку и шьет себе  новую одежду (Дефо) —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60" y="1871294"/>
            <a:ext cx="6651474" cy="39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7405079" y="2765796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4499992" y="1381274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3560071" y="5373216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153559" y="935546"/>
            <a:ext cx="1338321" cy="126884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415670" y="1856564"/>
            <a:ext cx="1451992" cy="131967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7211729" y="5373216"/>
            <a:ext cx="1503918" cy="1163861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123430" y="5663012"/>
            <a:ext cx="1340769" cy="117765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558872" y="4385868"/>
            <a:ext cx="1576739" cy="987348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164288" y="1103668"/>
            <a:ext cx="1584176" cy="11920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08269" y="205759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6971" y="4469911"/>
            <a:ext cx="5379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0671" y="148838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84609" y="555039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86603" y="292511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1774" y="586711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5825" y="5598209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84609" y="1226184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23592" y="1103668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-0.7875 -0.1247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375" y="-625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22222E-6 L -0.79462 -0.1280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40" y="-6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035" y="109030"/>
            <a:ext cx="84969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 года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Робинзон был в плену у капитана разбойничьего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судна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На этот раз враги подошли к нам с другого борта и взяли нас на&#10;абордаж... Иллюстрация В. Шевченко к роману Даниэля Дефо «Робинзон Круз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868" y="2250911"/>
            <a:ext cx="6062988" cy="402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2394756" y="1392149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499992" y="1381274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6659024" y="1354674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2149351" y="5392430"/>
            <a:ext cx="1142812" cy="139775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5970098" y="5560512"/>
            <a:ext cx="1451992" cy="131967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19035" y="2040477"/>
            <a:ext cx="1391525" cy="138946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227990" y="3728426"/>
            <a:ext cx="1918947" cy="148114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718082" y="3009910"/>
            <a:ext cx="1368152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7381610" y="4318228"/>
            <a:ext cx="1632966" cy="149875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462697" y="576154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8761" y="308238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0671" y="148838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1494" y="230668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76280" y="155147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3205" y="403191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4778" y="1579667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42584" y="4624261"/>
            <a:ext cx="11430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2743" y="5636023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2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85208 -0.383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04" y="-1919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-0.85208 -0.3835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604" y="-19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-28856"/>
            <a:ext cx="84969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Робинзон Крузо отправился в своё первое приключение на море   …  сентября 1651 года в Лондон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098" name="Picture 2" descr="Даниэль Дефо. Робинзон Крузо. Дальнейшие приключения Робинзона Крузо  (сборник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246" y="2486991"/>
            <a:ext cx="5349470" cy="40394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ятно 1 3"/>
          <p:cNvSpPr/>
          <p:nvPr/>
        </p:nvSpPr>
        <p:spPr>
          <a:xfrm>
            <a:off x="702686" y="4984406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4499992" y="1381274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6150076" y="2333518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2742550" y="4893086"/>
            <a:ext cx="1541418" cy="164409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ятно 1 14"/>
          <p:cNvSpPr/>
          <p:nvPr/>
        </p:nvSpPr>
        <p:spPr>
          <a:xfrm>
            <a:off x="971600" y="3024663"/>
            <a:ext cx="1451992" cy="131967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ятно 1 15"/>
          <p:cNvSpPr/>
          <p:nvPr/>
        </p:nvSpPr>
        <p:spPr>
          <a:xfrm>
            <a:off x="319036" y="2040478"/>
            <a:ext cx="914400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ятно 1 16"/>
          <p:cNvSpPr/>
          <p:nvPr/>
        </p:nvSpPr>
        <p:spPr>
          <a:xfrm>
            <a:off x="6791462" y="4416816"/>
            <a:ext cx="1918947" cy="148114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ятно 1 17"/>
          <p:cNvSpPr/>
          <p:nvPr/>
        </p:nvSpPr>
        <p:spPr>
          <a:xfrm>
            <a:off x="7164288" y="3429937"/>
            <a:ext cx="1368152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но 1 18"/>
          <p:cNvSpPr/>
          <p:nvPr/>
        </p:nvSpPr>
        <p:spPr>
          <a:xfrm>
            <a:off x="7834064" y="1381274"/>
            <a:ext cx="914400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464199" y="322569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14967" y="350241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50671" y="148838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416" y="212075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84210" y="514372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66677" y="472030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35830" y="2558511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48364" y="1425231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07189" y="5190133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48148E-6 L 0.39653 -0.352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-17616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39948 -0.3518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5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178" y="232841"/>
            <a:ext cx="896448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…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году Робинзон сел на корабль, отправлявшийся в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Лондон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2" name="Picture 2" descr="1 сентября 1651 года я на девятнадцатом году жизни сел на корабль,  отправлявшийся в Лондон. Иллюстрация В. Шевченко к роману Даниэля Дефо « Робинзон Круз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35" y="1966388"/>
            <a:ext cx="7620000" cy="445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7286891" y="1203356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5286369" y="941391"/>
            <a:ext cx="1751295" cy="1551505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298340" y="5372315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447198" y="5405817"/>
            <a:ext cx="1541418" cy="121393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5099628" y="5435584"/>
            <a:ext cx="1115856" cy="110025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319036" y="2040478"/>
            <a:ext cx="1516660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24737" y="3327952"/>
            <a:ext cx="1450920" cy="1181168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7654713" y="3198238"/>
            <a:ext cx="1368152" cy="145414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530685" y="5355809"/>
            <a:ext cx="1380620" cy="1263602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00655" y="550076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75801" y="343408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1880" y="127103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8783" y="208613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68415" y="1362678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7310" y="343388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4094" y="5597308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5206" y="5519155"/>
            <a:ext cx="1212258" cy="791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49462" y="5563594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0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06875 -0.470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-23519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07413 -0.4557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-2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499" y="-222944"/>
            <a:ext cx="8496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ружья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сабли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оставил Робинзон пленникам, покидая остров; </a:t>
            </a:r>
          </a:p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ружья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было у него и </a:t>
            </a:r>
            <a:r>
              <a:rPr lang="ru-RU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Ксури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схватке со львом;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месяца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Робинзон выдалбливал лодку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внутри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170" name="Picture 2" descr="Жизнь и приключения Робинзона Крузо/1880 (ВТ) — Викит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652" y="2580774"/>
            <a:ext cx="3567147" cy="40971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4" name="Пятно 1 3"/>
          <p:cNvSpPr/>
          <p:nvPr/>
        </p:nvSpPr>
        <p:spPr>
          <a:xfrm>
            <a:off x="768186" y="4234029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7739744" y="3492302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5722006" y="2555642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319982" y="2555642"/>
            <a:ext cx="1363262" cy="1311481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7510266" y="4677550"/>
            <a:ext cx="1451992" cy="131967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5994042" y="5194894"/>
            <a:ext cx="1543309" cy="161081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1247639" y="5557460"/>
            <a:ext cx="1547052" cy="117765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4059142" y="1485332"/>
            <a:ext cx="1368152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170568" y="2845281"/>
            <a:ext cx="1638781" cy="1388748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002865" y="487858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09821" y="155781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90423" y="359941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60525" y="56033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9710" y="439335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6704" y="5744294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7760" y="2780635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7792" y="3101903"/>
            <a:ext cx="1650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3251" y="2722861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ятно 1 21"/>
          <p:cNvSpPr/>
          <p:nvPr/>
        </p:nvSpPr>
        <p:spPr>
          <a:xfrm>
            <a:off x="9468544" y="116632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9919223" y="22374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9468544" y="5568776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9919223" y="567589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ятно 1 25"/>
          <p:cNvSpPr/>
          <p:nvPr/>
        </p:nvSpPr>
        <p:spPr>
          <a:xfrm>
            <a:off x="9357538" y="2673520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808217" y="278063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1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85694 -0.4972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7" y="-2486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L -0.85694 -0.49028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47" y="-2451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7842 -0.0347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28" y="-178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0.7835 -0.0349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84" y="-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-1.03663 -0.6770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40" y="-3386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1.04965 -0.683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483" y="-3419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0.01157 L -1.02118 -0.129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625" y="-706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-1.02118 -0.1277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59" y="-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6497" y="2373"/>
            <a:ext cx="84969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раз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плавал Робинзон на корабль, перевозя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вещи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18" name="Picture 2" descr="Робинзон Крузо. Глава шестая. Робинзон на необитаемом острове. Он добывает  вещи с корабля и строит себе жилье (Дефо) — читать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34" y="2063537"/>
            <a:ext cx="7477453" cy="40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ятно 1 3"/>
          <p:cNvSpPr/>
          <p:nvPr/>
        </p:nvSpPr>
        <p:spPr>
          <a:xfrm>
            <a:off x="5479991" y="5428164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но 1 4"/>
          <p:cNvSpPr/>
          <p:nvPr/>
        </p:nvSpPr>
        <p:spPr>
          <a:xfrm>
            <a:off x="4499992" y="1381274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6150076" y="2333518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2742549" y="5286504"/>
            <a:ext cx="1782237" cy="1369898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7523337" y="1122164"/>
            <a:ext cx="1451992" cy="131967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7698777" y="4293097"/>
            <a:ext cx="1174603" cy="129634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37419" y="5286504"/>
            <a:ext cx="1564799" cy="117765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955326" y="1232736"/>
            <a:ext cx="1725877" cy="147618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212041" y="3192161"/>
            <a:ext cx="1548048" cy="120375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8015936" y="132319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2810" y="149835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0671" y="148838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9941" y="4537860"/>
            <a:ext cx="442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1515" y="5587486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2585" y="5408742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35830" y="2558511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7142" y="3356403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7444" y="5490608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6 L -0.59688 -0.7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44" y="-3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60573 -0.76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95" y="-3849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аниель Дефо | биография и творч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8" y="0"/>
            <a:ext cx="9169158" cy="68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9185" y="5410270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Писатель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закрывая последнюю страницу истории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Селькирка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рассказанную капитаном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Вудсом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Роджерсом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некоторое время сидел задумавшись.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76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2061"/>
            <a:ext cx="875979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 пленников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осталось на острове,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…    мушкетов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им оставил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Робинзон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utoShape 4" descr="Робинзон Крузо - Даниэль Дефо - Страница 26 - Зарубежные писател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Робинзон Круз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56" y="2215335"/>
            <a:ext cx="5625089" cy="399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ятно 1 5"/>
          <p:cNvSpPr/>
          <p:nvPr/>
        </p:nvSpPr>
        <p:spPr>
          <a:xfrm>
            <a:off x="1769062" y="1611658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4499992" y="1381274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3995936" y="5417019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7605354" y="3146812"/>
            <a:ext cx="1541418" cy="164409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1143551" y="3553463"/>
            <a:ext cx="1451992" cy="131967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319036" y="2040477"/>
            <a:ext cx="1156620" cy="1349599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138277" y="5059913"/>
            <a:ext cx="1664044" cy="121129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444690" y="5373216"/>
            <a:ext cx="1978902" cy="107684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ятно 1 13"/>
          <p:cNvSpPr/>
          <p:nvPr/>
        </p:nvSpPr>
        <p:spPr>
          <a:xfrm>
            <a:off x="7249036" y="931967"/>
            <a:ext cx="1764067" cy="1508919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636150" y="375449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28554" y="551723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50671" y="148838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2442" y="2279598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0586" y="1770980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88516" y="522329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381690" y="5642012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26782" y="1195034"/>
            <a:ext cx="17335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69993" y="3443859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ятно 1 23"/>
          <p:cNvSpPr/>
          <p:nvPr/>
        </p:nvSpPr>
        <p:spPr>
          <a:xfrm>
            <a:off x="-1199122" y="2404895"/>
            <a:ext cx="1156620" cy="1349599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-905716" y="264401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25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33333E-6 L 0.00816 -0.294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" y="-14745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01372 -0.2979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-1490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L 0.13472 -0.2476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-1238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L 0.13577 -0.2384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5849" y="312155"/>
            <a:ext cx="8496944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 фунтов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стерлингов, "негодный мусор", нашёл Робинзон на </a:t>
            </a: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корабле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314" name="Picture 2" descr="Счастье привалило: в пустыне найден 500-летний корабль с золотом на 13 млн  долларов » BigPicture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7" y="2131319"/>
            <a:ext cx="5446021" cy="4079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но 1 4"/>
          <p:cNvSpPr/>
          <p:nvPr/>
        </p:nvSpPr>
        <p:spPr>
          <a:xfrm>
            <a:off x="5813271" y="5709205"/>
            <a:ext cx="1421041" cy="1180897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ятно 1 5"/>
          <p:cNvSpPr/>
          <p:nvPr/>
        </p:nvSpPr>
        <p:spPr>
          <a:xfrm>
            <a:off x="4454662" y="1671909"/>
            <a:ext cx="1368152" cy="107813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ятно 1 6"/>
          <p:cNvSpPr/>
          <p:nvPr/>
        </p:nvSpPr>
        <p:spPr>
          <a:xfrm>
            <a:off x="6285428" y="1021358"/>
            <a:ext cx="1555786" cy="1311506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ятно 1 7"/>
          <p:cNvSpPr/>
          <p:nvPr/>
        </p:nvSpPr>
        <p:spPr>
          <a:xfrm>
            <a:off x="1930992" y="5489746"/>
            <a:ext cx="1734153" cy="1368253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479000" y="4009526"/>
            <a:ext cx="1451992" cy="1319674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7515836" y="5224228"/>
            <a:ext cx="1518264" cy="1122515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1133493" y="1677111"/>
            <a:ext cx="1918947" cy="148114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ятно 1 11"/>
          <p:cNvSpPr/>
          <p:nvPr/>
        </p:nvSpPr>
        <p:spPr>
          <a:xfrm>
            <a:off x="7613925" y="2406946"/>
            <a:ext cx="1368152" cy="914400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но 1 12"/>
          <p:cNvSpPr/>
          <p:nvPr/>
        </p:nvSpPr>
        <p:spPr>
          <a:xfrm>
            <a:off x="7740352" y="3657206"/>
            <a:ext cx="1086858" cy="1027488"/>
          </a:xfrm>
          <a:prstGeom prst="irregularSeal1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971599" y="42105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4604" y="2479425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5341" y="1779024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51177" y="5343362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4795" y="5868527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08708" y="1980601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71182" y="1246351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10700" y="3729685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52440" y="5713176"/>
            <a:ext cx="11629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4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AutoShape 6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0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-0.21267 -0.7886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-3944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20816 -0.7775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-3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5536" y="188640"/>
            <a:ext cx="8496944" cy="1294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Музыкальная пауза</a:t>
            </a:r>
            <a:endParaRPr lang="ru-RU" sz="3600" b="1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4" name="Picture 2" descr="Как снимали фильм «Про Красную Шапочку» | STENA.e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93" y="1268760"/>
            <a:ext cx="7127830" cy="53491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1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0" name="AutoShape 6" descr="Картинки по запросу &quot;своя иг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7591" name="Picture 7" descr="D:\Работа 3\Блог русский вариант\img_user_file_5a89dd10e8ada_2.jpg"/>
          <p:cNvPicPr>
            <a:picLocks noChangeAspect="1" noChangeArrowheads="1"/>
          </p:cNvPicPr>
          <p:nvPr/>
        </p:nvPicPr>
        <p:blipFill>
          <a:blip r:embed="rId3"/>
          <a:srcRect t="89063" r="16016"/>
          <a:stretch>
            <a:fillRect/>
          </a:stretch>
        </p:blipFill>
        <p:spPr bwMode="auto">
          <a:xfrm>
            <a:off x="0" y="6357950"/>
            <a:ext cx="1571604" cy="500050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робинзо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2622780" cy="26227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7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hlinkClick r:id="rId3" action="ppaction://hlinksldjump"/>
          </p:cNvPr>
          <p:cNvSpPr/>
          <p:nvPr/>
        </p:nvSpPr>
        <p:spPr>
          <a:xfrm>
            <a:off x="4932040" y="1556792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10</a:t>
            </a:r>
            <a:endParaRPr lang="ru-RU" sz="3600" b="1" dirty="0"/>
          </a:p>
        </p:txBody>
      </p:sp>
      <p:sp>
        <p:nvSpPr>
          <p:cNvPr id="7" name="Прямоугольник 6">
            <a:hlinkClick r:id="rId4" action="ppaction://hlinksldjump"/>
          </p:cNvPr>
          <p:cNvSpPr/>
          <p:nvPr/>
        </p:nvSpPr>
        <p:spPr>
          <a:xfrm>
            <a:off x="5940152" y="1556792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8" name="Прямоугольник 7">
            <a:hlinkClick r:id="rId5" action="ppaction://hlinksldjump"/>
          </p:cNvPr>
          <p:cNvSpPr/>
          <p:nvPr/>
        </p:nvSpPr>
        <p:spPr>
          <a:xfrm>
            <a:off x="6948264" y="1556792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4932040" y="2492896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12" name="Прямоугольник 11">
            <a:hlinkClick r:id="rId7" action="ppaction://hlinksldjump"/>
          </p:cNvPr>
          <p:cNvSpPr/>
          <p:nvPr/>
        </p:nvSpPr>
        <p:spPr>
          <a:xfrm>
            <a:off x="5940152" y="2492896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13" name="Прямоугольник 12">
            <a:hlinkClick r:id="rId8" action="ppaction://hlinksldjump"/>
          </p:cNvPr>
          <p:cNvSpPr/>
          <p:nvPr/>
        </p:nvSpPr>
        <p:spPr>
          <a:xfrm>
            <a:off x="6948264" y="2492896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16" name="Прямоугольник 15">
            <a:hlinkClick r:id="rId9" action="ppaction://hlinksldjump"/>
          </p:cNvPr>
          <p:cNvSpPr/>
          <p:nvPr/>
        </p:nvSpPr>
        <p:spPr>
          <a:xfrm>
            <a:off x="4932040" y="3429000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17" name="Прямоугольник 16">
            <a:hlinkClick r:id="rId10" action="ppaction://hlinksldjump"/>
          </p:cNvPr>
          <p:cNvSpPr/>
          <p:nvPr/>
        </p:nvSpPr>
        <p:spPr>
          <a:xfrm>
            <a:off x="5940152" y="3429000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18" name="Прямоугольник 17">
            <a:hlinkClick r:id="rId11" action="ppaction://hlinksldjump"/>
          </p:cNvPr>
          <p:cNvSpPr/>
          <p:nvPr/>
        </p:nvSpPr>
        <p:spPr>
          <a:xfrm>
            <a:off x="6948264" y="3429000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21" name="Прямоугольник 20">
            <a:hlinkClick r:id="rId12" action="ppaction://hlinksldjump"/>
          </p:cNvPr>
          <p:cNvSpPr/>
          <p:nvPr/>
        </p:nvSpPr>
        <p:spPr>
          <a:xfrm>
            <a:off x="4932040" y="436510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22" name="Прямоугольник 21">
            <a:hlinkClick r:id="rId13" action="ppaction://hlinksldjump"/>
          </p:cNvPr>
          <p:cNvSpPr/>
          <p:nvPr/>
        </p:nvSpPr>
        <p:spPr>
          <a:xfrm>
            <a:off x="5940152" y="436510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23" name="Прямоугольник 22">
            <a:hlinkClick r:id="rId14" action="ppaction://hlinksldjump"/>
          </p:cNvPr>
          <p:cNvSpPr/>
          <p:nvPr/>
        </p:nvSpPr>
        <p:spPr>
          <a:xfrm>
            <a:off x="6948264" y="4365104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26" name="Прямоугольник 25">
            <a:hlinkClick r:id="rId14" action="ppaction://hlinksldjump"/>
          </p:cNvPr>
          <p:cNvSpPr/>
          <p:nvPr/>
        </p:nvSpPr>
        <p:spPr>
          <a:xfrm>
            <a:off x="4932040" y="5301208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10</a:t>
            </a:r>
          </a:p>
        </p:txBody>
      </p:sp>
      <p:sp>
        <p:nvSpPr>
          <p:cNvPr id="27" name="Прямоугольник 26">
            <a:hlinkClick r:id="rId15" action="ppaction://hlinksldjump"/>
          </p:cNvPr>
          <p:cNvSpPr/>
          <p:nvPr/>
        </p:nvSpPr>
        <p:spPr>
          <a:xfrm>
            <a:off x="5940152" y="5301208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20</a:t>
            </a:r>
          </a:p>
        </p:txBody>
      </p:sp>
      <p:sp>
        <p:nvSpPr>
          <p:cNvPr id="28" name="Прямоугольник 27">
            <a:hlinkClick r:id="rId16" action="ppaction://hlinksldjump"/>
          </p:cNvPr>
          <p:cNvSpPr/>
          <p:nvPr/>
        </p:nvSpPr>
        <p:spPr>
          <a:xfrm>
            <a:off x="6948264" y="5301208"/>
            <a:ext cx="864096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/>
              <a:t>30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403648" y="1556792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ЧТО?</a:t>
            </a:r>
            <a:endParaRPr lang="ru-RU" sz="2800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2492896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03648" y="3429000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ГДЕ?</a:t>
            </a:r>
            <a:endParaRPr lang="ru-RU" sz="2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1403648" y="4365104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/>
              <a:t>ПОЧЕМУ?</a:t>
            </a:r>
            <a:endParaRPr lang="ru-RU" sz="2800" b="1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1403648" y="5301208"/>
            <a:ext cx="3240360" cy="792088"/>
          </a:xfrm>
          <a:prstGeom prst="rect">
            <a:avLst/>
          </a:prstGeom>
          <a:gradFill>
            <a:gsLst>
              <a:gs pos="34000">
                <a:srgbClr val="2E4CAC"/>
              </a:gs>
              <a:gs pos="2000">
                <a:schemeClr val="tx2">
                  <a:lumMod val="60000"/>
                  <a:lumOff val="40000"/>
                </a:schemeClr>
              </a:gs>
              <a:gs pos="80000">
                <a:srgbClr val="070A83"/>
              </a:gs>
            </a:gsLst>
          </a:gra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800" b="1" dirty="0" smtClean="0"/>
              <a:t>ЧТО ЗА ДАТА?</a:t>
            </a:r>
            <a:endParaRPr lang="ru-RU" sz="28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65341"/>
            <a:ext cx="2454546" cy="1247435"/>
          </a:xfrm>
          <a:prstGeom prst="rect">
            <a:avLst/>
          </a:prstGeom>
        </p:spPr>
      </p:pic>
      <p:sp>
        <p:nvSpPr>
          <p:cNvPr id="24" name="AutoShape 64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2441" y="6309321"/>
            <a:ext cx="611560" cy="548680"/>
          </a:xfrm>
          <a:prstGeom prst="actionButtonForwardNex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2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28418" y="31714"/>
            <a:ext cx="3672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912052"/>
            <a:ext cx="7891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Что делал Робинзон, чтобы увеличить количество </a:t>
            </a:r>
            <a:r>
              <a:rPr lang="ru-RU" sz="4400" dirty="0" smtClean="0">
                <a:latin typeface="Arial Black" panose="020B0A04020102020204" pitchFamily="34" charset="0"/>
              </a:rPr>
              <a:t>чернил?</a:t>
            </a:r>
            <a:endParaRPr lang="ru-RU" sz="4400" dirty="0">
              <a:latin typeface="Arial Black" panose="020B0A04020102020204" pitchFamily="34" charset="0"/>
            </a:endParaRPr>
          </a:p>
        </p:txBody>
      </p:sp>
      <p:pic>
        <p:nvPicPr>
          <p:cNvPr id="12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 b="10172"/>
          <a:stretch/>
        </p:blipFill>
        <p:spPr bwMode="auto">
          <a:xfrm>
            <a:off x="-209091" y="3573016"/>
            <a:ext cx="3094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альтернативный процесс 6">
            <a:hlinkClick r:id="rId4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8686" y="116632"/>
            <a:ext cx="37273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Добавлял воду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8202" name="Picture 10" descr="Картинки по запросу лить вод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27918"/>
            <a:ext cx="4392488" cy="316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7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4895" y="-66355"/>
            <a:ext cx="350957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71198" y="1790621"/>
            <a:ext cx="7891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Arial Black" panose="020B0A04020102020204" pitchFamily="34" charset="0"/>
              </a:rPr>
              <a:t>Что Робинзон считал «ненужным хламом» на острове и не хотел забирать это с </a:t>
            </a:r>
            <a:r>
              <a:rPr lang="ru-RU" sz="3600" dirty="0" smtClean="0">
                <a:latin typeface="Arial Black" panose="020B0A04020102020204" pitchFamily="34" charset="0"/>
              </a:rPr>
              <a:t>корабля?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2" b="13208"/>
          <a:stretch/>
        </p:blipFill>
        <p:spPr bwMode="auto">
          <a:xfrm flipH="1">
            <a:off x="6180862" y="3656624"/>
            <a:ext cx="2968412" cy="32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28596" y="1705372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Деньги и золото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7170" name="Picture 2" descr="Картинки по запросу золото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381750" cy="486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971776" y="109835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Блок-схема: альтернативный процесс 5">
            <a:hlinkClick r:id="rId6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7"/>
          <p:cNvSpPr txBox="1">
            <a:spLocks/>
          </p:cNvSpPr>
          <p:nvPr/>
        </p:nvSpPr>
        <p:spPr>
          <a:xfrm>
            <a:off x="428596" y="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109835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6491" y="1766447"/>
            <a:ext cx="6873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Что служило </a:t>
            </a:r>
            <a:r>
              <a:rPr lang="ru-RU" sz="4800" dirty="0" smtClean="0">
                <a:latin typeface="Arial Black" panose="020B0A04020102020204" pitchFamily="34" charset="0"/>
              </a:rPr>
              <a:t>Робинзону календарем?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7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 b="10172"/>
          <a:stretch/>
        </p:blipFill>
        <p:spPr bwMode="auto">
          <a:xfrm>
            <a:off x="-209091" y="3573016"/>
            <a:ext cx="3094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аниель Дефо | биография и творч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8" y="0"/>
            <a:ext cx="9169158" cy="68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4308884" y="234403"/>
            <a:ext cx="4536504" cy="1583230"/>
          </a:xfrm>
          <a:prstGeom prst="wedgeEllipseCallout">
            <a:avLst>
              <a:gd name="adj1" fmla="val -38579"/>
              <a:gd name="adj2" fmla="val 102333"/>
            </a:avLst>
          </a:prstGeom>
          <a:solidFill>
            <a:schemeClr val="accent6">
              <a:lumMod val="20000"/>
              <a:lumOff val="80000"/>
              <a:alpha val="44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88024" y="260648"/>
            <a:ext cx="3578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Это будет </a:t>
            </a:r>
          </a:p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Book Antiqua" panose="02040602050305030304" pitchFamily="18" charset="0"/>
              </a:rPr>
              <a:t>роман!</a:t>
            </a:r>
            <a:endParaRPr lang="ru-RU" sz="4800" b="1" dirty="0">
              <a:latin typeface="Book Antiqua" panose="0204060205030503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185" y="5301208"/>
            <a:ext cx="88204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Великолепная мысль! Вот это приключения человека, достойные написания о них романа». И взявшись за перо, он начал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представлять…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00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/>
              <a:t>Деревянный столб с зарубками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109835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Картинки по запросу столб с зарубками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3744416" cy="408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6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87824" y="11663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681" y="1893437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Где Робинзон устроил наблюдательный пункт за дикарями?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 b="10172"/>
          <a:stretch/>
        </p:blipFill>
        <p:spPr bwMode="auto">
          <a:xfrm>
            <a:off x="-209091" y="3573016"/>
            <a:ext cx="3094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87824" y="0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3528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В дупле дерева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12290" name="Picture 2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8298"/>
            <a:ext cx="3667286" cy="39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8942" y="11663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7624" y="2060848"/>
            <a:ext cx="6873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Где родился Робинзон Крузо?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2" b="13208"/>
          <a:stretch/>
        </p:blipFill>
        <p:spPr bwMode="auto">
          <a:xfrm flipH="1">
            <a:off x="6089627" y="3501008"/>
            <a:ext cx="2968412" cy="32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928942" y="11663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1843661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В городе Йорке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14338" name="Picture 2" descr="Картинки по запросу город Йор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86661"/>
            <a:ext cx="7056784" cy="3610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11663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2480" y="1703646"/>
            <a:ext cx="68733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Где в первую ночь на необитаемом острове ночевал герой?</a:t>
            </a:r>
          </a:p>
        </p:txBody>
      </p:sp>
      <p:pic>
        <p:nvPicPr>
          <p:cNvPr id="10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 b="10172"/>
          <a:stretch/>
        </p:blipFill>
        <p:spPr bwMode="auto">
          <a:xfrm>
            <a:off x="-209091" y="3573016"/>
            <a:ext cx="3094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143240" y="11663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9552" y="1656511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/>
              <a:t>На дереве</a:t>
            </a:r>
            <a:endParaRPr lang="ru-RU" sz="7200" b="1" dirty="0">
              <a:solidFill>
                <a:srgbClr val="7030A0"/>
              </a:solidFill>
            </a:endParaRPr>
          </a:p>
        </p:txBody>
      </p:sp>
      <p:pic>
        <p:nvPicPr>
          <p:cNvPr id="13314" name="Picture 2" descr="Картинки по запросу робинзон на дереве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19406"/>
            <a:ext cx="5328592" cy="419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Блок-схема: альтернативный процесс 6">
            <a:hlinkClick r:id="rId6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488" y="11663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6709" y="1996098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Как звали бога дикарей?</a:t>
            </a:r>
          </a:p>
        </p:txBody>
      </p:sp>
      <p:pic>
        <p:nvPicPr>
          <p:cNvPr id="12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2" b="13208"/>
          <a:stretch/>
        </p:blipFill>
        <p:spPr bwMode="auto">
          <a:xfrm flipH="1">
            <a:off x="5868144" y="3140968"/>
            <a:ext cx="2968412" cy="32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488" y="11663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284038"/>
            <a:ext cx="763284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dirty="0" err="1" smtClean="0">
                <a:latin typeface="Arial Black" panose="020B0A04020102020204" pitchFamily="34" charset="0"/>
              </a:rPr>
              <a:t>Бенамуки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21508" name="Picture 4" descr="Картинки по запросу истукан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851540"/>
            <a:ext cx="4752528" cy="439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6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07537" y="18869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4200" y="1749485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Как дикарь </a:t>
            </a:r>
            <a:br>
              <a:rPr lang="ru-RU" sz="4800" dirty="0">
                <a:latin typeface="Arial Black" panose="020B0A04020102020204" pitchFamily="34" charset="0"/>
              </a:rPr>
            </a:br>
            <a:r>
              <a:rPr lang="ru-RU" sz="4800" dirty="0">
                <a:latin typeface="Arial Black" panose="020B0A04020102020204" pitchFamily="34" charset="0"/>
              </a:rPr>
              <a:t>поклялся быть </a:t>
            </a:r>
            <a:br>
              <a:rPr lang="ru-RU" sz="4800" dirty="0">
                <a:latin typeface="Arial Black" panose="020B0A04020102020204" pitchFamily="34" charset="0"/>
              </a:rPr>
            </a:br>
            <a:r>
              <a:rPr lang="ru-RU" sz="4800" dirty="0">
                <a:latin typeface="Arial Black" panose="020B0A04020102020204" pitchFamily="34" charset="0"/>
              </a:rPr>
              <a:t>верным Робинзону?</a:t>
            </a:r>
          </a:p>
        </p:txBody>
      </p:sp>
      <p:pic>
        <p:nvPicPr>
          <p:cNvPr id="10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 b="10172"/>
          <a:stretch/>
        </p:blipFill>
        <p:spPr bwMode="auto">
          <a:xfrm>
            <a:off x="-209091" y="3573016"/>
            <a:ext cx="3094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Биг-Бен: описание, история, экскурсии, точный адре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72"/>
            <a:ext cx="9144000" cy="684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0"/>
          <p:cNvSpPr txBox="1">
            <a:spLocks noChangeArrowheads="1"/>
          </p:cNvSpPr>
          <p:nvPr/>
        </p:nvSpPr>
        <p:spPr>
          <a:xfrm>
            <a:off x="-54260" y="5589240"/>
            <a:ext cx="9252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Англия. Моя Родина. </a:t>
            </a:r>
            <a:b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здесь начнется путешествие моего героя </a:t>
            </a:r>
            <a:endParaRPr lang="ru-RU" alt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64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07537" y="18869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773195"/>
            <a:ext cx="7632848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4800" dirty="0">
                <a:latin typeface="Arial Black" panose="020B0A04020102020204" pitchFamily="34" charset="0"/>
              </a:rPr>
              <a:t>Взял ногу </a:t>
            </a:r>
            <a:r>
              <a:rPr lang="ru-RU" sz="4800" dirty="0" smtClean="0">
                <a:latin typeface="Arial Black" panose="020B0A04020102020204" pitchFamily="34" charset="0"/>
              </a:rPr>
              <a:t>Робинзона  </a:t>
            </a:r>
            <a:r>
              <a:rPr lang="ru-RU" sz="4800" dirty="0">
                <a:latin typeface="Arial Black" panose="020B0A04020102020204" pitchFamily="34" charset="0"/>
              </a:rPr>
              <a:t>и поставил себе на голову</a:t>
            </a:r>
          </a:p>
        </p:txBody>
      </p:sp>
      <p:pic>
        <p:nvPicPr>
          <p:cNvPr id="20486" name="Picture 6" descr="Картинки по запросу пятница и робинзо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90"/>
          <a:stretch/>
        </p:blipFill>
        <p:spPr bwMode="auto">
          <a:xfrm>
            <a:off x="395536" y="3222193"/>
            <a:ext cx="3129812" cy="34623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0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2412" y="1719042"/>
            <a:ext cx="80648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Как заглушал </a:t>
            </a:r>
            <a:br>
              <a:rPr lang="ru-RU" sz="4800" dirty="0">
                <a:latin typeface="Arial Black" panose="020B0A04020102020204" pitchFamily="34" charset="0"/>
              </a:rPr>
            </a:br>
            <a:r>
              <a:rPr lang="ru-RU" sz="4800" dirty="0">
                <a:latin typeface="Arial Black" panose="020B0A04020102020204" pitchFamily="34" charset="0"/>
              </a:rPr>
              <a:t>голод Робинзон в первые дни на острове?</a:t>
            </a:r>
          </a:p>
        </p:txBody>
      </p:sp>
      <p:pic>
        <p:nvPicPr>
          <p:cNvPr id="10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2" b="13208"/>
          <a:stretch/>
        </p:blipFill>
        <p:spPr bwMode="auto">
          <a:xfrm flipH="1">
            <a:off x="5950497" y="3356992"/>
            <a:ext cx="2968412" cy="32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43240" y="0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993404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 Black" panose="020B0A04020102020204" pitchFamily="34" charset="0"/>
              </a:rPr>
              <a:t>Клал в рот немного табака</a:t>
            </a:r>
            <a:endParaRPr lang="ru-RU" sz="4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9458" name="Picture 2" descr="Картинки по запросу табак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38534"/>
            <a:ext cx="3962874" cy="39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7783" y="0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016" y="1587014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Почему Робинзон стал раскладывать порох небольшим кучками по разным </a:t>
            </a:r>
            <a:r>
              <a:rPr lang="ru-RU" sz="4800" dirty="0" smtClean="0">
                <a:latin typeface="Arial Black" panose="020B0A04020102020204" pitchFamily="34" charset="0"/>
              </a:rPr>
              <a:t>местам?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9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 b="10172"/>
          <a:stretch/>
        </p:blipFill>
        <p:spPr bwMode="auto">
          <a:xfrm>
            <a:off x="-176817" y="3874248"/>
            <a:ext cx="3094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24266" y="6232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446" y="1676790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Боялся, что во время грозы весь порох взорвется</a:t>
            </a:r>
          </a:p>
        </p:txBody>
      </p:sp>
      <p:pic>
        <p:nvPicPr>
          <p:cNvPr id="27650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204127" cy="16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0" y="5082096"/>
            <a:ext cx="2204127" cy="16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29386"/>
            <a:ext cx="2204127" cy="16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Картинки по запросу молния рисуно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420" y="3644574"/>
            <a:ext cx="2160240" cy="20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альтернативный процесс 9">
            <a:hlinkClick r:id="rId6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6896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9" y="1761222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Почему дикаря Робинзон назвал </a:t>
            </a:r>
            <a:r>
              <a:rPr lang="ru-RU" sz="4800" dirty="0" smtClean="0">
                <a:latin typeface="Arial Black" panose="020B0A04020102020204" pitchFamily="34" charset="0"/>
              </a:rPr>
              <a:t>Пятница?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0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2" b="13208"/>
          <a:stretch/>
        </p:blipFill>
        <p:spPr bwMode="auto">
          <a:xfrm flipH="1">
            <a:off x="5940152" y="3289052"/>
            <a:ext cx="2968412" cy="32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59832" y="6896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53611" y="1734953"/>
            <a:ext cx="73556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>
                <a:latin typeface="Arial Black" panose="020B0A04020102020204" pitchFamily="34" charset="0"/>
              </a:rPr>
              <a:t>В этот день недели он спас ему жизнь</a:t>
            </a:r>
          </a:p>
        </p:txBody>
      </p:sp>
      <p:pic>
        <p:nvPicPr>
          <p:cNvPr id="9" name="Picture 4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32" y="3188181"/>
            <a:ext cx="4431028" cy="332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5776" y="-33839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7572" y="1576298"/>
            <a:ext cx="831815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latin typeface="Arial Black" panose="020B0A04020102020204" pitchFamily="34" charset="0"/>
              </a:rPr>
              <a:t>Почему Робинзон прекратил вести записи в своем дневнике? </a:t>
            </a:r>
          </a:p>
        </p:txBody>
      </p:sp>
      <p:pic>
        <p:nvPicPr>
          <p:cNvPr id="9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 b="10172"/>
          <a:stretch/>
        </p:blipFill>
        <p:spPr bwMode="auto">
          <a:xfrm>
            <a:off x="-209091" y="3573016"/>
            <a:ext cx="3094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35776" y="116632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39212" y="2121575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Arial Black" panose="020B0A04020102020204" pitchFamily="34" charset="0"/>
              </a:rPr>
              <a:t>У него закончились чернила</a:t>
            </a:r>
            <a:endParaRPr lang="ru-RU" sz="4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6626" name="Picture 2" descr="Похожее изображ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4263268" cy="2678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5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69902" y="0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2" b="13208"/>
          <a:stretch/>
        </p:blipFill>
        <p:spPr bwMode="auto">
          <a:xfrm flipH="1">
            <a:off x="5991033" y="3433068"/>
            <a:ext cx="2968412" cy="32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4799" y="1605054"/>
            <a:ext cx="835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Что значит дата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19 декабря 1686 года             в жизни Робинзона Крузо?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7" descr="3d_landscapes_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20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5589240"/>
            <a:ext cx="8229600" cy="1143000"/>
          </a:xfrm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Море!</a:t>
            </a:r>
          </a:p>
        </p:txBody>
      </p:sp>
    </p:spTree>
    <p:extLst>
      <p:ext uri="{BB962C8B-B14F-4D97-AF65-F5344CB8AC3E}">
        <p14:creationId xmlns:p14="http://schemas.microsoft.com/office/powerpoint/2010/main" val="2837170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69902" y="0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833" y="1844824"/>
            <a:ext cx="85443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latin typeface="Arial Black" panose="020B0A04020102020204" pitchFamily="34" charset="0"/>
              </a:rPr>
              <a:t>Д</a:t>
            </a:r>
            <a:r>
              <a:rPr lang="ru-RU" sz="4800" dirty="0" smtClean="0">
                <a:latin typeface="Arial Black" panose="020B0A04020102020204" pitchFamily="34" charset="0"/>
              </a:rPr>
              <a:t>ень </a:t>
            </a:r>
            <a:r>
              <a:rPr lang="ru-RU" sz="4800" dirty="0">
                <a:latin typeface="Arial Black" panose="020B0A04020102020204" pitchFamily="34" charset="0"/>
              </a:rPr>
              <a:t>отъезда с </a:t>
            </a:r>
            <a:r>
              <a:rPr lang="ru-RU" sz="4800" dirty="0" smtClean="0">
                <a:latin typeface="Arial Black" panose="020B0A04020102020204" pitchFamily="34" charset="0"/>
              </a:rPr>
              <a:t>острова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Картинки по запросу календар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3" y="2996952"/>
            <a:ext cx="5365038" cy="357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лок-схема: альтернативный процесс 9">
            <a:hlinkClick r:id="rId6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0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8" b="10172"/>
          <a:stretch/>
        </p:blipFill>
        <p:spPr bwMode="auto">
          <a:xfrm>
            <a:off x="-209091" y="3573016"/>
            <a:ext cx="30946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4799" y="1605054"/>
            <a:ext cx="835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Что значит дата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30 </a:t>
            </a:r>
            <a:r>
              <a:rPr lang="ru-RU" sz="4800" dirty="0">
                <a:latin typeface="Arial Black" panose="020B0A04020102020204" pitchFamily="34" charset="0"/>
              </a:rPr>
              <a:t>сентября </a:t>
            </a:r>
            <a:r>
              <a:rPr lang="ru-RU" sz="4800" dirty="0" smtClean="0">
                <a:latin typeface="Arial Black" panose="020B0A04020102020204" pitchFamily="34" charset="0"/>
              </a:rPr>
              <a:t>1660 года в жизни Робинзона Крузо?</a:t>
            </a:r>
            <a:endParaRPr lang="ru-RU" sz="4800" dirty="0">
              <a:latin typeface="Arial Black" panose="020B0A040201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59832" y="0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634" y="1589621"/>
            <a:ext cx="87496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Робинзон </a:t>
            </a:r>
            <a:r>
              <a:rPr lang="ru-RU" sz="4800" dirty="0">
                <a:latin typeface="Arial Black" panose="020B0A04020102020204" pitchFamily="34" charset="0"/>
              </a:rPr>
              <a:t>отметил </a:t>
            </a:r>
            <a:endParaRPr lang="ru-RU" sz="4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"</a:t>
            </a:r>
            <a:r>
              <a:rPr lang="ru-RU" sz="4800" dirty="0">
                <a:latin typeface="Arial Black" panose="020B0A04020102020204" pitchFamily="34" charset="0"/>
              </a:rPr>
              <a:t>печальную годовщину" </a:t>
            </a:r>
            <a:endParaRPr lang="ru-RU" sz="4800" dirty="0" smtClean="0">
              <a:latin typeface="Arial Black" panose="020B0A04020102020204" pitchFamily="34" charset="0"/>
            </a:endParaRP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пребывания </a:t>
            </a:r>
            <a:r>
              <a:rPr lang="ru-RU" sz="4800" dirty="0">
                <a:latin typeface="Arial Black" panose="020B0A04020102020204" pitchFamily="34" charset="0"/>
              </a:rPr>
              <a:t>на </a:t>
            </a:r>
            <a:r>
              <a:rPr lang="ru-RU" sz="4800" dirty="0" smtClean="0">
                <a:latin typeface="Arial Black" panose="020B0A04020102020204" pitchFamily="34" charset="0"/>
              </a:rPr>
              <a:t>острове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6" name="Picture 2" descr="Картинки по запросу календар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880669"/>
            <a:ext cx="4361762" cy="2902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Блок-схема: альтернативный процесс 8">
            <a:hlinkClick r:id="rId6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65592" y="-77911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6573" y="1305049"/>
            <a:ext cx="835590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Что значит дата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30 </a:t>
            </a:r>
            <a:r>
              <a:rPr lang="ru-RU" sz="4800" dirty="0">
                <a:latin typeface="Arial Black" panose="020B0A04020102020204" pitchFamily="34" charset="0"/>
              </a:rPr>
              <a:t>сентября 1659 </a:t>
            </a:r>
            <a:r>
              <a:rPr lang="ru-RU" sz="4800" dirty="0" smtClean="0">
                <a:latin typeface="Arial Black" panose="020B0A04020102020204" pitchFamily="34" charset="0"/>
              </a:rPr>
              <a:t>года в жизни Робинзона Крузо?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14" name="Picture 2" descr="Картинки по запросу робинзон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2" b="13208"/>
          <a:stretch/>
        </p:blipFill>
        <p:spPr bwMode="auto">
          <a:xfrm flipH="1">
            <a:off x="5946751" y="3501008"/>
            <a:ext cx="2968412" cy="32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101114" y="34714"/>
            <a:ext cx="3143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баллов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884" y="1737705"/>
            <a:ext cx="61622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Впервые </a:t>
            </a:r>
          </a:p>
          <a:p>
            <a:pPr algn="ctr"/>
            <a:r>
              <a:rPr lang="ru-RU" sz="4800" dirty="0" smtClean="0">
                <a:latin typeface="Arial Black" panose="020B0A04020102020204" pitchFamily="34" charset="0"/>
              </a:rPr>
              <a:t>ступил </a:t>
            </a:r>
            <a:r>
              <a:rPr lang="ru-RU" sz="4800" dirty="0">
                <a:latin typeface="Arial Black" panose="020B0A04020102020204" pitchFamily="34" charset="0"/>
              </a:rPr>
              <a:t>на </a:t>
            </a:r>
            <a:r>
              <a:rPr lang="ru-RU" sz="4800" dirty="0" smtClean="0">
                <a:latin typeface="Arial Black" panose="020B0A04020102020204" pitchFamily="34" charset="0"/>
              </a:rPr>
              <a:t>остров</a:t>
            </a:r>
            <a:endParaRPr lang="ru-RU" sz="4800" dirty="0">
              <a:latin typeface="Arial Black" panose="020B0A04020102020204" pitchFamily="34" charset="0"/>
            </a:endParaRPr>
          </a:p>
        </p:txBody>
      </p:sp>
      <p:pic>
        <p:nvPicPr>
          <p:cNvPr id="32770" name="Picture 2" descr="Картинки по запросу календарь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18" y="3237231"/>
            <a:ext cx="5328592" cy="3546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Блок-схема: альтернативный процесс 5">
            <a:hlinkClick r:id="rId6" action="ppaction://hlinksldjump"/>
          </p:cNvPr>
          <p:cNvSpPr/>
          <p:nvPr/>
        </p:nvSpPr>
        <p:spPr>
          <a:xfrm>
            <a:off x="6715140" y="6072206"/>
            <a:ext cx="2286016" cy="642942"/>
          </a:xfrm>
          <a:prstGeom prst="flowChartAlternateProcess">
            <a:avLst/>
          </a:prstGeom>
          <a:solidFill>
            <a:srgbClr val="ECFE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К категориям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/>
          <p:cNvSpPr>
            <a:spLocks noChangeArrowheads="1" noChangeShapeType="1" noTextEdit="1"/>
          </p:cNvSpPr>
          <p:nvPr/>
        </p:nvSpPr>
        <p:spPr bwMode="auto">
          <a:xfrm>
            <a:off x="395536" y="404664"/>
            <a:ext cx="8496944" cy="12946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chemeClr val="bg1">
                    <a:alpha val="50000"/>
                  </a:scheme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 panose="030F0702030302020204" pitchFamily="66" charset="0"/>
              </a:rPr>
              <a:t>Черный ящик</a:t>
            </a:r>
            <a:endParaRPr lang="ru-RU" sz="3600" b="1" kern="10" dirty="0">
              <a:ln w="12700">
                <a:solidFill>
                  <a:srgbClr val="993366"/>
                </a:solidFill>
                <a:round/>
                <a:headEnd/>
                <a:tailEnd/>
              </a:ln>
              <a:solidFill>
                <a:schemeClr val="bg1">
                  <a:alpha val="50000"/>
                </a:scheme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1187624" y="1840843"/>
            <a:ext cx="7200800" cy="4325007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tint val="64314"/>
                  <a:invGamma/>
                  <a:alpha val="77000"/>
                </a:schemeClr>
              </a:gs>
            </a:gsLst>
            <a:path path="rect">
              <a:fillToRect l="100000" t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294607" y="3091222"/>
            <a:ext cx="594168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… </a:t>
            </a: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учитель без платы и благодарности. Каждый миг дарит тебе откровения мудрости».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А. Навои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5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412776"/>
            <a:ext cx="8496944" cy="4210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Да</a:t>
            </a:r>
            <a:r>
              <a:rPr lang="ru-RU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– сказал этот голос, – положение твое незавидно: ты одинок – это правда. Но вспомни: где ты, что было с тобой? Ведь в лодку сели одиннадцать человек, где же остальные десять? Почему они не спаслись, а ты не погиб? За что тебе такое предпочтение? И как ты думаешь, где лучше – здесь или там?» И я взглянул на море. Стало быть, во всяком зле можно найти добро, стоит только подумать, что могло быть и хуже.</a:t>
            </a:r>
            <a:endParaRPr lang="ru-RU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0" descr="AG0018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5085184"/>
            <a:ext cx="3024188" cy="1441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55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. Литература Англии XVIII века. Даниель Дефо. Джонатан Свифт. Генри  Филдинг. Тобиас Смоллетт . Всемирная литература. Новое время и эпоха  Просвещения. Конец XVIII – первая половина XIX ве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984776" cy="6132682"/>
          </a:xfrm>
          <a:prstGeom prst="rect">
            <a:avLst/>
          </a:prstGeom>
          <a:noFill/>
          <a:effectLst>
            <a:glow>
              <a:schemeClr val="accent1">
                <a:satMod val="175000"/>
                <a:alpha val="41000"/>
              </a:schemeClr>
            </a:glo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5986025"/>
            <a:ext cx="9036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Единственная иллюстрация в первом издании "Робинзона Крузо" 1719 года, гравюра Джона Кларка и Джона </a:t>
            </a:r>
            <a:r>
              <a:rPr lang="ru-RU" alt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Пайна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83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g-fotki.yandex.ru/get/4132/23308995.15/0_8476d_fc466d03_XL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7732" y="891694"/>
            <a:ext cx="5909562" cy="443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Кардовский Дмитрий Николаевич, художн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04" y="-171400"/>
            <a:ext cx="4561811" cy="486239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8064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Кардовский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Дмитрий Николаевич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(1866 - 1943) - русский художник, график</a:t>
            </a:r>
            <a:r>
              <a:rPr lang="ru-RU" dirty="0">
                <a:solidFill>
                  <a:srgbClr val="454545"/>
                </a:solidFill>
                <a:latin typeface="ProximaNova"/>
              </a:rPr>
              <a:t>, книжный иллюстратор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078" y="60630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Дефо "Робинзон Крузо" 1936 г. (худ. Д. </a:t>
            </a:r>
            <a:r>
              <a:rPr lang="ru-RU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Кардовский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98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g-fotki.yandex.ru/get/57797/13826504.79/0_115438_b031b7b0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794"/>
            <a:ext cx="4471201" cy="651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airyroom.ru/wp-content/uploads/2012/04/Igor_Illjinsk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729" y="0"/>
            <a:ext cx="4469686" cy="446968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24858" y="4293096"/>
            <a:ext cx="3830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Игорь Александрович Ильинский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(1925-1989) </a:t>
            </a:r>
            <a:endParaRPr lang="ru-RU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российский художник и иллюстратор.</a:t>
            </a:r>
          </a:p>
        </p:txBody>
      </p:sp>
    </p:spTree>
    <p:extLst>
      <p:ext uri="{BB962C8B-B14F-4D97-AF65-F5344CB8AC3E}">
        <p14:creationId xmlns:p14="http://schemas.microsoft.com/office/powerpoint/2010/main" val="12467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6" name="Picture 8" descr="SKY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5"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Небо!</a:t>
            </a:r>
          </a:p>
        </p:txBody>
      </p:sp>
    </p:spTree>
    <p:extLst>
      <p:ext uri="{BB962C8B-B14F-4D97-AF65-F5344CB8AC3E}">
        <p14:creationId xmlns:p14="http://schemas.microsoft.com/office/powerpoint/2010/main" val="2465180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Иллюстрации Иткина А. З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144463"/>
            <a:ext cx="3744416" cy="554173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Робинзон Крузо (иллюстр. А. Иткина) | Дефо Даниэль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Робинзон Крузо (иллюстр. А. Иткина) | Дефо Даниэль #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Робинзон Крузо (иллюстр. А. Иткина) | Дефо Даниэль #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47" y="444222"/>
            <a:ext cx="4295775" cy="619509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48064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Анатолий Зиновьевич Иткин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род. 28 января 1931; Москва СССР) — советский и российский художник, график и иллюстратор книг.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11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бои МОРЕ, КОРАБЛЬ, ГОРИЗОНТ, ОКЕАН, НЕБО, ЛУНА, МАЧТЫ, ПАРУСА, ГЛАДЬ,  СИЛУЭТ картинки на рабочий стол, раздел рендеринг - скача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0"/>
            <a:ext cx="10779596" cy="687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48594" y="5955541"/>
            <a:ext cx="9176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 </a:t>
            </a:r>
            <a:r>
              <a:rPr lang="ru-RU" sz="5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Осуществляйте свои мечты!</a:t>
            </a:r>
            <a:endParaRPr lang="ru-RU" sz="5400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137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902" name="Picture 30" descr="Shi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" t="6363" r="2603"/>
          <a:stretch>
            <a:fillRect/>
          </a:stretch>
        </p:blipFill>
        <p:spPr bwMode="auto">
          <a:xfrm>
            <a:off x="0" y="-30936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96" name="Rectangle 2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384300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5D9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Корабль под парусами</a:t>
            </a:r>
            <a:r>
              <a:rPr lang="ru-RU" altLang="ru-RU" b="1" dirty="0" smtClean="0">
                <a:solidFill>
                  <a:srgbClr val="5D9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ru-RU" altLang="ru-RU" b="1" dirty="0" smtClean="0">
                <a:solidFill>
                  <a:srgbClr val="5D9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4"/>
          <p:cNvSpPr txBox="1">
            <a:spLocks noChangeArrowheads="1"/>
          </p:cNvSpPr>
          <p:nvPr/>
        </p:nvSpPr>
        <p:spPr>
          <a:xfrm>
            <a:off x="-54260" y="5733256"/>
            <a:ext cx="925252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всегда мечтал о дальних плаваниях и о необычных приключениях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05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1" name="Picture 5" descr="int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1142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5517232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даже качка </a:t>
            </a:r>
            <a:r>
              <a:rPr lang="ru-RU" alt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морская </a:t>
            </a: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не могли встать на его пути к мечте </a:t>
            </a:r>
            <a:endParaRPr lang="ru-RU" alt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50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2131</TotalTime>
  <Words>1019</Words>
  <Application>Microsoft Office PowerPoint</Application>
  <PresentationFormat>Экран (4:3)</PresentationFormat>
  <Paragraphs>304</Paragraphs>
  <Slides>71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71</vt:i4>
      </vt:variant>
    </vt:vector>
  </HeadingPairs>
  <TitlesOfParts>
    <vt:vector size="80" baseType="lpstr">
      <vt:lpstr>Arial</vt:lpstr>
      <vt:lpstr>Arial Black</vt:lpstr>
      <vt:lpstr>Book Antiqua</vt:lpstr>
      <vt:lpstr>Calibri</vt:lpstr>
      <vt:lpstr>Cambria</vt:lpstr>
      <vt:lpstr>Comic Sans MS</vt:lpstr>
      <vt:lpstr>ProximaNova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Море!</vt:lpstr>
      <vt:lpstr>Небо!</vt:lpstr>
      <vt:lpstr>Корабль под парусами!  </vt:lpstr>
      <vt:lpstr>И даже качка и морская болезнь не могли встать на его пути к мечте </vt:lpstr>
      <vt:lpstr>Но вот шторм и кораблекрушение…</vt:lpstr>
      <vt:lpstr>Земля!  Он спасён!</vt:lpstr>
      <vt:lpstr>Но… О,  ужас!  Это остров,  и он необитаем!</vt:lpstr>
      <vt:lpstr>Презентация PowerPoint</vt:lpstr>
      <vt:lpstr>Его мечта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Добавлял воду</vt:lpstr>
      <vt:lpstr>Презентация PowerPoint</vt:lpstr>
      <vt:lpstr>Деньги и золото</vt:lpstr>
      <vt:lpstr>Презентация PowerPoint</vt:lpstr>
      <vt:lpstr>Деревянный столб с зарубками</vt:lpstr>
      <vt:lpstr>Презентация PowerPoint</vt:lpstr>
      <vt:lpstr>В дупле дерева</vt:lpstr>
      <vt:lpstr>Презентация PowerPoint</vt:lpstr>
      <vt:lpstr>В городе Йорке</vt:lpstr>
      <vt:lpstr>Презентация PowerPoint</vt:lpstr>
      <vt:lpstr>На дереве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Клал в рот немного табака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 него закончились чернила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Учетная запись Майкрософт</cp:lastModifiedBy>
  <cp:revision>209</cp:revision>
  <dcterms:created xsi:type="dcterms:W3CDTF">2013-03-16T09:30:03Z</dcterms:created>
  <dcterms:modified xsi:type="dcterms:W3CDTF">2023-03-31T08:39:25Z</dcterms:modified>
</cp:coreProperties>
</file>