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C9E2"/>
    <a:srgbClr val="C711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100" d="100"/>
          <a:sy n="100" d="100"/>
        </p:scale>
        <p:origin x="-1236" y="143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289C8-63BC-4A07-91F1-15D79B30017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E6F68F-FFA0-400D-9CF8-399C40842416}">
      <dgm:prSet phldrT="[Текст]"/>
      <dgm:spPr/>
      <dgm:t>
        <a:bodyPr/>
        <a:lstStyle/>
        <a:p>
          <a:r>
            <a:rPr lang="de-DE" dirty="0" smtClean="0"/>
            <a:t>es regnet</a:t>
          </a:r>
          <a:endParaRPr lang="ru-RU" dirty="0"/>
        </a:p>
      </dgm:t>
    </dgm:pt>
    <dgm:pt modelId="{8A045519-6875-42E6-8DCC-0D50586049F8}" type="parTrans" cxnId="{37F335CB-B41E-4396-9AD9-EEB839BE240B}">
      <dgm:prSet/>
      <dgm:spPr/>
      <dgm:t>
        <a:bodyPr/>
        <a:lstStyle/>
        <a:p>
          <a:endParaRPr lang="ru-RU"/>
        </a:p>
      </dgm:t>
    </dgm:pt>
    <dgm:pt modelId="{8CB4E919-E478-4BC3-8BCF-8FF7239AD3CC}" type="sibTrans" cxnId="{37F335CB-B41E-4396-9AD9-EEB839BE240B}">
      <dgm:prSet/>
      <dgm:spPr/>
      <dgm:t>
        <a:bodyPr/>
        <a:lstStyle/>
        <a:p>
          <a:endParaRPr lang="ru-RU"/>
        </a:p>
      </dgm:t>
    </dgm:pt>
    <dgm:pt modelId="{CD250C29-13AB-41A3-BE94-B59F0265CE16}">
      <dgm:prSet phldrT="[Текст]"/>
      <dgm:spPr/>
      <dgm:t>
        <a:bodyPr/>
        <a:lstStyle/>
        <a:p>
          <a:r>
            <a:rPr lang="de-DE" dirty="0" smtClean="0"/>
            <a:t>gelb</a:t>
          </a:r>
          <a:endParaRPr lang="ru-RU" dirty="0"/>
        </a:p>
      </dgm:t>
    </dgm:pt>
    <dgm:pt modelId="{A75D3636-6750-4209-A3BD-AEB577780E9C}" type="parTrans" cxnId="{BB492251-3330-4A91-81CD-3994015AB0A3}">
      <dgm:prSet/>
      <dgm:spPr/>
      <dgm:t>
        <a:bodyPr/>
        <a:lstStyle/>
        <a:p>
          <a:endParaRPr lang="ru-RU"/>
        </a:p>
      </dgm:t>
    </dgm:pt>
    <dgm:pt modelId="{5944BE88-FB2E-4FD6-B09B-65BD1632AF08}" type="sibTrans" cxnId="{BB492251-3330-4A91-81CD-3994015AB0A3}">
      <dgm:prSet/>
      <dgm:spPr/>
      <dgm:t>
        <a:bodyPr/>
        <a:lstStyle/>
        <a:p>
          <a:endParaRPr lang="ru-RU"/>
        </a:p>
      </dgm:t>
    </dgm:pt>
    <dgm:pt modelId="{2632DDB5-79E0-4628-A84E-A0F80E135EA3}">
      <dgm:prSet phldrT="[Текст]"/>
      <dgm:spPr/>
      <dgm:t>
        <a:bodyPr/>
        <a:lstStyle/>
        <a:p>
          <a:r>
            <a:rPr lang="de-DE" dirty="0" smtClean="0"/>
            <a:t>die Bäume</a:t>
          </a:r>
          <a:endParaRPr lang="ru-RU" dirty="0"/>
        </a:p>
      </dgm:t>
    </dgm:pt>
    <dgm:pt modelId="{3BB68574-E3D0-4901-B273-F2B2E5184EBA}" type="parTrans" cxnId="{495EFAE7-317B-4B58-B954-778612C7F9C0}">
      <dgm:prSet/>
      <dgm:spPr/>
      <dgm:t>
        <a:bodyPr/>
        <a:lstStyle/>
        <a:p>
          <a:endParaRPr lang="ru-RU"/>
        </a:p>
      </dgm:t>
    </dgm:pt>
    <dgm:pt modelId="{417D39DA-F1D2-4255-8A09-1626D1F24069}" type="sibTrans" cxnId="{495EFAE7-317B-4B58-B954-778612C7F9C0}">
      <dgm:prSet/>
      <dgm:spPr/>
      <dgm:t>
        <a:bodyPr/>
        <a:lstStyle/>
        <a:p>
          <a:endParaRPr lang="ru-RU"/>
        </a:p>
      </dgm:t>
    </dgm:pt>
    <dgm:pt modelId="{2B393564-E421-4D6F-B492-EFC935F1611F}">
      <dgm:prSet phldrT="[Текст]"/>
      <dgm:spPr/>
      <dgm:t>
        <a:bodyPr/>
        <a:lstStyle/>
        <a:p>
          <a:r>
            <a:rPr lang="de-DE" dirty="0" smtClean="0"/>
            <a:t>die</a:t>
          </a:r>
        </a:p>
        <a:p>
          <a:r>
            <a:rPr lang="de-DE" dirty="0" smtClean="0"/>
            <a:t>Blätter</a:t>
          </a:r>
        </a:p>
        <a:p>
          <a:endParaRPr lang="ru-RU" dirty="0"/>
        </a:p>
      </dgm:t>
    </dgm:pt>
    <dgm:pt modelId="{0119782B-AAAE-4C41-847D-DF948CE72727}" type="parTrans" cxnId="{FA0BBD3C-1294-4FC2-A41B-B6BF92455B0A}">
      <dgm:prSet/>
      <dgm:spPr/>
      <dgm:t>
        <a:bodyPr/>
        <a:lstStyle/>
        <a:p>
          <a:endParaRPr lang="ru-RU"/>
        </a:p>
      </dgm:t>
    </dgm:pt>
    <dgm:pt modelId="{9DFDD308-702B-4147-A9E7-2685985323B9}" type="sibTrans" cxnId="{FA0BBD3C-1294-4FC2-A41B-B6BF92455B0A}">
      <dgm:prSet/>
      <dgm:spPr/>
      <dgm:t>
        <a:bodyPr/>
        <a:lstStyle/>
        <a:p>
          <a:endParaRPr lang="ru-RU"/>
        </a:p>
      </dgm:t>
    </dgm:pt>
    <dgm:pt modelId="{D80C9644-DAB7-4A77-9214-E78052D1A498}">
      <dgm:prSet phldrT="[Текст]"/>
      <dgm:spPr/>
      <dgm:t>
        <a:bodyPr/>
        <a:lstStyle/>
        <a:p>
          <a:r>
            <a:rPr lang="de-DE" dirty="0" smtClean="0"/>
            <a:t>die Natur</a:t>
          </a:r>
          <a:endParaRPr lang="ru-RU" dirty="0"/>
        </a:p>
      </dgm:t>
    </dgm:pt>
    <dgm:pt modelId="{62E3BED5-3E07-4FE3-9620-C62E74313881}" type="parTrans" cxnId="{27CFBA75-8B30-42DF-9ADB-430B624FF4AB}">
      <dgm:prSet/>
      <dgm:spPr/>
      <dgm:t>
        <a:bodyPr/>
        <a:lstStyle/>
        <a:p>
          <a:endParaRPr lang="ru-RU"/>
        </a:p>
      </dgm:t>
    </dgm:pt>
    <dgm:pt modelId="{CFB6B41F-0D25-4E2C-8533-A3FA163D5E6E}" type="sibTrans" cxnId="{27CFBA75-8B30-42DF-9ADB-430B624FF4AB}">
      <dgm:prSet/>
      <dgm:spPr/>
      <dgm:t>
        <a:bodyPr/>
        <a:lstStyle/>
        <a:p>
          <a:endParaRPr lang="ru-RU"/>
        </a:p>
      </dgm:t>
    </dgm:pt>
    <dgm:pt modelId="{804CD8DB-ACB3-4254-B08E-B607C48B88C8}">
      <dgm:prSet/>
      <dgm:spPr/>
      <dgm:t>
        <a:bodyPr/>
        <a:lstStyle/>
        <a:p>
          <a:r>
            <a:rPr lang="de-DE" dirty="0" smtClean="0"/>
            <a:t>die Ernte einbringen  </a:t>
          </a:r>
          <a:r>
            <a:rPr lang="de-DE" b="1" dirty="0" smtClean="0"/>
            <a:t> </a:t>
          </a:r>
          <a:endParaRPr lang="ru-RU" dirty="0"/>
        </a:p>
      </dgm:t>
    </dgm:pt>
    <dgm:pt modelId="{11EC9F39-A92A-4204-9D48-F5320B86EE76}" type="parTrans" cxnId="{2667D479-1E43-42C3-B8D8-2D2E58738575}">
      <dgm:prSet/>
      <dgm:spPr/>
      <dgm:t>
        <a:bodyPr/>
        <a:lstStyle/>
        <a:p>
          <a:endParaRPr lang="ru-RU"/>
        </a:p>
      </dgm:t>
    </dgm:pt>
    <dgm:pt modelId="{68D41B0A-DADC-4092-99B6-27C1FD4CEA6A}" type="sibTrans" cxnId="{2667D479-1E43-42C3-B8D8-2D2E58738575}">
      <dgm:prSet/>
      <dgm:spPr/>
      <dgm:t>
        <a:bodyPr/>
        <a:lstStyle/>
        <a:p>
          <a:endParaRPr lang="ru-RU"/>
        </a:p>
      </dgm:t>
    </dgm:pt>
    <dgm:pt modelId="{B7BC0A4C-851A-4834-A9A3-D96AF52F3BCC}" type="pres">
      <dgm:prSet presAssocID="{64C289C8-63BC-4A07-91F1-15D79B3001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55B91C-8D1D-4C78-BC5E-19579FC3DE42}" type="pres">
      <dgm:prSet presAssocID="{E2E6F68F-FFA0-400D-9CF8-399C40842416}" presName="dummy" presStyleCnt="0"/>
      <dgm:spPr/>
    </dgm:pt>
    <dgm:pt modelId="{B151997D-39F2-4211-8B25-E29277A5DA09}" type="pres">
      <dgm:prSet presAssocID="{E2E6F68F-FFA0-400D-9CF8-399C40842416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F1FE4-27E3-41A4-B468-E8D7DEEDF96F}" type="pres">
      <dgm:prSet presAssocID="{8CB4E919-E478-4BC3-8BCF-8FF7239AD3CC}" presName="sibTrans" presStyleLbl="node1" presStyleIdx="0" presStyleCnt="6"/>
      <dgm:spPr/>
      <dgm:t>
        <a:bodyPr/>
        <a:lstStyle/>
        <a:p>
          <a:endParaRPr lang="ru-RU"/>
        </a:p>
      </dgm:t>
    </dgm:pt>
    <dgm:pt modelId="{1288143B-5315-4432-BFDA-4C8EB12009F2}" type="pres">
      <dgm:prSet presAssocID="{CD250C29-13AB-41A3-BE94-B59F0265CE16}" presName="dummy" presStyleCnt="0"/>
      <dgm:spPr/>
    </dgm:pt>
    <dgm:pt modelId="{C992AB46-C99A-4C39-965E-566285F99D23}" type="pres">
      <dgm:prSet presAssocID="{CD250C29-13AB-41A3-BE94-B59F0265CE16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B3235-DF10-456E-8C39-383690B2908F}" type="pres">
      <dgm:prSet presAssocID="{5944BE88-FB2E-4FD6-B09B-65BD1632AF08}" presName="sibTrans" presStyleLbl="node1" presStyleIdx="1" presStyleCnt="6"/>
      <dgm:spPr/>
      <dgm:t>
        <a:bodyPr/>
        <a:lstStyle/>
        <a:p>
          <a:endParaRPr lang="ru-RU"/>
        </a:p>
      </dgm:t>
    </dgm:pt>
    <dgm:pt modelId="{842155CB-20A8-4B36-B84A-107A6312C04A}" type="pres">
      <dgm:prSet presAssocID="{2632DDB5-79E0-4628-A84E-A0F80E135EA3}" presName="dummy" presStyleCnt="0"/>
      <dgm:spPr/>
    </dgm:pt>
    <dgm:pt modelId="{7559DA73-4AB9-470C-9616-4CD4DCB90F6F}" type="pres">
      <dgm:prSet presAssocID="{2632DDB5-79E0-4628-A84E-A0F80E135EA3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F9508-B81D-4D36-9191-8B39D1C9F9E0}" type="pres">
      <dgm:prSet presAssocID="{417D39DA-F1D2-4255-8A09-1626D1F24069}" presName="sibTrans" presStyleLbl="node1" presStyleIdx="2" presStyleCnt="6"/>
      <dgm:spPr/>
      <dgm:t>
        <a:bodyPr/>
        <a:lstStyle/>
        <a:p>
          <a:endParaRPr lang="ru-RU"/>
        </a:p>
      </dgm:t>
    </dgm:pt>
    <dgm:pt modelId="{5FBB70C3-410E-44AB-BB18-906F5D10ADED}" type="pres">
      <dgm:prSet presAssocID="{2B393564-E421-4D6F-B492-EFC935F1611F}" presName="dummy" presStyleCnt="0"/>
      <dgm:spPr/>
    </dgm:pt>
    <dgm:pt modelId="{5548B973-CA9A-44CD-B264-91B81DE057E9}" type="pres">
      <dgm:prSet presAssocID="{2B393564-E421-4D6F-B492-EFC935F1611F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02949-21A3-4DB6-A51A-CACB0C4B2AC8}" type="pres">
      <dgm:prSet presAssocID="{9DFDD308-702B-4147-A9E7-2685985323B9}" presName="sibTrans" presStyleLbl="node1" presStyleIdx="3" presStyleCnt="6"/>
      <dgm:spPr/>
      <dgm:t>
        <a:bodyPr/>
        <a:lstStyle/>
        <a:p>
          <a:endParaRPr lang="ru-RU"/>
        </a:p>
      </dgm:t>
    </dgm:pt>
    <dgm:pt modelId="{6660687E-807B-45B6-A354-93BDBEBF719A}" type="pres">
      <dgm:prSet presAssocID="{D80C9644-DAB7-4A77-9214-E78052D1A498}" presName="dummy" presStyleCnt="0"/>
      <dgm:spPr/>
    </dgm:pt>
    <dgm:pt modelId="{388762EC-7400-4600-A496-7EDBD65838C3}" type="pres">
      <dgm:prSet presAssocID="{D80C9644-DAB7-4A77-9214-E78052D1A498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D4AEC-0410-4C53-A9D7-8AAAF011BEE2}" type="pres">
      <dgm:prSet presAssocID="{CFB6B41F-0D25-4E2C-8533-A3FA163D5E6E}" presName="sibTrans" presStyleLbl="node1" presStyleIdx="4" presStyleCnt="6"/>
      <dgm:spPr/>
      <dgm:t>
        <a:bodyPr/>
        <a:lstStyle/>
        <a:p>
          <a:endParaRPr lang="ru-RU"/>
        </a:p>
      </dgm:t>
    </dgm:pt>
    <dgm:pt modelId="{572AAD6A-4296-49D1-A2F5-9DB3C931148C}" type="pres">
      <dgm:prSet presAssocID="{804CD8DB-ACB3-4254-B08E-B607C48B88C8}" presName="dummy" presStyleCnt="0"/>
      <dgm:spPr/>
    </dgm:pt>
    <dgm:pt modelId="{58F72D22-EE50-464F-9F0E-00CE5D87202B}" type="pres">
      <dgm:prSet presAssocID="{804CD8DB-ACB3-4254-B08E-B607C48B88C8}" presName="node" presStyleLbl="revTx" presStyleIdx="5" presStyleCnt="6" custScaleX="125089" custRadScaleRad="102003" custRadScaleInc="3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438A6-38FB-4A63-BBB9-F708C8A6C2BE}" type="pres">
      <dgm:prSet presAssocID="{68D41B0A-DADC-4092-99B6-27C1FD4CEA6A}" presName="sibTrans" presStyleLbl="node1" presStyleIdx="5" presStyleCnt="6" custScaleY="94776"/>
      <dgm:spPr/>
      <dgm:t>
        <a:bodyPr/>
        <a:lstStyle/>
        <a:p>
          <a:endParaRPr lang="ru-RU"/>
        </a:p>
      </dgm:t>
    </dgm:pt>
  </dgm:ptLst>
  <dgm:cxnLst>
    <dgm:cxn modelId="{37F335CB-B41E-4396-9AD9-EEB839BE240B}" srcId="{64C289C8-63BC-4A07-91F1-15D79B30017E}" destId="{E2E6F68F-FFA0-400D-9CF8-399C40842416}" srcOrd="0" destOrd="0" parTransId="{8A045519-6875-42E6-8DCC-0D50586049F8}" sibTransId="{8CB4E919-E478-4BC3-8BCF-8FF7239AD3CC}"/>
    <dgm:cxn modelId="{F64C3C32-09C5-4DFA-AC71-93B7041EB050}" type="presOf" srcId="{804CD8DB-ACB3-4254-B08E-B607C48B88C8}" destId="{58F72D22-EE50-464F-9F0E-00CE5D87202B}" srcOrd="0" destOrd="0" presId="urn:microsoft.com/office/officeart/2005/8/layout/cycle1"/>
    <dgm:cxn modelId="{BB492251-3330-4A91-81CD-3994015AB0A3}" srcId="{64C289C8-63BC-4A07-91F1-15D79B30017E}" destId="{CD250C29-13AB-41A3-BE94-B59F0265CE16}" srcOrd="1" destOrd="0" parTransId="{A75D3636-6750-4209-A3BD-AEB577780E9C}" sibTransId="{5944BE88-FB2E-4FD6-B09B-65BD1632AF08}"/>
    <dgm:cxn modelId="{EBA3A572-B8D6-458B-9D5F-F6FA80259FA3}" type="presOf" srcId="{9DFDD308-702B-4147-A9E7-2685985323B9}" destId="{27002949-21A3-4DB6-A51A-CACB0C4B2AC8}" srcOrd="0" destOrd="0" presId="urn:microsoft.com/office/officeart/2005/8/layout/cycle1"/>
    <dgm:cxn modelId="{27CFBA75-8B30-42DF-9ADB-430B624FF4AB}" srcId="{64C289C8-63BC-4A07-91F1-15D79B30017E}" destId="{D80C9644-DAB7-4A77-9214-E78052D1A498}" srcOrd="4" destOrd="0" parTransId="{62E3BED5-3E07-4FE3-9620-C62E74313881}" sibTransId="{CFB6B41F-0D25-4E2C-8533-A3FA163D5E6E}"/>
    <dgm:cxn modelId="{495EFAE7-317B-4B58-B954-778612C7F9C0}" srcId="{64C289C8-63BC-4A07-91F1-15D79B30017E}" destId="{2632DDB5-79E0-4628-A84E-A0F80E135EA3}" srcOrd="2" destOrd="0" parTransId="{3BB68574-E3D0-4901-B273-F2B2E5184EBA}" sibTransId="{417D39DA-F1D2-4255-8A09-1626D1F24069}"/>
    <dgm:cxn modelId="{72B32D10-E882-4B0E-B196-CC2322D2D7AB}" type="presOf" srcId="{8CB4E919-E478-4BC3-8BCF-8FF7239AD3CC}" destId="{D9BF1FE4-27E3-41A4-B468-E8D7DEEDF96F}" srcOrd="0" destOrd="0" presId="urn:microsoft.com/office/officeart/2005/8/layout/cycle1"/>
    <dgm:cxn modelId="{3572DF38-1D85-4655-810E-0000F51EC16B}" type="presOf" srcId="{2B393564-E421-4D6F-B492-EFC935F1611F}" destId="{5548B973-CA9A-44CD-B264-91B81DE057E9}" srcOrd="0" destOrd="0" presId="urn:microsoft.com/office/officeart/2005/8/layout/cycle1"/>
    <dgm:cxn modelId="{EB11AEC8-50D8-4ADC-8B10-2BB5C4B4530D}" type="presOf" srcId="{2632DDB5-79E0-4628-A84E-A0F80E135EA3}" destId="{7559DA73-4AB9-470C-9616-4CD4DCB90F6F}" srcOrd="0" destOrd="0" presId="urn:microsoft.com/office/officeart/2005/8/layout/cycle1"/>
    <dgm:cxn modelId="{2A0A86F7-714D-4160-9EA0-90C1B9B5C408}" type="presOf" srcId="{E2E6F68F-FFA0-400D-9CF8-399C40842416}" destId="{B151997D-39F2-4211-8B25-E29277A5DA09}" srcOrd="0" destOrd="0" presId="urn:microsoft.com/office/officeart/2005/8/layout/cycle1"/>
    <dgm:cxn modelId="{D5501D84-D800-4A83-BA7F-0691925D5EC2}" type="presOf" srcId="{D80C9644-DAB7-4A77-9214-E78052D1A498}" destId="{388762EC-7400-4600-A496-7EDBD65838C3}" srcOrd="0" destOrd="0" presId="urn:microsoft.com/office/officeart/2005/8/layout/cycle1"/>
    <dgm:cxn modelId="{2667D479-1E43-42C3-B8D8-2D2E58738575}" srcId="{64C289C8-63BC-4A07-91F1-15D79B30017E}" destId="{804CD8DB-ACB3-4254-B08E-B607C48B88C8}" srcOrd="5" destOrd="0" parTransId="{11EC9F39-A92A-4204-9D48-F5320B86EE76}" sibTransId="{68D41B0A-DADC-4092-99B6-27C1FD4CEA6A}"/>
    <dgm:cxn modelId="{433DD4D0-F0BD-4C08-96E3-676290420B1E}" type="presOf" srcId="{417D39DA-F1D2-4255-8A09-1626D1F24069}" destId="{6EEF9508-B81D-4D36-9191-8B39D1C9F9E0}" srcOrd="0" destOrd="0" presId="urn:microsoft.com/office/officeart/2005/8/layout/cycle1"/>
    <dgm:cxn modelId="{16CA32AF-2AB0-4727-973D-C434BDC06C7C}" type="presOf" srcId="{5944BE88-FB2E-4FD6-B09B-65BD1632AF08}" destId="{628B3235-DF10-456E-8C39-383690B2908F}" srcOrd="0" destOrd="0" presId="urn:microsoft.com/office/officeart/2005/8/layout/cycle1"/>
    <dgm:cxn modelId="{46436323-BA56-46AF-971B-1FE055EEF023}" type="presOf" srcId="{CFB6B41F-0D25-4E2C-8533-A3FA163D5E6E}" destId="{D67D4AEC-0410-4C53-A9D7-8AAAF011BEE2}" srcOrd="0" destOrd="0" presId="urn:microsoft.com/office/officeart/2005/8/layout/cycle1"/>
    <dgm:cxn modelId="{8E182058-6B45-4B90-B608-8A3AE2A0FE49}" type="presOf" srcId="{64C289C8-63BC-4A07-91F1-15D79B30017E}" destId="{B7BC0A4C-851A-4834-A9A3-D96AF52F3BCC}" srcOrd="0" destOrd="0" presId="urn:microsoft.com/office/officeart/2005/8/layout/cycle1"/>
    <dgm:cxn modelId="{FA0BBD3C-1294-4FC2-A41B-B6BF92455B0A}" srcId="{64C289C8-63BC-4A07-91F1-15D79B30017E}" destId="{2B393564-E421-4D6F-B492-EFC935F1611F}" srcOrd="3" destOrd="0" parTransId="{0119782B-AAAE-4C41-847D-DF948CE72727}" sibTransId="{9DFDD308-702B-4147-A9E7-2685985323B9}"/>
    <dgm:cxn modelId="{B4998E78-7FA9-4C7B-8F7C-13D500BF7753}" type="presOf" srcId="{CD250C29-13AB-41A3-BE94-B59F0265CE16}" destId="{C992AB46-C99A-4C39-965E-566285F99D23}" srcOrd="0" destOrd="0" presId="urn:microsoft.com/office/officeart/2005/8/layout/cycle1"/>
    <dgm:cxn modelId="{8744155F-1E85-4C51-88C9-2E229D66DDCE}" type="presOf" srcId="{68D41B0A-DADC-4092-99B6-27C1FD4CEA6A}" destId="{DF9438A6-38FB-4A63-BBB9-F708C8A6C2BE}" srcOrd="0" destOrd="0" presId="urn:microsoft.com/office/officeart/2005/8/layout/cycle1"/>
    <dgm:cxn modelId="{E28D3BFC-1F38-49C5-96BB-F7D26228CE64}" type="presParOf" srcId="{B7BC0A4C-851A-4834-A9A3-D96AF52F3BCC}" destId="{D455B91C-8D1D-4C78-BC5E-19579FC3DE42}" srcOrd="0" destOrd="0" presId="urn:microsoft.com/office/officeart/2005/8/layout/cycle1"/>
    <dgm:cxn modelId="{9A6E2A31-3EEA-423E-A1A2-8E699F58B7F1}" type="presParOf" srcId="{B7BC0A4C-851A-4834-A9A3-D96AF52F3BCC}" destId="{B151997D-39F2-4211-8B25-E29277A5DA09}" srcOrd="1" destOrd="0" presId="urn:microsoft.com/office/officeart/2005/8/layout/cycle1"/>
    <dgm:cxn modelId="{F838BB13-3621-4A9F-B3DD-ADD68CE96194}" type="presParOf" srcId="{B7BC0A4C-851A-4834-A9A3-D96AF52F3BCC}" destId="{D9BF1FE4-27E3-41A4-B468-E8D7DEEDF96F}" srcOrd="2" destOrd="0" presId="urn:microsoft.com/office/officeart/2005/8/layout/cycle1"/>
    <dgm:cxn modelId="{D077AA4B-010E-4C5D-BD99-814DF389E3C9}" type="presParOf" srcId="{B7BC0A4C-851A-4834-A9A3-D96AF52F3BCC}" destId="{1288143B-5315-4432-BFDA-4C8EB12009F2}" srcOrd="3" destOrd="0" presId="urn:microsoft.com/office/officeart/2005/8/layout/cycle1"/>
    <dgm:cxn modelId="{FEBF00EE-7F78-4A23-B2A9-3F5419452C53}" type="presParOf" srcId="{B7BC0A4C-851A-4834-A9A3-D96AF52F3BCC}" destId="{C992AB46-C99A-4C39-965E-566285F99D23}" srcOrd="4" destOrd="0" presId="urn:microsoft.com/office/officeart/2005/8/layout/cycle1"/>
    <dgm:cxn modelId="{DCFB3988-E8B4-44E1-91DA-096CB6D15340}" type="presParOf" srcId="{B7BC0A4C-851A-4834-A9A3-D96AF52F3BCC}" destId="{628B3235-DF10-456E-8C39-383690B2908F}" srcOrd="5" destOrd="0" presId="urn:microsoft.com/office/officeart/2005/8/layout/cycle1"/>
    <dgm:cxn modelId="{5D35F529-716B-45C8-BBB3-8D53201DDE98}" type="presParOf" srcId="{B7BC0A4C-851A-4834-A9A3-D96AF52F3BCC}" destId="{842155CB-20A8-4B36-B84A-107A6312C04A}" srcOrd="6" destOrd="0" presId="urn:microsoft.com/office/officeart/2005/8/layout/cycle1"/>
    <dgm:cxn modelId="{CDC7EC2F-1F7B-46FE-A8FC-D601B319547B}" type="presParOf" srcId="{B7BC0A4C-851A-4834-A9A3-D96AF52F3BCC}" destId="{7559DA73-4AB9-470C-9616-4CD4DCB90F6F}" srcOrd="7" destOrd="0" presId="urn:microsoft.com/office/officeart/2005/8/layout/cycle1"/>
    <dgm:cxn modelId="{37D433A4-BCF0-477A-B1DA-A2F19B21449A}" type="presParOf" srcId="{B7BC0A4C-851A-4834-A9A3-D96AF52F3BCC}" destId="{6EEF9508-B81D-4D36-9191-8B39D1C9F9E0}" srcOrd="8" destOrd="0" presId="urn:microsoft.com/office/officeart/2005/8/layout/cycle1"/>
    <dgm:cxn modelId="{78500C6A-52BE-4EFB-AD80-D9C9E4719557}" type="presParOf" srcId="{B7BC0A4C-851A-4834-A9A3-D96AF52F3BCC}" destId="{5FBB70C3-410E-44AB-BB18-906F5D10ADED}" srcOrd="9" destOrd="0" presId="urn:microsoft.com/office/officeart/2005/8/layout/cycle1"/>
    <dgm:cxn modelId="{47124AE5-AF8D-4151-98CC-3B2276212785}" type="presParOf" srcId="{B7BC0A4C-851A-4834-A9A3-D96AF52F3BCC}" destId="{5548B973-CA9A-44CD-B264-91B81DE057E9}" srcOrd="10" destOrd="0" presId="urn:microsoft.com/office/officeart/2005/8/layout/cycle1"/>
    <dgm:cxn modelId="{EB781520-BF12-41A4-9E9C-14EE5CAB4D71}" type="presParOf" srcId="{B7BC0A4C-851A-4834-A9A3-D96AF52F3BCC}" destId="{27002949-21A3-4DB6-A51A-CACB0C4B2AC8}" srcOrd="11" destOrd="0" presId="urn:microsoft.com/office/officeart/2005/8/layout/cycle1"/>
    <dgm:cxn modelId="{0FF7D0A9-D20B-441D-A2A1-5E22D0657465}" type="presParOf" srcId="{B7BC0A4C-851A-4834-A9A3-D96AF52F3BCC}" destId="{6660687E-807B-45B6-A354-93BDBEBF719A}" srcOrd="12" destOrd="0" presId="urn:microsoft.com/office/officeart/2005/8/layout/cycle1"/>
    <dgm:cxn modelId="{E12BC6B8-26CE-45ED-BE55-87218A47BFBB}" type="presParOf" srcId="{B7BC0A4C-851A-4834-A9A3-D96AF52F3BCC}" destId="{388762EC-7400-4600-A496-7EDBD65838C3}" srcOrd="13" destOrd="0" presId="urn:microsoft.com/office/officeart/2005/8/layout/cycle1"/>
    <dgm:cxn modelId="{6A1330F7-DF08-4FE7-8708-965ECA6F88C6}" type="presParOf" srcId="{B7BC0A4C-851A-4834-A9A3-D96AF52F3BCC}" destId="{D67D4AEC-0410-4C53-A9D7-8AAAF011BEE2}" srcOrd="14" destOrd="0" presId="urn:microsoft.com/office/officeart/2005/8/layout/cycle1"/>
    <dgm:cxn modelId="{4CB93F8C-45E1-46AE-AA38-5C96DDF6524B}" type="presParOf" srcId="{B7BC0A4C-851A-4834-A9A3-D96AF52F3BCC}" destId="{572AAD6A-4296-49D1-A2F5-9DB3C931148C}" srcOrd="15" destOrd="0" presId="urn:microsoft.com/office/officeart/2005/8/layout/cycle1"/>
    <dgm:cxn modelId="{883ACA6A-08DE-4311-A14D-7393BF80B475}" type="presParOf" srcId="{B7BC0A4C-851A-4834-A9A3-D96AF52F3BCC}" destId="{58F72D22-EE50-464F-9F0E-00CE5D87202B}" srcOrd="16" destOrd="0" presId="urn:microsoft.com/office/officeart/2005/8/layout/cycle1"/>
    <dgm:cxn modelId="{69C853F9-B00A-4F8B-8C58-ED9D35DF6CAC}" type="presParOf" srcId="{B7BC0A4C-851A-4834-A9A3-D96AF52F3BCC}" destId="{DF9438A6-38FB-4A63-BBB9-F708C8A6C2BE}" srcOrd="17" destOrd="0" presId="urn:microsoft.com/office/officeart/2005/8/layout/cycle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51997D-39F2-4211-8B25-E29277A5DA09}">
      <dsp:nvSpPr>
        <dsp:cNvPr id="0" name=""/>
        <dsp:cNvSpPr/>
      </dsp:nvSpPr>
      <dsp:spPr>
        <a:xfrm>
          <a:off x="3397090" y="1133236"/>
          <a:ext cx="1013895" cy="101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es regnet</a:t>
          </a:r>
          <a:endParaRPr lang="ru-RU" sz="1900" kern="1200" dirty="0"/>
        </a:p>
      </dsp:txBody>
      <dsp:txXfrm>
        <a:off x="3397090" y="1133236"/>
        <a:ext cx="1013895" cy="1013895"/>
      </dsp:txXfrm>
    </dsp:sp>
    <dsp:sp modelId="{D9BF1FE4-27E3-41A4-B468-E8D7DEEDF96F}">
      <dsp:nvSpPr>
        <dsp:cNvPr id="0" name=""/>
        <dsp:cNvSpPr/>
      </dsp:nvSpPr>
      <dsp:spPr>
        <a:xfrm>
          <a:off x="294660" y="1122752"/>
          <a:ext cx="4955294" cy="4955294"/>
        </a:xfrm>
        <a:prstGeom prst="circularArrow">
          <a:avLst>
            <a:gd name="adj1" fmla="val 3990"/>
            <a:gd name="adj2" fmla="val 250290"/>
            <a:gd name="adj3" fmla="val 20573170"/>
            <a:gd name="adj4" fmla="val 189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2AB46-C99A-4C39-965E-566285F99D23}">
      <dsp:nvSpPr>
        <dsp:cNvPr id="0" name=""/>
        <dsp:cNvSpPr/>
      </dsp:nvSpPr>
      <dsp:spPr>
        <a:xfrm>
          <a:off x="4528821" y="3093452"/>
          <a:ext cx="1013895" cy="101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gelb</a:t>
          </a:r>
          <a:endParaRPr lang="ru-RU" sz="1900" kern="1200" dirty="0"/>
        </a:p>
      </dsp:txBody>
      <dsp:txXfrm>
        <a:off x="4528821" y="3093452"/>
        <a:ext cx="1013895" cy="1013895"/>
      </dsp:txXfrm>
    </dsp:sp>
    <dsp:sp modelId="{628B3235-DF10-456E-8C39-383690B2908F}">
      <dsp:nvSpPr>
        <dsp:cNvPr id="0" name=""/>
        <dsp:cNvSpPr/>
      </dsp:nvSpPr>
      <dsp:spPr>
        <a:xfrm>
          <a:off x="294660" y="1122752"/>
          <a:ext cx="4955294" cy="4955294"/>
        </a:xfrm>
        <a:prstGeom prst="circularArrow">
          <a:avLst>
            <a:gd name="adj1" fmla="val 3990"/>
            <a:gd name="adj2" fmla="val 250290"/>
            <a:gd name="adj3" fmla="val 2366715"/>
            <a:gd name="adj4" fmla="val 7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9DA73-4AB9-470C-9616-4CD4DCB90F6F}">
      <dsp:nvSpPr>
        <dsp:cNvPr id="0" name=""/>
        <dsp:cNvSpPr/>
      </dsp:nvSpPr>
      <dsp:spPr>
        <a:xfrm>
          <a:off x="3397090" y="5053667"/>
          <a:ext cx="1013895" cy="101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die Bäume</a:t>
          </a:r>
          <a:endParaRPr lang="ru-RU" sz="1900" kern="1200" dirty="0"/>
        </a:p>
      </dsp:txBody>
      <dsp:txXfrm>
        <a:off x="3397090" y="5053667"/>
        <a:ext cx="1013895" cy="1013895"/>
      </dsp:txXfrm>
    </dsp:sp>
    <dsp:sp modelId="{6EEF9508-B81D-4D36-9191-8B39D1C9F9E0}">
      <dsp:nvSpPr>
        <dsp:cNvPr id="0" name=""/>
        <dsp:cNvSpPr/>
      </dsp:nvSpPr>
      <dsp:spPr>
        <a:xfrm>
          <a:off x="294660" y="1122752"/>
          <a:ext cx="4955294" cy="4955294"/>
        </a:xfrm>
        <a:prstGeom prst="circularArrow">
          <a:avLst>
            <a:gd name="adj1" fmla="val 3990"/>
            <a:gd name="adj2" fmla="val 250290"/>
            <a:gd name="adj3" fmla="val 6111114"/>
            <a:gd name="adj4" fmla="val 443859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8B973-CA9A-44CD-B264-91B81DE057E9}">
      <dsp:nvSpPr>
        <dsp:cNvPr id="0" name=""/>
        <dsp:cNvSpPr/>
      </dsp:nvSpPr>
      <dsp:spPr>
        <a:xfrm>
          <a:off x="1133629" y="5053667"/>
          <a:ext cx="1013895" cy="101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die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Blätter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133629" y="5053667"/>
        <a:ext cx="1013895" cy="1013895"/>
      </dsp:txXfrm>
    </dsp:sp>
    <dsp:sp modelId="{27002949-21A3-4DB6-A51A-CACB0C4B2AC8}">
      <dsp:nvSpPr>
        <dsp:cNvPr id="0" name=""/>
        <dsp:cNvSpPr/>
      </dsp:nvSpPr>
      <dsp:spPr>
        <a:xfrm>
          <a:off x="294660" y="1122752"/>
          <a:ext cx="4955294" cy="4955294"/>
        </a:xfrm>
        <a:prstGeom prst="circularArrow">
          <a:avLst>
            <a:gd name="adj1" fmla="val 3990"/>
            <a:gd name="adj2" fmla="val 250290"/>
            <a:gd name="adj3" fmla="val 9773170"/>
            <a:gd name="adj4" fmla="val 81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762EC-7400-4600-A496-7EDBD65838C3}">
      <dsp:nvSpPr>
        <dsp:cNvPr id="0" name=""/>
        <dsp:cNvSpPr/>
      </dsp:nvSpPr>
      <dsp:spPr>
        <a:xfrm>
          <a:off x="1898" y="3093452"/>
          <a:ext cx="1013895" cy="101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die Natur</a:t>
          </a:r>
          <a:endParaRPr lang="ru-RU" sz="1900" kern="1200" dirty="0"/>
        </a:p>
      </dsp:txBody>
      <dsp:txXfrm>
        <a:off x="1898" y="3093452"/>
        <a:ext cx="1013895" cy="1013895"/>
      </dsp:txXfrm>
    </dsp:sp>
    <dsp:sp modelId="{D67D4AEC-0410-4C53-A9D7-8AAAF011BEE2}">
      <dsp:nvSpPr>
        <dsp:cNvPr id="0" name=""/>
        <dsp:cNvSpPr/>
      </dsp:nvSpPr>
      <dsp:spPr>
        <a:xfrm>
          <a:off x="314309" y="1028018"/>
          <a:ext cx="4955294" cy="4955294"/>
        </a:xfrm>
        <a:prstGeom prst="circularArrow">
          <a:avLst>
            <a:gd name="adj1" fmla="val 3990"/>
            <a:gd name="adj2" fmla="val 250290"/>
            <a:gd name="adj3" fmla="val 12864785"/>
            <a:gd name="adj4" fmla="val 11429584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72D22-EE50-464F-9F0E-00CE5D87202B}">
      <dsp:nvSpPr>
        <dsp:cNvPr id="0" name=""/>
        <dsp:cNvSpPr/>
      </dsp:nvSpPr>
      <dsp:spPr>
        <a:xfrm>
          <a:off x="1008110" y="1080118"/>
          <a:ext cx="1268272" cy="101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die Ernte einbringen  </a:t>
          </a:r>
          <a:r>
            <a:rPr lang="de-DE" sz="1900" b="1" kern="1200" dirty="0" smtClean="0"/>
            <a:t> </a:t>
          </a:r>
          <a:endParaRPr lang="ru-RU" sz="1900" kern="1200" dirty="0"/>
        </a:p>
      </dsp:txBody>
      <dsp:txXfrm>
        <a:off x="1008110" y="1080118"/>
        <a:ext cx="1268272" cy="1013895"/>
      </dsp:txXfrm>
    </dsp:sp>
    <dsp:sp modelId="{DF9438A6-38FB-4A63-BBB9-F708C8A6C2BE}">
      <dsp:nvSpPr>
        <dsp:cNvPr id="0" name=""/>
        <dsp:cNvSpPr/>
      </dsp:nvSpPr>
      <dsp:spPr>
        <a:xfrm>
          <a:off x="204164" y="1224132"/>
          <a:ext cx="4955294" cy="4696429"/>
        </a:xfrm>
        <a:prstGeom prst="circularArrow">
          <a:avLst>
            <a:gd name="adj1" fmla="val 3990"/>
            <a:gd name="adj2" fmla="val 250290"/>
            <a:gd name="adj3" fmla="val 17055022"/>
            <a:gd name="adj4" fmla="val 15580893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D81726-5BB9-4FF2-9F76-A2B56AD60B29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4771CE-36F6-4A1E-B598-C4A29A9E0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15831" y="4719819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4403725" y="8743950"/>
            <a:ext cx="1501775" cy="303213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D63FB7-FED5-41E4-A2FE-7183B5B47B45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14550" y="8743950"/>
            <a:ext cx="2195513" cy="3048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910263" y="8742363"/>
            <a:ext cx="441325" cy="3048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7E0133B-A68A-48F8-AA96-7B45DCCCD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3198-22F5-4457-BEB9-062AB3B74B02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5D342-7940-4D66-9216-DF5AEC080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366608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81350" y="8743950"/>
            <a:ext cx="1503363" cy="3032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80028A-D82B-49E5-A406-1E47B94909F3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742363"/>
            <a:ext cx="2743200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91063" y="8737600"/>
            <a:ext cx="441325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6BA4F36-A380-4C0E-9803-B4CD3A7FD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E712-BBC7-4014-8F38-B6C828F5382C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E0923-B829-4126-8E62-57EE62CC5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2450"/>
            <a:ext cx="4691616" cy="1816100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540001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3300" y="8742363"/>
            <a:ext cx="1501775" cy="3032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3ECDDC9-D5CA-4E2B-A17F-DC4E31AC1CE2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01750" y="8742363"/>
            <a:ext cx="2171700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49838" y="8740775"/>
            <a:ext cx="441325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F42B0A-9ECC-45FA-8E47-237F35B25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64033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4106" y="2133601"/>
            <a:ext cx="264033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2F54-5C86-4F70-8197-65C759719277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7BEB-FAC2-42E8-AA97-5FC9CADD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C00C-E553-473A-B3CC-0A23C7FF710E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CC49-565D-4943-9ACE-EFC6B73AB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0D68-E874-4783-A6FA-0093123C8F82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C7E8-5AF2-489F-A933-AC6BDEA3F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A21E-6CC0-4C5C-B617-83C70335CD52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B36F-745B-40E2-8A31-D2324EC9B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996555"/>
            <a:ext cx="4423410" cy="803349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25C7-EE83-4A34-BE6B-1403733A50FC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0B38-FDF1-4CC3-96A7-CA972D390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449263" y="1339850"/>
            <a:ext cx="3238500" cy="5749925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447675" y="1331913"/>
            <a:ext cx="3240088" cy="5749925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23" y="1524000"/>
            <a:ext cx="2571750" cy="27432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1823" y="4378179"/>
            <a:ext cx="2571750" cy="256032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97761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84AB68-4619-4AC4-999F-89FF7E638BE7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3E2F84-8144-4E43-9AD9-A378A6499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7038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342900" y="2146300"/>
            <a:ext cx="542925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184525" y="8743950"/>
            <a:ext cx="1501775" cy="303213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610751D-D35C-424F-B6F4-3358CE3B1CBC}" type="datetimeFigureOut">
              <a:rPr lang="ru-RU"/>
              <a:pPr>
                <a:defRPr/>
              </a:pPr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900" y="8743950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7888" y="8742363"/>
            <a:ext cx="441325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4E68AC6-BC1D-4191-AC5F-D3030B430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9" r:id="rId2"/>
    <p:sldLayoutId id="2147483787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8" r:id="rId9"/>
    <p:sldLayoutId id="2147483785" r:id="rId10"/>
    <p:sldLayoutId id="2147483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Public\Music\Sample%20Music\&#1087;&#1077;&#1089;&#1085;&#1103;%20&#1086;&#1089;&#1077;&#1085;&#1100;%20&#1073;&#1083;&#1086;&#1082;%202.%20&#1059;&#1087;&#1088;.%20%201&#1072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de-DE" dirty="0" smtClean="0"/>
              <a:t>Gedichte im Deutsch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de-DE" dirty="0" err="1" smtClean="0"/>
              <a:t>unterricht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6188" y="4719638"/>
            <a:ext cx="3835400" cy="1468437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Барсукова Валентина Васильевна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учитель немецкого языка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/>
              <a:t>Лобанихинского</a:t>
            </a:r>
            <a:r>
              <a:rPr lang="ru-RU" b="1" dirty="0" smtClean="0"/>
              <a:t> филиала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МКОУ «</a:t>
            </a:r>
            <a:r>
              <a:rPr lang="ru-RU" b="1" dirty="0" err="1" smtClean="0"/>
              <a:t>Поломошенская</a:t>
            </a:r>
            <a:r>
              <a:rPr lang="ru-RU" b="1" dirty="0" smtClean="0"/>
              <a:t> СОШ» 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/>
              <a:t>Новичихинского</a:t>
            </a:r>
            <a:r>
              <a:rPr lang="ru-RU" b="1" dirty="0" smtClean="0"/>
              <a:t> района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Алтайского края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4168775" y="74263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err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Лобаниха</a:t>
            </a:r>
            <a:r>
              <a:rPr lang="de-DE" altLang="ru-RU" b="1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de-DE" altLang="ru-RU" b="1" dirty="0" smtClean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20</a:t>
            </a:r>
            <a:r>
              <a:rPr lang="ru-RU" altLang="ru-RU" b="1" dirty="0" smtClean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de-DE" altLang="ru-RU" b="1" dirty="0" smtClean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3 </a:t>
            </a:r>
            <a:endParaRPr lang="ru-RU" altLang="ru-RU" dirty="0">
              <a:latin typeface="Trebuchet MS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9" name="Picture 5" descr="C:\Users\asus\Downloads\лист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563938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asus\Downloads\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61118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:\Users\asus\Downloads\лист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6875463"/>
            <a:ext cx="129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3375" y="2124075"/>
            <a:ext cx="2663825" cy="293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200" dirty="0" smtClean="0"/>
              <a:t>Bilden Sie Sätze mit den Wörtern aus dem Kasten.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4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013" cy="609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5" name="Текст 3"/>
          <p:cNvSpPr>
            <a:spLocks noGrp="1"/>
          </p:cNvSpPr>
          <p:nvPr>
            <p:ph type="body" sz="half" idx="3"/>
          </p:nvPr>
        </p:nvSpPr>
        <p:spPr>
          <a:xfrm>
            <a:off x="3133725" y="7823200"/>
            <a:ext cx="2640013" cy="609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6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825"/>
            <a:ext cx="2725738" cy="3873500"/>
          </a:xfrm>
        </p:spPr>
        <p:txBody>
          <a:bodyPr/>
          <a:lstStyle/>
          <a:p>
            <a:pPr eaLnBrk="1" hangingPunct="1"/>
            <a:r>
              <a:rPr lang="de-DE" altLang="ru-RU" smtClean="0"/>
              <a:t>der Herbst*  die Wald*  der Berg* malen* grün* rot* gelb* tanzen* lustig* sich drehen*  bunt*</a:t>
            </a:r>
            <a:r>
              <a:rPr lang="de-DE" altLang="ru-RU" baseline="30000" smtClean="0"/>
              <a:t>     </a:t>
            </a:r>
            <a:r>
              <a:rPr lang="de-DE" altLang="ru-RU" smtClean="0"/>
              <a:t>rufen*</a:t>
            </a:r>
            <a:r>
              <a:rPr lang="de-DE" altLang="ru-RU" baseline="30000" smtClean="0"/>
              <a:t>                                                </a:t>
            </a: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23558" name="Picture 2" descr="C:\Users\asus\Documents\Аттестация\В.В. Барсукова\Открытые уроки\осень  иллюстрации стих на уроке\осенний хоро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7164388"/>
            <a:ext cx="25193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C:\Users\asus\Documents\Аттестация\В.В. Барсукова\Открытые уроки\осень  иллюстрации стих на уроке\осен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1663" y="7164388"/>
            <a:ext cx="26638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2339975"/>
            <a:ext cx="2500313" cy="2493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900113"/>
            <a:ext cx="6183312" cy="824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329882"/>
            <a:ext cx="542925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200" dirty="0" smtClean="0"/>
              <a:t>Das Gedicht wurde teilweise von Regentropfen verwischt. Vervollständigen Sie 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979613"/>
            <a:ext cx="4886325" cy="648017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Der Herbst zieht durch die Fluren</a:t>
            </a:r>
            <a:r>
              <a:rPr lang="de-DE" sz="3000" baseline="30000" dirty="0" smtClean="0"/>
              <a:t>1</a:t>
            </a:r>
            <a:r>
              <a:rPr lang="de-DE" sz="3000" dirty="0" smtClean="0"/>
              <a:t>,                 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          durch Wälder, Berg und Grund</a:t>
            </a:r>
            <a:r>
              <a:rPr lang="de-DE" sz="3000" baseline="30000" dirty="0" smtClean="0"/>
              <a:t>2</a:t>
            </a:r>
            <a:r>
              <a:rPr lang="de-DE" sz="3000" dirty="0" smtClean="0"/>
              <a:t>                      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          und malt mit seinen Farben                             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die grünen Blätter bunt.</a:t>
            </a:r>
            <a:r>
              <a:rPr lang="de-DE" sz="3000" baseline="30000" dirty="0" smtClean="0"/>
              <a:t>                                                       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          Der Sausewind, der Wilde</a:t>
            </a:r>
            <a:r>
              <a:rPr lang="de-DE" sz="3000" baseline="30000" dirty="0" smtClean="0"/>
              <a:t>3</a:t>
            </a:r>
            <a:r>
              <a:rPr lang="de-DE" sz="3000" dirty="0" smtClean="0"/>
              <a:t>,                           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der ruft sie all zum Tanz,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 die roten und die gelben.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 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Ein ganzer bunter Kranz</a:t>
            </a:r>
            <a:r>
              <a:rPr lang="de-DE" sz="3000" baseline="30000" dirty="0" smtClean="0"/>
              <a:t>4</a:t>
            </a:r>
            <a:r>
              <a:rPr lang="de-DE" sz="3000" dirty="0" smtClean="0"/>
              <a:t>.            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Sie drehen sich so lustig</a:t>
            </a:r>
            <a:r>
              <a:rPr lang="de-DE" sz="3000" baseline="30000" dirty="0" smtClean="0"/>
              <a:t>  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und tanzen rund im Kreis</a:t>
            </a:r>
            <a:r>
              <a:rPr lang="de-DE" sz="3000" baseline="30000" dirty="0" smtClean="0"/>
              <a:t>5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und wirbeln fort ins Weite</a:t>
            </a:r>
            <a:r>
              <a:rPr lang="de-DE" sz="3000" baseline="30000" dirty="0" smtClean="0"/>
              <a:t>6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3000" dirty="0" smtClean="0"/>
              <a:t>Wohin? Wer </a:t>
            </a:r>
            <a:r>
              <a:rPr lang="de-DE" sz="3000" dirty="0" err="1" smtClean="0"/>
              <a:t>wei</a:t>
            </a:r>
            <a:r>
              <a:rPr lang="de-DE" sz="3000" b="1" dirty="0" err="1" smtClean="0"/>
              <a:t>ss</a:t>
            </a:r>
            <a:r>
              <a:rPr lang="de-DE" sz="3000" dirty="0" smtClean="0"/>
              <a:t>, wer </a:t>
            </a:r>
            <a:r>
              <a:rPr lang="de-DE" sz="3000" b="1" dirty="0" err="1" smtClean="0"/>
              <a:t>weiss</a:t>
            </a:r>
            <a:r>
              <a:rPr lang="de-DE" sz="3000" b="1" dirty="0" smtClean="0"/>
              <a:t>!</a:t>
            </a: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6389" name="Picture 2" descr="C:\Users\asus\Documents\Аттестация\В.В. Барсукова\Открытые уроки\осень  иллюстрации стих на уроке\жёлтые лист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825" y="900113"/>
            <a:ext cx="13430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C:\Users\asus\Downloads\кляк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3238" y="1979613"/>
            <a:ext cx="2873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C:\Users\asus\Downloads\кляк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2738" y="2700338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C:\Users\asus\Downloads\кляк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613" y="3779838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C:\Users\asus\Downloads\кляк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2738" y="4140200"/>
            <a:ext cx="2889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9" descr="C:\Users\asus\Downloads\кляк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4313" y="5651500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 descr="C:\Users\asus\Downloads\кляк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6338" y="680402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9" descr="C:\Users\asus\Downloads\кляк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3238" y="7235825"/>
            <a:ext cx="2873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Beschreiben Sie das Wetter im HERBST.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1" name="Текст 2"/>
          <p:cNvSpPr>
            <a:spLocks noGrp="1"/>
          </p:cNvSpPr>
          <p:nvPr>
            <p:ph type="body" sz="half" idx="2"/>
          </p:nvPr>
        </p:nvSpPr>
        <p:spPr>
          <a:xfrm>
            <a:off x="4041775" y="4378325"/>
            <a:ext cx="2571750" cy="25606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ru-RU" smtClean="0"/>
              <a:t>Der Herbst ist da.</a:t>
            </a:r>
          </a:p>
          <a:p>
            <a:pPr eaLnBrk="1" hangingPunct="1">
              <a:spcBef>
                <a:spcPct val="0"/>
              </a:spcBef>
            </a:pPr>
            <a:r>
              <a:rPr lang="de-DE" altLang="ru-RU" smtClean="0"/>
              <a:t>Das Wetter  ist  warm.</a:t>
            </a:r>
          </a:p>
          <a:p>
            <a:pPr eaLnBrk="1" hangingPunct="1">
              <a:spcBef>
                <a:spcPct val="0"/>
              </a:spcBef>
            </a:pPr>
            <a:r>
              <a:rPr lang="de-DE" altLang="ru-RU" smtClean="0"/>
              <a:t>Es regnet oft.</a:t>
            </a:r>
          </a:p>
          <a:p>
            <a:pPr eaLnBrk="1" hangingPunct="1">
              <a:spcBef>
                <a:spcPct val="0"/>
              </a:spcBef>
            </a:pPr>
            <a:r>
              <a:rPr lang="de-DE" altLang="ru-RU" smtClean="0"/>
              <a:t>Es weht</a:t>
            </a:r>
            <a:r>
              <a:rPr lang="ru-RU" alt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de-DE" altLang="ru-RU" smtClean="0"/>
              <a:t>Der  Wind ist  manchmal stark.</a:t>
            </a:r>
          </a:p>
          <a:p>
            <a:pPr eaLnBrk="1" hangingPunct="1">
              <a:spcBef>
                <a:spcPct val="0"/>
              </a:spcBef>
            </a:pPr>
            <a:r>
              <a:rPr lang="de-DE" altLang="ru-RU" smtClean="0"/>
              <a:t>Überall sind die  Blätter.</a:t>
            </a:r>
          </a:p>
          <a:p>
            <a:pPr eaLnBrk="1" hangingPunct="1">
              <a:spcBef>
                <a:spcPct val="0"/>
              </a:spcBef>
            </a:pPr>
            <a:r>
              <a:rPr lang="de-DE" altLang="ru-RU" smtClean="0"/>
              <a:t>Die  Kinder  freuen sich  auf den Herbst.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de-DE" altLang="ru-RU" smtClean="0"/>
              <a:t> Im Schulhof laufen sie  um die Wette.</a:t>
            </a:r>
          </a:p>
        </p:txBody>
      </p:sp>
      <p:pic>
        <p:nvPicPr>
          <p:cNvPr id="17412" name="Picture 9" descr="C:\Users\asus\Documents\Аттестация\В.В. Барсукова\ФГОС\стихи нем яз  ЗАОЧНАЯ СЕССИЯ КУРСЫ АКИПКРО\ИКТ КОНКУРС 2013\28.10.КОНКУРС ИКТ\НА КОНКУРС Барсукова В.В\Осенний кросс-2012\DSCN1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476375"/>
            <a:ext cx="29511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8910" r="28910"/>
          <a:stretch>
            <a:fillRect/>
          </a:stretch>
        </p:blipFill>
        <p:spPr>
          <a:xfrm>
            <a:off x="620688" y="4572000"/>
            <a:ext cx="3154680" cy="2160240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de-DE" sz="2200" dirty="0" smtClean="0"/>
              <a:t>Beschreiben Sie die herbstliche Natur. Versuchen Sie dabei, Wörter aus dem Gedicht zu gebrauchen</a:t>
            </a:r>
            <a:r>
              <a:rPr lang="de-DE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5" name="Текст 2"/>
          <p:cNvSpPr>
            <a:spLocks noGrp="1"/>
          </p:cNvSpPr>
          <p:nvPr>
            <p:ph type="body" sz="half" idx="2"/>
          </p:nvPr>
        </p:nvSpPr>
        <p:spPr>
          <a:xfrm>
            <a:off x="4041775" y="4378325"/>
            <a:ext cx="2571750" cy="25606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ru-RU" smtClean="0"/>
              <a:t>Im  Herbst ist die Natur schön.</a:t>
            </a:r>
          </a:p>
          <a:p>
            <a:pPr eaLnBrk="1" hangingPunct="1">
              <a:spcBef>
                <a:spcPct val="0"/>
              </a:spcBef>
            </a:pPr>
            <a:r>
              <a:rPr lang="de-DE" altLang="ru-RU" smtClean="0"/>
              <a:t>Die Blätter  tanzen im  Wind  und fallen auf die Erde. 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de-DE" altLang="ru-RU" smtClean="0"/>
              <a:t>Sie sind gelb, rot, bunt.  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de-DE" altLang="ru-RU" smtClean="0"/>
              <a:t>Einmal im Jahr  kommt der Herbst  in den  Wald, in den Berg, in  mein  Dorf  Lobanicha.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pic>
        <p:nvPicPr>
          <p:cNvPr id="18440" name="Picture 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910" r="28910"/>
          <a:stretch>
            <a:fillRect/>
          </a:stretch>
        </p:blipFill>
        <p:spPr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Gedichte im Deutschunterricht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9459" name="Текст 2"/>
          <p:cNvSpPr>
            <a:spLocks noGrp="1"/>
          </p:cNvSpPr>
          <p:nvPr>
            <p:ph type="body" idx="2"/>
          </p:nvPr>
        </p:nvSpPr>
        <p:spPr>
          <a:xfrm>
            <a:off x="342900" y="1997075"/>
            <a:ext cx="4957763" cy="207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2800" b="1" smtClean="0">
                <a:solidFill>
                  <a:srgbClr val="0070C0"/>
                </a:solidFill>
              </a:rPr>
              <a:t>Wem gefällt das Lied? Wer möchte es ausdrucksvoll vorlesen?</a:t>
            </a:r>
            <a:endParaRPr lang="ru-RU" altLang="ru-RU" sz="2800" b="1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2800" b="1" smtClean="0">
                <a:solidFill>
                  <a:srgbClr val="0070C0"/>
                </a:solidFill>
              </a:rPr>
              <a:t> </a:t>
            </a:r>
            <a:r>
              <a:rPr lang="ru-RU" altLang="ru-RU" sz="2800" b="1" smtClean="0">
                <a:solidFill>
                  <a:srgbClr val="0070C0"/>
                </a:solidFill>
              </a:rPr>
              <a:t>Wer m</a:t>
            </a:r>
            <a:r>
              <a:rPr lang="de-DE" altLang="ru-RU" sz="2800" b="1" smtClean="0">
                <a:solidFill>
                  <a:srgbClr val="0070C0"/>
                </a:solidFill>
              </a:rPr>
              <a:t>ö</a:t>
            </a:r>
            <a:r>
              <a:rPr lang="ru-RU" altLang="ru-RU" sz="2800" b="1" smtClean="0">
                <a:solidFill>
                  <a:srgbClr val="0070C0"/>
                </a:solidFill>
              </a:rPr>
              <a:t>chte es singen?</a:t>
            </a:r>
            <a:endParaRPr lang="en-US" altLang="ru-RU" sz="2800" b="1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/>
          </a:p>
        </p:txBody>
      </p:sp>
      <p:pic>
        <p:nvPicPr>
          <p:cNvPr id="19460" name="Picture 2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363" y="468313"/>
            <a:ext cx="18288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375" y="4067175"/>
            <a:ext cx="5472113" cy="432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836613" y="323850"/>
            <a:ext cx="4608512" cy="1368425"/>
          </a:xfrm>
        </p:spPr>
        <p:txBody>
          <a:bodyPr/>
          <a:lstStyle/>
          <a:p>
            <a:pPr eaLnBrk="1" hangingPunct="1">
              <a:defRPr/>
            </a:pPr>
            <a:endParaRPr lang="de-DE" sz="4000" dirty="0" smtClean="0"/>
          </a:p>
          <a:p>
            <a:pPr eaLnBrk="1" hangingPunct="1">
              <a:defRPr/>
            </a:pPr>
            <a:endParaRPr lang="de-DE" sz="4000" dirty="0" smtClean="0"/>
          </a:p>
          <a:p>
            <a:pPr eaLnBrk="1" hangingPunct="1">
              <a:defRPr/>
            </a:pPr>
            <a:endParaRPr lang="de-DE" sz="4000" dirty="0" smtClean="0"/>
          </a:p>
          <a:p>
            <a:pPr eaLnBrk="1" hangingPunct="1">
              <a:defRPr/>
            </a:pPr>
            <a:endParaRPr lang="de-DE" sz="4000" dirty="0" smtClean="0"/>
          </a:p>
          <a:p>
            <a:pPr eaLnBrk="1" hangingPunct="1">
              <a:defRPr/>
            </a:pPr>
            <a:endParaRPr lang="de-DE" sz="4000" dirty="0" smtClean="0"/>
          </a:p>
          <a:p>
            <a:pPr eaLnBrk="1" hangingPunct="1">
              <a:defRPr/>
            </a:pPr>
            <a:r>
              <a:rPr lang="de-DE" sz="4000" b="1" dirty="0" smtClean="0">
                <a:solidFill>
                  <a:schemeClr val="accent1">
                    <a:lumMod val="75000"/>
                  </a:schemeClr>
                </a:solidFill>
              </a:rPr>
              <a:t>Gedichte im Deutschunterricht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908175"/>
            <a:ext cx="55451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3" y="6659563"/>
            <a:ext cx="54721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есня осень блок 2. Упр.  1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4763" y="55705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862013" y="2484438"/>
            <a:ext cx="4511675" cy="765175"/>
          </a:xfrm>
        </p:spPr>
        <p:txBody>
          <a:bodyPr/>
          <a:lstStyle/>
          <a:p>
            <a:pPr eaLnBrk="1" hangingPunct="1"/>
            <a:r>
              <a:rPr lang="de-DE" altLang="ru-RU" sz="2800" b="1" smtClean="0">
                <a:solidFill>
                  <a:srgbClr val="660033"/>
                </a:solidFill>
              </a:rPr>
              <a:t>Die Stunde ist zu Ende</a:t>
            </a:r>
            <a:r>
              <a:rPr lang="de-DE" altLang="ru-RU" b="1" smtClean="0">
                <a:solidFill>
                  <a:srgbClr val="660033"/>
                </a:solidFill>
              </a:rPr>
              <a:t>!</a:t>
            </a:r>
            <a:endParaRPr lang="ru-RU" altLang="ru-RU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3" y="3668713"/>
            <a:ext cx="5186362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0" y="468313"/>
            <a:ext cx="4032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200" dirty="0" smtClean="0"/>
              <a:t>Sehen Sie sich die Collage an. Was fällt Ihnen zu diesen Bildern ein?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7019925"/>
            <a:ext cx="30241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5076825"/>
            <a:ext cx="28797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" y="3276600"/>
            <a:ext cx="28813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463" y="7019925"/>
            <a:ext cx="23764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4932363"/>
            <a:ext cx="23764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350" y="1403350"/>
            <a:ext cx="27305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4538" y="3132138"/>
            <a:ext cx="26654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4538" y="1403350"/>
            <a:ext cx="25923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Beantworten Sie die Fragen zu den Bildern.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33375" y="1979613"/>
            <a:ext cx="5472113" cy="3168650"/>
          </a:xfrm>
        </p:spPr>
        <p:txBody>
          <a:bodyPr/>
          <a:lstStyle/>
          <a:p>
            <a:pPr eaLnBrk="1" hangingPunct="1"/>
            <a:r>
              <a:rPr lang="de-DE" altLang="ru-RU" b="1" smtClean="0"/>
              <a:t>Was ist auf den einzelnen Bildern dargestellt?</a:t>
            </a:r>
            <a:endParaRPr lang="ru-RU" altLang="ru-RU" smtClean="0"/>
          </a:p>
          <a:p>
            <a:pPr eaLnBrk="1" hangingPunct="1"/>
            <a:r>
              <a:rPr lang="de-DE" altLang="ru-RU" b="1" smtClean="0"/>
              <a:t>Welche Jahreszeit ist es</a:t>
            </a:r>
            <a:r>
              <a:rPr lang="ru-RU" altLang="ru-RU" b="1" smtClean="0"/>
              <a:t>?</a:t>
            </a:r>
            <a:endParaRPr lang="ru-RU" altLang="ru-RU" smtClean="0"/>
          </a:p>
          <a:p>
            <a:pPr eaLnBrk="1" hangingPunct="1"/>
            <a:r>
              <a:rPr lang="de-DE" altLang="ru-RU" b="1" smtClean="0"/>
              <a:t>Was ist für die Natur im Herbst typisch?</a:t>
            </a:r>
            <a:endParaRPr lang="ru-RU" altLang="ru-RU" smtClean="0"/>
          </a:p>
          <a:p>
            <a:pPr eaLnBrk="1" hangingPunct="1"/>
            <a:r>
              <a:rPr lang="de-DE" altLang="ru-RU" b="1" smtClean="0"/>
              <a:t>Weiche Bilder bestätigen das?</a:t>
            </a: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4787900"/>
            <a:ext cx="51847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Was assoziieren Sie mit dem Herbst?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Trebuchet MS" pitchFamily="34" charset="0"/>
            </a:endParaRPr>
          </a:p>
        </p:txBody>
      </p:sp>
      <p:sp>
        <p:nvSpPr>
          <p:cNvPr id="9220" name="Прямоугольник 15"/>
          <p:cNvSpPr>
            <a:spLocks noChangeArrowheads="1"/>
          </p:cNvSpPr>
          <p:nvPr/>
        </p:nvSpPr>
        <p:spPr bwMode="auto">
          <a:xfrm>
            <a:off x="2760663" y="43878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Trebuchet MS" pitchFamily="34" charset="0"/>
            </a:endParaRPr>
          </a:p>
        </p:txBody>
      </p:sp>
      <p:graphicFrame>
        <p:nvGraphicFramePr>
          <p:cNvPr id="51" name="Содержимое 50"/>
          <p:cNvGraphicFramePr>
            <a:graphicFrameLocks noGrp="1"/>
          </p:cNvGraphicFramePr>
          <p:nvPr>
            <p:ph sz="half" idx="1"/>
          </p:nvPr>
        </p:nvGraphicFramePr>
        <p:xfrm>
          <a:off x="260648" y="1691680"/>
          <a:ext cx="5544616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Lesen Sie das Gedicht von J. </a:t>
            </a:r>
            <a:r>
              <a:rPr lang="de-DE" dirty="0" err="1" smtClean="0"/>
              <a:t>Kniese</a:t>
            </a:r>
            <a:r>
              <a:rPr lang="de-DE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013" cy="609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4" name="Текст 3"/>
          <p:cNvSpPr>
            <a:spLocks noGrp="1"/>
          </p:cNvSpPr>
          <p:nvPr>
            <p:ph type="body" sz="half" idx="3"/>
          </p:nvPr>
        </p:nvSpPr>
        <p:spPr>
          <a:xfrm>
            <a:off x="3133725" y="7823200"/>
            <a:ext cx="2640013" cy="609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825"/>
            <a:ext cx="2640013" cy="54864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/>
              <a:t>Der Herbst zieht durch die Fluren</a:t>
            </a:r>
            <a:r>
              <a:rPr lang="de-DE" baseline="30000" dirty="0" smtClean="0"/>
              <a:t>1</a:t>
            </a:r>
            <a:r>
              <a:rPr lang="de-DE" dirty="0" smtClean="0"/>
              <a:t>,                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/>
              <a:t>          durch Wälder, Berg und Grund</a:t>
            </a:r>
            <a:r>
              <a:rPr lang="de-DE" baseline="30000" dirty="0" smtClean="0"/>
              <a:t>2</a:t>
            </a:r>
            <a:r>
              <a:rPr lang="de-DE" dirty="0" smtClean="0"/>
              <a:t>                     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/>
              <a:t>          und malt mit seinen Farben                            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/>
              <a:t>die grünen Blätter bunt.</a:t>
            </a:r>
            <a:r>
              <a:rPr lang="de-DE" baseline="30000" dirty="0" smtClean="0"/>
              <a:t>                                                      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/>
              <a:t>   Der Sausewind, der Wilde</a:t>
            </a:r>
            <a:r>
              <a:rPr lang="de-DE" baseline="30000" dirty="0" smtClean="0"/>
              <a:t>3</a:t>
            </a:r>
            <a:r>
              <a:rPr lang="de-DE" dirty="0" smtClean="0"/>
              <a:t>,                          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/>
              <a:t>der ruft sie all zum Tanz,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/>
              <a:t> die roten und die gelben.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18437" name="Содержимое 5"/>
          <p:cNvSpPr>
            <a:spLocks noGrp="1"/>
          </p:cNvSpPr>
          <p:nvPr>
            <p:ph sz="quarter" idx="4"/>
          </p:nvPr>
        </p:nvSpPr>
        <p:spPr>
          <a:xfrm>
            <a:off x="3133725" y="2282825"/>
            <a:ext cx="2640013" cy="5486400"/>
          </a:xfrm>
        </p:spPr>
        <p:txBody>
          <a:bodyPr/>
          <a:lstStyle/>
          <a:p>
            <a:pPr eaLnBrk="1" hangingPunct="1"/>
            <a:r>
              <a:rPr lang="de-DE" altLang="ru-RU" smtClean="0"/>
              <a:t>Ein ganzer bunter Kranz</a:t>
            </a:r>
            <a:r>
              <a:rPr lang="de-DE" altLang="ru-RU" baseline="30000" smtClean="0"/>
              <a:t>4</a:t>
            </a:r>
            <a:r>
              <a:rPr lang="de-DE" altLang="ru-RU" smtClean="0"/>
              <a:t>.            </a:t>
            </a:r>
            <a:endParaRPr lang="ru-RU" altLang="ru-RU" smtClean="0"/>
          </a:p>
          <a:p>
            <a:pPr eaLnBrk="1" hangingPunct="1"/>
            <a:r>
              <a:rPr lang="de-DE" altLang="ru-RU" smtClean="0"/>
              <a:t>Sie drehen sich so lustig</a:t>
            </a:r>
            <a:r>
              <a:rPr lang="de-DE" altLang="ru-RU" baseline="30000" smtClean="0"/>
              <a:t>  </a:t>
            </a:r>
            <a:endParaRPr lang="ru-RU" altLang="ru-RU" smtClean="0"/>
          </a:p>
          <a:p>
            <a:pPr eaLnBrk="1" hangingPunct="1"/>
            <a:r>
              <a:rPr lang="de-DE" altLang="ru-RU" smtClean="0"/>
              <a:t>und tanzen rund im Kreis</a:t>
            </a:r>
            <a:r>
              <a:rPr lang="de-DE" altLang="ru-RU" baseline="30000" smtClean="0"/>
              <a:t>5</a:t>
            </a:r>
            <a:endParaRPr lang="ru-RU" altLang="ru-RU" smtClean="0"/>
          </a:p>
          <a:p>
            <a:pPr eaLnBrk="1" hangingPunct="1"/>
            <a:r>
              <a:rPr lang="de-DE" altLang="ru-RU" smtClean="0"/>
              <a:t>und wirbeln fort ins Weite</a:t>
            </a:r>
            <a:r>
              <a:rPr lang="de-DE" altLang="ru-RU" baseline="30000" smtClean="0"/>
              <a:t>6</a:t>
            </a:r>
            <a:endParaRPr lang="ru-RU" altLang="ru-RU" smtClean="0"/>
          </a:p>
          <a:p>
            <a:pPr eaLnBrk="1" hangingPunct="1"/>
            <a:r>
              <a:rPr lang="de-DE" altLang="ru-RU" smtClean="0"/>
              <a:t>Wohin? Wer wei</a:t>
            </a:r>
            <a:r>
              <a:rPr lang="de-DE" altLang="ru-RU" b="1" smtClean="0"/>
              <a:t>ss</a:t>
            </a:r>
            <a:r>
              <a:rPr lang="de-DE" altLang="ru-RU" smtClean="0"/>
              <a:t>, wer </a:t>
            </a:r>
            <a:r>
              <a:rPr lang="de-DE" altLang="ru-RU" b="1" smtClean="0"/>
              <a:t>weiss!</a:t>
            </a: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0247" name="Picture 2" descr="C:\Users\asus\Documents\Аттестация\В.В. Барсукова\Открытые уроки\осень  иллюстрации стих на уроке\лист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3" y="7812088"/>
            <a:ext cx="184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C:\Users\asus\Documents\Аттестация\В.В. Барсукова\Открытые уроки\осень  иллюстрации стих на уроке\осень лист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812088"/>
            <a:ext cx="1800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4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Gedichte im Deutschunterricht</a:t>
            </a:r>
            <a:endParaRPr lang="ru-RU" dirty="0"/>
          </a:p>
        </p:txBody>
      </p:sp>
      <p:sp>
        <p:nvSpPr>
          <p:cNvPr id="11267" name="Текст 2"/>
          <p:cNvSpPr>
            <a:spLocks noGrp="1"/>
          </p:cNvSpPr>
          <p:nvPr>
            <p:ph type="body" idx="2"/>
          </p:nvPr>
        </p:nvSpPr>
        <p:spPr>
          <a:xfrm>
            <a:off x="342900" y="1997075"/>
            <a:ext cx="4422775" cy="8032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mtClean="0"/>
              <a:t>Sehen Sie Fu</a:t>
            </a:r>
            <a:r>
              <a:rPr lang="de-DE" altLang="ru-RU" b="1" smtClean="0"/>
              <a:t>ss</a:t>
            </a:r>
            <a:r>
              <a:rPr lang="de-DE" altLang="ru-RU" smtClean="0"/>
              <a:t>noten.</a:t>
            </a:r>
            <a:endParaRPr lang="ru-RU" altLang="ru-RU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3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baseline="30000" dirty="0" smtClean="0"/>
              <a:t>1  </a:t>
            </a:r>
            <a:r>
              <a:rPr lang="de-DE" dirty="0" smtClean="0"/>
              <a:t>zieht durch die Fluren (</a:t>
            </a:r>
            <a:r>
              <a:rPr lang="de-DE" i="1" dirty="0" smtClean="0"/>
              <a:t>poetisch) -</a:t>
            </a:r>
            <a:r>
              <a:rPr lang="de-DE" dirty="0" smtClean="0"/>
              <a:t> geht </a:t>
            </a:r>
            <a:r>
              <a:rPr lang="de-DE" dirty="0" err="1" smtClean="0"/>
              <a:t>liber</a:t>
            </a:r>
            <a:r>
              <a:rPr lang="de-DE" dirty="0" smtClean="0"/>
              <a:t> die Felder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baseline="30000" dirty="0" smtClean="0"/>
              <a:t>2 </a:t>
            </a:r>
            <a:r>
              <a:rPr lang="de-DE" dirty="0" smtClean="0"/>
              <a:t>durch ... Berg und Grund —</a:t>
            </a:r>
            <a:r>
              <a:rPr lang="de-DE" i="1" dirty="0" smtClean="0"/>
              <a:t> </a:t>
            </a:r>
            <a:r>
              <a:rPr lang="ru-RU" i="1" dirty="0" err="1" smtClean="0"/>
              <a:t>зд</a:t>
            </a:r>
            <a:r>
              <a:rPr lang="de-DE" i="1" dirty="0" smtClean="0"/>
              <a:t>.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... </a:t>
            </a:r>
            <a:r>
              <a:rPr lang="ru-RU" dirty="0" smtClean="0"/>
              <a:t>горам и долам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baseline="30000" dirty="0" smtClean="0"/>
              <a:t>3 </a:t>
            </a:r>
            <a:r>
              <a:rPr lang="de-DE" dirty="0" smtClean="0"/>
              <a:t>Der Sausewind, der Wilde</a:t>
            </a:r>
            <a:r>
              <a:rPr lang="de-DE" i="1" dirty="0" smtClean="0"/>
              <a:t> (poetisch)</a:t>
            </a:r>
            <a:r>
              <a:rPr lang="de-DE" dirty="0" smtClean="0"/>
              <a:t> — </a:t>
            </a:r>
            <a:r>
              <a:rPr lang="ru-RU" dirty="0" smtClean="0"/>
              <a:t>Свистящий дикий ветер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baseline="30000" dirty="0" smtClean="0"/>
              <a:t>4 </a:t>
            </a:r>
            <a:r>
              <a:rPr lang="de-DE" dirty="0" smtClean="0"/>
              <a:t>Ein ganzer ... Kranz. — </a:t>
            </a:r>
            <a:r>
              <a:rPr lang="ru-RU" dirty="0" smtClean="0"/>
              <a:t>Целый</a:t>
            </a:r>
            <a:r>
              <a:rPr lang="de-DE" dirty="0" smtClean="0"/>
              <a:t> ... </a:t>
            </a:r>
            <a:r>
              <a:rPr lang="ru-RU" dirty="0" smtClean="0"/>
              <a:t>венок</a:t>
            </a:r>
            <a:r>
              <a:rPr lang="de-DE" dirty="0" smtClean="0"/>
              <a:t>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baseline="30000" dirty="0" smtClean="0"/>
              <a:t>5 </a:t>
            </a:r>
            <a:r>
              <a:rPr lang="de-DE" dirty="0" smtClean="0"/>
              <a:t>Sie drehen sich ... rund im Kreis — </a:t>
            </a:r>
            <a:r>
              <a:rPr lang="ru-RU" dirty="0" smtClean="0"/>
              <a:t>Они</a:t>
            </a:r>
            <a:r>
              <a:rPr lang="de-DE" dirty="0" smtClean="0"/>
              <a:t> ... </a:t>
            </a:r>
            <a:r>
              <a:rPr lang="ru-RU" dirty="0" smtClean="0"/>
              <a:t>кружатся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/>
              <a:t>und wirbeln fort ins Weite — </a:t>
            </a:r>
            <a:r>
              <a:rPr lang="ru-RU" dirty="0" smtClean="0"/>
              <a:t>и вихрем уносятся вдаль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338" y="468313"/>
            <a:ext cx="2016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Gedichte im Deutschunterricht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ru-RU" b="1" smtClean="0">
                <a:solidFill>
                  <a:srgbClr val="00B050"/>
                </a:solidFill>
              </a:rPr>
              <a:t>Welche Stimmung ruft bei Ihnen das Gedicht hervor? Wie ist das Gedicht? (</a:t>
            </a:r>
            <a:r>
              <a:rPr lang="ru-RU" altLang="ru-RU" b="1" smtClean="0">
                <a:solidFill>
                  <a:srgbClr val="00B050"/>
                </a:solidFill>
              </a:rPr>
              <a:t>а</a:t>
            </a:r>
            <a:r>
              <a:rPr lang="de-DE" altLang="ru-RU" b="1" smtClean="0">
                <a:solidFill>
                  <a:srgbClr val="00B050"/>
                </a:solidFill>
              </a:rPr>
              <a:t>usdrucksvoll, expressiv, langweilig, monoton usw.)</a:t>
            </a:r>
            <a:endParaRPr lang="ru-RU" altLang="ru-RU" b="1" smtClean="0">
              <a:solidFill>
                <a:srgbClr val="00B050"/>
              </a:solidFill>
            </a:endParaRPr>
          </a:p>
          <a:p>
            <a:pPr eaLnBrk="1" hangingPunct="1"/>
            <a:r>
              <a:rPr lang="de-DE" altLang="ru-RU" b="1" smtClean="0">
                <a:solidFill>
                  <a:srgbClr val="FF0000"/>
                </a:solidFill>
              </a:rPr>
              <a:t>Gibt es im Gedicht Zeilen, die zu den Bildern in der Collage passen würden?</a:t>
            </a:r>
            <a:endParaRPr lang="ru-RU" altLang="ru-RU" b="1" smtClean="0">
              <a:solidFill>
                <a:srgbClr val="FF0000"/>
              </a:solidFill>
            </a:endParaRPr>
          </a:p>
          <a:p>
            <a:pPr eaLnBrk="1" hangingPunct="1"/>
            <a:r>
              <a:rPr lang="de-DE" altLang="ru-RU" smtClean="0">
                <a:solidFill>
                  <a:srgbClr val="0070C0"/>
                </a:solidFill>
              </a:rPr>
              <a:t>Wie würden Sie das Gedicht betiteln? Warum?</a:t>
            </a:r>
            <a:endParaRPr lang="ru-RU" altLang="ru-RU" smtClean="0">
              <a:solidFill>
                <a:srgbClr val="0070C0"/>
              </a:solidFill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12292" name="Picture 9" descr="C:\Users\asus\Documents\Аттестация\В.В. Барсукова\ФГОС\стихи нем яз  ЗАОЧНАЯ СЕССИЯ КУРСЫ АКИПКРО\ИКТ КОНКУРС 2013\28.10.КОНКУРС ИКТ\НА КОНКУРС Барсукова В.В\Осенний кросс-2012\DSCN1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6372225"/>
            <a:ext cx="49688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de-DE" sz="1800" dirty="0" smtClean="0"/>
              <a:t>Welche Wörter gebraucht der Autor? Füllen Sie die Tabelle aus.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de-DE" sz="1800" dirty="0" smtClean="0"/>
              <a:t>Schlagen   Sie die Bedeutung der unbekannten Wörter in einem Wörterbuch nach. Sehen Sie </a:t>
            </a:r>
            <a:r>
              <a:rPr lang="de-DE" sz="1800" dirty="0" err="1" smtClean="0"/>
              <a:t>Fussnoten</a:t>
            </a:r>
            <a:r>
              <a:rPr lang="de-DE" sz="1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3375" y="2124075"/>
            <a:ext cx="2640013" cy="60340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>
                <a:solidFill>
                  <a:srgbClr val="FFFF00"/>
                </a:solidFill>
              </a:rPr>
              <a:t>Nomen</a:t>
            </a:r>
            <a:endParaRPr lang="ru-RU" dirty="0" smtClean="0">
              <a:solidFill>
                <a:srgbClr val="FFFF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1.</a:t>
            </a:r>
            <a:r>
              <a:rPr lang="de-DE" dirty="0" smtClean="0"/>
              <a:t> </a:t>
            </a:r>
            <a:r>
              <a:rPr lang="de-DE" i="1" dirty="0" smtClean="0"/>
              <a:t>der Herbst 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2.</a:t>
            </a:r>
            <a:r>
              <a:rPr lang="de-DE" i="1" dirty="0" smtClean="0"/>
              <a:t> die Fluren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3.</a:t>
            </a:r>
            <a:r>
              <a:rPr lang="de-DE" i="1" dirty="0" smtClean="0"/>
              <a:t>die Wälder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4.</a:t>
            </a:r>
            <a:r>
              <a:rPr lang="de-DE" i="1" dirty="0" smtClean="0"/>
              <a:t> die Blätter 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5.</a:t>
            </a:r>
            <a:r>
              <a:rPr lang="de-DE" i="1" dirty="0" smtClean="0"/>
              <a:t> der Kreis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>
                <a:solidFill>
                  <a:srgbClr val="00B050"/>
                </a:solidFill>
              </a:rPr>
              <a:t>Verben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1.</a:t>
            </a:r>
            <a:r>
              <a:rPr lang="de-DE" dirty="0" smtClean="0"/>
              <a:t> </a:t>
            </a:r>
            <a:r>
              <a:rPr lang="de-DE" i="1" dirty="0" smtClean="0"/>
              <a:t>ziehen durch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2.</a:t>
            </a:r>
            <a:r>
              <a:rPr lang="de-DE" i="1" dirty="0" smtClean="0"/>
              <a:t> malen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3.</a:t>
            </a:r>
            <a:r>
              <a:rPr lang="de-DE" i="1" dirty="0" smtClean="0"/>
              <a:t> rufen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4.</a:t>
            </a:r>
            <a:r>
              <a:rPr lang="de-DE" i="1" dirty="0" smtClean="0"/>
              <a:t> sich drehen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5.</a:t>
            </a:r>
            <a:r>
              <a:rPr lang="de-DE" i="1" dirty="0" smtClean="0"/>
              <a:t> tanzen 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3725" y="2133600"/>
            <a:ext cx="2640013" cy="60340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Adjektive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1.</a:t>
            </a:r>
            <a:r>
              <a:rPr lang="de-DE" dirty="0" smtClean="0"/>
              <a:t> </a:t>
            </a:r>
            <a:r>
              <a:rPr lang="de-DE" i="1" dirty="0" smtClean="0"/>
              <a:t>grün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2.</a:t>
            </a:r>
            <a:r>
              <a:rPr lang="de-DE" i="1" dirty="0" smtClean="0"/>
              <a:t> bunt 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3.</a:t>
            </a:r>
            <a:r>
              <a:rPr lang="de-DE" i="1" dirty="0" smtClean="0"/>
              <a:t>gelb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4.</a:t>
            </a:r>
            <a:r>
              <a:rPr lang="de-DE" i="1" dirty="0" smtClean="0"/>
              <a:t>rot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5.</a:t>
            </a:r>
            <a:r>
              <a:rPr lang="de-DE" i="1" dirty="0" smtClean="0"/>
              <a:t> lustig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Anderes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1.</a:t>
            </a:r>
            <a:r>
              <a:rPr lang="de-DE" dirty="0" smtClean="0"/>
              <a:t> </a:t>
            </a:r>
            <a:r>
              <a:rPr lang="de-DE" i="1" dirty="0" smtClean="0"/>
              <a:t>mit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2.</a:t>
            </a:r>
            <a:r>
              <a:rPr lang="de-DE" i="1" dirty="0" smtClean="0"/>
              <a:t>zu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3.</a:t>
            </a:r>
            <a:r>
              <a:rPr lang="de-DE" i="1" dirty="0" smtClean="0"/>
              <a:t>in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4.</a:t>
            </a:r>
            <a:r>
              <a:rPr lang="de-DE" i="1" dirty="0" smtClean="0"/>
              <a:t>sie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/>
              <a:t>5.</a:t>
            </a:r>
            <a:r>
              <a:rPr lang="de-DE" i="1" dirty="0" smtClean="0"/>
              <a:t>wer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476375"/>
            <a:ext cx="50403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5431536" cy="18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000" dirty="0" smtClean="0"/>
              <a:t>Wir suchen </a:t>
            </a:r>
            <a:r>
              <a:rPr lang="de-DE" sz="2000" dirty="0" err="1" smtClean="0"/>
              <a:t>Aquivalente</a:t>
            </a:r>
            <a:r>
              <a:rPr lang="de-DE" sz="2000" dirty="0" smtClean="0"/>
              <a:t> im Text des Liedes und schreiben sie heraus.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640013" cy="6470650"/>
          </a:xfrm>
        </p:spPr>
        <p:txBody>
          <a:bodyPr>
            <a:normAutofit fontScale="92500" lnSpcReduction="10000"/>
          </a:bodyPr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de-DE" b="1" dirty="0" smtClean="0">
                <a:solidFill>
                  <a:srgbClr val="C00000"/>
                </a:solidFill>
              </a:rPr>
              <a:t>Der Herbst geht durch das Land. </a:t>
            </a:r>
            <a:r>
              <a:rPr lang="de-DE" b="1" dirty="0" smtClean="0">
                <a:solidFill>
                  <a:schemeClr val="tx1">
                    <a:tint val="85000"/>
                  </a:schemeClr>
                </a:solidFill>
              </a:rPr>
              <a:t>— ...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ru-RU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de-DE" b="1" dirty="0" smtClean="0">
                <a:solidFill>
                  <a:srgbClr val="00B050"/>
                </a:solidFill>
              </a:rPr>
              <a:t>Er macht die Blätter bunt. — ...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ru-RU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de-DE" b="1" dirty="0" smtClean="0">
                <a:solidFill>
                  <a:srgbClr val="FFC000"/>
                </a:solidFill>
              </a:rPr>
              <a:t>Der Wind ruft alle Blätter zum Tanz. — </a:t>
            </a:r>
            <a:r>
              <a:rPr lang="de-DE" dirty="0" smtClean="0">
                <a:solidFill>
                  <a:schemeClr val="tx1">
                    <a:tint val="85000"/>
                  </a:schemeClr>
                </a:solidFill>
              </a:rPr>
              <a:t>...</a:t>
            </a:r>
            <a:endParaRPr lang="ru-RU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de-DE" b="1" dirty="0" smtClean="0">
                <a:solidFill>
                  <a:schemeClr val="accent2"/>
                </a:solidFill>
              </a:rPr>
              <a:t>Sie tanzen lustig im Wind. — ...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Sie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fliegen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weit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fort</a:t>
            </a:r>
            <a:r>
              <a:rPr lang="ru-RU" b="1" dirty="0" smtClean="0">
                <a:solidFill>
                  <a:srgbClr val="0070C0"/>
                </a:solidFill>
              </a:rPr>
              <a:t>. — ...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3725" y="2133600"/>
            <a:ext cx="2640013" cy="60340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2000" b="1" dirty="0" smtClean="0">
                <a:solidFill>
                  <a:srgbClr val="C00000"/>
                </a:solidFill>
              </a:rPr>
              <a:t>Der Herbst zieht durch die Fluren</a:t>
            </a:r>
            <a:r>
              <a:rPr lang="de-DE" sz="2000" b="1" baseline="30000" dirty="0" smtClean="0">
                <a:solidFill>
                  <a:srgbClr val="C00000"/>
                </a:solidFill>
              </a:rPr>
              <a:t>1</a:t>
            </a:r>
            <a:r>
              <a:rPr lang="de-DE" sz="2000" b="1" dirty="0" smtClean="0">
                <a:solidFill>
                  <a:srgbClr val="C00000"/>
                </a:solidFill>
              </a:rPr>
              <a:t>,                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2000" b="1" dirty="0" smtClean="0">
                <a:solidFill>
                  <a:srgbClr val="C00000"/>
                </a:solidFill>
              </a:rPr>
              <a:t>          durch Wälder, Berg und Grund</a:t>
            </a:r>
            <a:r>
              <a:rPr lang="de-DE" sz="2000" b="1" baseline="30000" dirty="0" smtClean="0">
                <a:solidFill>
                  <a:srgbClr val="C00000"/>
                </a:solidFill>
              </a:rPr>
              <a:t>2</a:t>
            </a:r>
            <a:r>
              <a:rPr lang="de-DE" sz="2000" b="1" dirty="0" smtClean="0">
                <a:solidFill>
                  <a:srgbClr val="C00000"/>
                </a:solidFill>
              </a:rPr>
              <a:t>                     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de-DE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1800" b="1" dirty="0" smtClean="0">
                <a:solidFill>
                  <a:srgbClr val="00B050"/>
                </a:solidFill>
              </a:rPr>
              <a:t>malt mit seinen Farben                             die grünen Blätter bunt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de-DE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1800" b="1" dirty="0" smtClean="0">
                <a:solidFill>
                  <a:srgbClr val="FFC000"/>
                </a:solidFill>
              </a:rPr>
              <a:t>der ruft sie all zum Tanz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de-DE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de-DE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1800" b="1" dirty="0" smtClean="0">
                <a:solidFill>
                  <a:schemeClr val="accent2"/>
                </a:solidFill>
              </a:rPr>
              <a:t>Sie drehen sich so lustig</a:t>
            </a:r>
            <a:r>
              <a:rPr lang="de-DE" sz="1800" b="1" baseline="30000" dirty="0" smtClean="0">
                <a:solidFill>
                  <a:schemeClr val="accent2"/>
                </a:solidFill>
              </a:rPr>
              <a:t>  </a:t>
            </a:r>
            <a:endParaRPr lang="ru-RU" sz="1800" b="1" dirty="0" smtClean="0">
              <a:solidFill>
                <a:schemeClr val="accent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de-DE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de-DE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1800" b="1" dirty="0" smtClean="0">
                <a:solidFill>
                  <a:srgbClr val="0070C0"/>
                </a:solidFill>
              </a:rPr>
              <a:t>wirbeln fort ins Weite</a:t>
            </a:r>
            <a:r>
              <a:rPr lang="de-DE" sz="1800" b="1" baseline="30000" dirty="0" smtClean="0">
                <a:solidFill>
                  <a:srgbClr val="0070C0"/>
                </a:solidFill>
              </a:rPr>
              <a:t>6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50825"/>
            <a:ext cx="568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575</TotalTime>
  <Words>707</Words>
  <Application>Microsoft Office PowerPoint</Application>
  <PresentationFormat>Экран (4:3)</PresentationFormat>
  <Paragraphs>134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Trebuchet MS</vt:lpstr>
      <vt:lpstr>Wingdings 2</vt:lpstr>
      <vt:lpstr>Wingdings</vt:lpstr>
      <vt:lpstr>Calibri</vt:lpstr>
      <vt:lpstr>Times New Roman</vt:lpstr>
      <vt:lpstr>Изящная</vt:lpstr>
      <vt:lpstr>«Gedichte im Deutsch unterricht»</vt:lpstr>
      <vt:lpstr>Sehen Sie sich die Collage an. Was fällt Ihnen zu diesen Bildern ein? </vt:lpstr>
      <vt:lpstr>Beantworten Sie die Fragen zu den Bildern. </vt:lpstr>
      <vt:lpstr>Was assoziieren Sie mit dem Herbst? </vt:lpstr>
      <vt:lpstr>Lesen Sie das Gedicht von J. Kniese. </vt:lpstr>
      <vt:lpstr>Gedichte im Deutschunterricht</vt:lpstr>
      <vt:lpstr>Gedichte im Deutschunterricht </vt:lpstr>
      <vt:lpstr>       Welche Wörter gebraucht der Autor? Füllen Sie die Tabelle aus.  Schlagen   Sie die Bedeutung der unbekannten Wörter in einem Wörterbuch nach. Sehen Sie Fussnoten. </vt:lpstr>
      <vt:lpstr>Wir suchen Aquivalente im Text des Liedes und schreiben sie heraus. </vt:lpstr>
      <vt:lpstr>Bilden Sie Sätze mit den Wörtern aus dem Kasten. </vt:lpstr>
      <vt:lpstr>Das Gedicht wurde teilweise von Regentropfen verwischt. Vervollständigen Sie es. </vt:lpstr>
      <vt:lpstr>Beschreiben Sie das Wetter im HERBST. </vt:lpstr>
      <vt:lpstr> Beschreiben Sie die herbstliche Natur. Versuchen Sie dabei, Wörter aus dem Gedicht zu gebrauchen. </vt:lpstr>
      <vt:lpstr>Gedichte im Deutschunterricht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«Gedichte im Deutsch unterricht»</dc:title>
  <dc:creator>asus</dc:creator>
  <cp:lastModifiedBy>Windows User</cp:lastModifiedBy>
  <cp:revision>61</cp:revision>
  <dcterms:created xsi:type="dcterms:W3CDTF">2013-03-18T15:28:19Z</dcterms:created>
  <dcterms:modified xsi:type="dcterms:W3CDTF">2023-11-03T03:14:24Z</dcterms:modified>
</cp:coreProperties>
</file>