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81" r:id="rId2"/>
    <p:sldId id="265" r:id="rId3"/>
    <p:sldId id="257" r:id="rId4"/>
    <p:sldId id="266" r:id="rId5"/>
    <p:sldId id="261" r:id="rId6"/>
    <p:sldId id="267" r:id="rId7"/>
    <p:sldId id="269" r:id="rId8"/>
    <p:sldId id="270" r:id="rId9"/>
    <p:sldId id="271" r:id="rId10"/>
    <p:sldId id="272" r:id="rId11"/>
    <p:sldId id="273" r:id="rId12"/>
    <p:sldId id="28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BE1A-B8B4-4A89-8667-9027CC10065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C2-B84A-4BBF-99D4-778A3CAF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BE1A-B8B4-4A89-8667-9027CC10065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C2-B84A-4BBF-99D4-778A3CAF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1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BE1A-B8B4-4A89-8667-9027CC10065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C2-B84A-4BBF-99D4-778A3CAFE75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49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BE1A-B8B4-4A89-8667-9027CC10065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C2-B84A-4BBF-99D4-778A3CAF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9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BE1A-B8B4-4A89-8667-9027CC10065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C2-B84A-4BBF-99D4-778A3CAFE75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1180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BE1A-B8B4-4A89-8667-9027CC10065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C2-B84A-4BBF-99D4-778A3CAF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46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BE1A-B8B4-4A89-8667-9027CC10065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C2-B84A-4BBF-99D4-778A3CAF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88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BE1A-B8B4-4A89-8667-9027CC10065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C2-B84A-4BBF-99D4-778A3CAF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3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BE1A-B8B4-4A89-8667-9027CC10065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C2-B84A-4BBF-99D4-778A3CAF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0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BE1A-B8B4-4A89-8667-9027CC10065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C2-B84A-4BBF-99D4-778A3CAF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8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BE1A-B8B4-4A89-8667-9027CC10065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C2-B84A-4BBF-99D4-778A3CAF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6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BE1A-B8B4-4A89-8667-9027CC10065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C2-B84A-4BBF-99D4-778A3CAF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7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BE1A-B8B4-4A89-8667-9027CC10065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C2-B84A-4BBF-99D4-778A3CAF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6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BE1A-B8B4-4A89-8667-9027CC10065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C2-B84A-4BBF-99D4-778A3CAF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5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BE1A-B8B4-4A89-8667-9027CC10065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C2-B84A-4BBF-99D4-778A3CAF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6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BE1A-B8B4-4A89-8667-9027CC10065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63C2-B84A-4BBF-99D4-778A3CAF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1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5BE1A-B8B4-4A89-8667-9027CC10065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0263C2-B84A-4BBF-99D4-778A3CAF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284" y="830179"/>
            <a:ext cx="8022719" cy="9986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490537"/>
            <a:ext cx="7766936" cy="40305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Материалы из опыта работы с детьми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ЗПР: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читель коррекционного класса: Смолина М. Н.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МОУ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«СОШ № 7» г. Саянск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Запоминание слов  с использованием различных  видов памяти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Слуховая</a:t>
            </a:r>
          </a:p>
          <a:p>
            <a:r>
              <a:rPr lang="ru-RU" sz="2800" b="1" dirty="0" smtClean="0"/>
              <a:t>Зрительная</a:t>
            </a:r>
          </a:p>
          <a:p>
            <a:r>
              <a:rPr lang="ru-RU" sz="2800" b="1" dirty="0" smtClean="0"/>
              <a:t>Моторная</a:t>
            </a:r>
            <a:endParaRPr lang="ru-RU" sz="2800" b="1" dirty="0"/>
          </a:p>
          <a:p>
            <a:r>
              <a:rPr lang="ru-RU" sz="2800" b="1" dirty="0" smtClean="0"/>
              <a:t>Образная и словесно – логическая</a:t>
            </a:r>
          </a:p>
          <a:p>
            <a:r>
              <a:rPr lang="ru-RU" sz="2800" b="1" dirty="0" smtClean="0"/>
              <a:t>эмоциональная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273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правила памяти (законы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60359"/>
            <a:ext cx="8596668" cy="438100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Закон контекста</a:t>
            </a:r>
          </a:p>
          <a:p>
            <a:r>
              <a:rPr lang="ru-RU" sz="2800" b="1" dirty="0" smtClean="0"/>
              <a:t>Закон интереса</a:t>
            </a:r>
          </a:p>
          <a:p>
            <a:r>
              <a:rPr lang="ru-RU" sz="2800" b="1" dirty="0" smtClean="0"/>
              <a:t>Закон действия</a:t>
            </a:r>
          </a:p>
          <a:p>
            <a:r>
              <a:rPr lang="ru-RU" sz="2800" b="1" dirty="0" smtClean="0"/>
              <a:t>Закон края</a:t>
            </a:r>
          </a:p>
          <a:p>
            <a:r>
              <a:rPr lang="ru-RU" sz="2800" b="1" dirty="0" smtClean="0"/>
              <a:t>Закон повторения</a:t>
            </a:r>
          </a:p>
          <a:p>
            <a:r>
              <a:rPr lang="ru-RU" sz="2800" b="1" dirty="0" smtClean="0"/>
              <a:t>Закон объёма</a:t>
            </a:r>
          </a:p>
          <a:p>
            <a:r>
              <a:rPr lang="ru-RU" sz="2800" b="1" dirty="0" smtClean="0"/>
              <a:t>Закон отстроченного воспроизведения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208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Результаты словарных диктантов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293139"/>
              </p:ext>
            </p:extLst>
          </p:nvPr>
        </p:nvGraphicFramePr>
        <p:xfrm>
          <a:off x="677863" y="2160588"/>
          <a:ext cx="8596312" cy="28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>
                  <a:extLst>
                    <a:ext uri="{9D8B030D-6E8A-4147-A177-3AD203B41FA5}">
                      <a16:colId xmlns:a16="http://schemas.microsoft.com/office/drawing/2014/main" val="3878909684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1185562573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3563415170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613261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 оценка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Словарный диктант №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Словарный диктант №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Словарный диктант</a:t>
                      </a:r>
                      <a:r>
                        <a:rPr lang="ru-RU" baseline="0" dirty="0" smtClean="0"/>
                        <a:t> № 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83067"/>
                  </a:ext>
                </a:extLst>
              </a:tr>
              <a:tr h="2312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«5»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186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«4»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512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«3»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93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«2»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93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Успеваемость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90 %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41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56 %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079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4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Обучение детей с задержкой психического развития 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ФГОС НОО обучающихся с ОВЗ</a:t>
            </a:r>
          </a:p>
          <a:p>
            <a:r>
              <a:rPr lang="ru-RU" b="1" dirty="0" smtClean="0"/>
              <a:t>Два варианта АООП: вариант 7.1 (4 года) и 7.2 (5 лет)</a:t>
            </a:r>
          </a:p>
          <a:p>
            <a:r>
              <a:rPr lang="ru-RU" b="1" dirty="0" smtClean="0"/>
              <a:t>Выбор варианта АООП относится к компетенции </a:t>
            </a:r>
            <a:r>
              <a:rPr lang="ru-RU" b="1" dirty="0"/>
              <a:t>Т</a:t>
            </a:r>
            <a:r>
              <a:rPr lang="ru-RU" b="1" dirty="0" smtClean="0"/>
              <a:t>ПМПК</a:t>
            </a:r>
          </a:p>
          <a:p>
            <a:r>
              <a:rPr lang="ru-RU" b="1" dirty="0" smtClean="0"/>
              <a:t>Вариант 7.1 (ребенок достиг к моменту поступления в школу уровня психофизического развития близкого к возрастной норме и может получать образование, находясь в среде сверстников, не имеющих нарушений в развитии с включением программы коррекционной работы)</a:t>
            </a:r>
          </a:p>
          <a:p>
            <a:r>
              <a:rPr lang="ru-RU" b="1" dirty="0" smtClean="0"/>
              <a:t>Вариант 7.2 (ребенок с уровнем развития несколько ниже возрастной нормы, отставание наблюдается в целом или в отдельных функциях). Включается обязательный коррекционный курс с организацией коррекционно-развивающих занятий со специалистами психолого-педагогического профиля (логопед, дефектолог, психолог). Возможно удлинение сроков обучения за счет введения первого дополнительного класса.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2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Психолого-педагогическое сопровождение</a:t>
            </a:r>
            <a:endParaRPr lang="ru-RU" sz="3600" b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849037"/>
              </p:ext>
            </p:extLst>
          </p:nvPr>
        </p:nvGraphicFramePr>
        <p:xfrm>
          <a:off x="180469" y="2160588"/>
          <a:ext cx="1181501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169">
                  <a:extLst>
                    <a:ext uri="{9D8B030D-6E8A-4147-A177-3AD203B41FA5}">
                      <a16:colId xmlns:a16="http://schemas.microsoft.com/office/drawing/2014/main" val="1527763709"/>
                    </a:ext>
                  </a:extLst>
                </a:gridCol>
                <a:gridCol w="1969169">
                  <a:extLst>
                    <a:ext uri="{9D8B030D-6E8A-4147-A177-3AD203B41FA5}">
                      <a16:colId xmlns:a16="http://schemas.microsoft.com/office/drawing/2014/main" val="1934116441"/>
                    </a:ext>
                  </a:extLst>
                </a:gridCol>
                <a:gridCol w="1969169">
                  <a:extLst>
                    <a:ext uri="{9D8B030D-6E8A-4147-A177-3AD203B41FA5}">
                      <a16:colId xmlns:a16="http://schemas.microsoft.com/office/drawing/2014/main" val="1514415126"/>
                    </a:ext>
                  </a:extLst>
                </a:gridCol>
                <a:gridCol w="1969169">
                  <a:extLst>
                    <a:ext uri="{9D8B030D-6E8A-4147-A177-3AD203B41FA5}">
                      <a16:colId xmlns:a16="http://schemas.microsoft.com/office/drawing/2014/main" val="2770461259"/>
                    </a:ext>
                  </a:extLst>
                </a:gridCol>
                <a:gridCol w="2145634">
                  <a:extLst>
                    <a:ext uri="{9D8B030D-6E8A-4147-A177-3AD203B41FA5}">
                      <a16:colId xmlns:a16="http://schemas.microsoft.com/office/drawing/2014/main" val="683196381"/>
                    </a:ext>
                  </a:extLst>
                </a:gridCol>
                <a:gridCol w="1792704">
                  <a:extLst>
                    <a:ext uri="{9D8B030D-6E8A-4147-A177-3AD203B41FA5}">
                      <a16:colId xmlns:a16="http://schemas.microsoft.com/office/drawing/2014/main" val="1285198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 </a:t>
                      </a:r>
                    </a:p>
                    <a:p>
                      <a:pPr algn="ctr"/>
                      <a:r>
                        <a:rPr lang="ru-RU" sz="2000" b="1" dirty="0" smtClean="0"/>
                        <a:t>Учитель 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 marL="74750" marR="74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Классный руководитель</a:t>
                      </a:r>
                      <a:endParaRPr lang="ru-RU" sz="2000" b="1" dirty="0"/>
                    </a:p>
                  </a:txBody>
                  <a:tcPr marL="74750" marR="7475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Психолог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 marL="74750" marR="7475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Логопед</a:t>
                      </a:r>
                      <a:endParaRPr lang="ru-RU" sz="2000" b="1" dirty="0"/>
                    </a:p>
                  </a:txBody>
                  <a:tcPr marL="74750" marR="7475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Дефектолог</a:t>
                      </a:r>
                      <a:endParaRPr lang="ru-RU" sz="2000" b="1" dirty="0"/>
                    </a:p>
                  </a:txBody>
                  <a:tcPr marL="74750" marR="74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Социальный педагог</a:t>
                      </a:r>
                      <a:endParaRPr lang="ru-RU" sz="2000" b="1" dirty="0"/>
                    </a:p>
                  </a:txBody>
                  <a:tcPr marL="74750" marR="74750"/>
                </a:tc>
                <a:extLst>
                  <a:ext uri="{0D108BD9-81ED-4DB2-BD59-A6C34878D82A}">
                    <a16:rowId xmlns:a16="http://schemas.microsoft.com/office/drawing/2014/main" val="3880559962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                                                                           </a:t>
                      </a:r>
                    </a:p>
                    <a:p>
                      <a:pPr algn="ctr"/>
                      <a:r>
                        <a:rPr lang="ru-RU" sz="2000" b="1" dirty="0" smtClean="0"/>
                        <a:t>             </a:t>
                      </a:r>
                      <a:r>
                        <a:rPr lang="ru-RU" sz="3600" b="1" dirty="0" smtClean="0"/>
                        <a:t>Коррекционно-развивающий характер обучения</a:t>
                      </a:r>
                      <a:endParaRPr lang="ru-RU" sz="3200" b="1" dirty="0"/>
                    </a:p>
                  </a:txBody>
                  <a:tcPr marL="74750" marR="7475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37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err="1" smtClean="0"/>
                        <a:t>Познаватель</a:t>
                      </a:r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err="1" smtClean="0"/>
                        <a:t>ная</a:t>
                      </a:r>
                      <a:r>
                        <a:rPr lang="ru-RU" sz="2000" b="1" dirty="0" smtClean="0"/>
                        <a:t> сфера</a:t>
                      </a:r>
                      <a:endParaRPr lang="ru-RU" sz="2000" b="1" dirty="0"/>
                    </a:p>
                  </a:txBody>
                  <a:tcPr marL="74750" marR="7475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Речь</a:t>
                      </a:r>
                      <a:endParaRPr lang="ru-RU" sz="2000" b="1" dirty="0"/>
                    </a:p>
                  </a:txBody>
                  <a:tcPr marL="74750" marR="74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  </a:t>
                      </a:r>
                    </a:p>
                    <a:p>
                      <a:pPr algn="ctr"/>
                      <a:r>
                        <a:rPr lang="ru-RU" sz="2000" b="1" dirty="0" smtClean="0"/>
                        <a:t>Общая и мелкая моторика</a:t>
                      </a:r>
                      <a:endParaRPr lang="ru-RU" sz="2000" b="1" dirty="0"/>
                    </a:p>
                  </a:txBody>
                  <a:tcPr marL="74750" marR="7475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Эмоционально – волевая сфера</a:t>
                      </a:r>
                      <a:endParaRPr lang="ru-RU" sz="2000" b="1" dirty="0"/>
                    </a:p>
                  </a:txBody>
                  <a:tcPr marL="74750" marR="7475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Поведенческие аспекты</a:t>
                      </a:r>
                      <a:endParaRPr lang="ru-RU" sz="2000" b="1" dirty="0"/>
                    </a:p>
                  </a:txBody>
                  <a:tcPr marL="74750" marR="7475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Межличностные отношения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 marL="74750" marR="74750"/>
                </a:tc>
                <a:extLst>
                  <a:ext uri="{0D108BD9-81ED-4DB2-BD59-A6C34878D82A}">
                    <a16:rowId xmlns:a16="http://schemas.microsoft.com/office/drawing/2014/main" val="3114785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7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29389" y="365125"/>
            <a:ext cx="11883189" cy="7417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Особенности развития детей ЗПР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6905"/>
            <a:ext cx="10515600" cy="5070058"/>
          </a:xfrm>
        </p:spPr>
        <p:txBody>
          <a:bodyPr>
            <a:normAutofit/>
          </a:bodyPr>
          <a:lstStyle/>
          <a:p>
            <a:r>
              <a:rPr lang="ru-RU" b="1" dirty="0" smtClean="0"/>
              <a:t>Учет зоны ближайшего развития</a:t>
            </a:r>
          </a:p>
          <a:p>
            <a:r>
              <a:rPr lang="ru-RU" b="1" dirty="0" smtClean="0"/>
              <a:t>Недостаточна способность к самоорганизации</a:t>
            </a:r>
          </a:p>
          <a:p>
            <a:r>
              <a:rPr lang="ru-RU" b="1" dirty="0" smtClean="0"/>
              <a:t>Потребность в помощи</a:t>
            </a:r>
          </a:p>
          <a:p>
            <a:r>
              <a:rPr lang="ru-RU" b="1" dirty="0" smtClean="0"/>
              <a:t>Небольшой объем восприятия и памяти</a:t>
            </a:r>
          </a:p>
          <a:p>
            <a:r>
              <a:rPr lang="ru-RU" b="1" dirty="0" smtClean="0"/>
              <a:t>Недостаточно развитая способность к выделению главного, обобщению</a:t>
            </a:r>
          </a:p>
          <a:p>
            <a:r>
              <a:rPr lang="ru-RU" b="1" dirty="0" smtClean="0"/>
              <a:t>Недостаточный уровень абстрактно-логического мышления</a:t>
            </a:r>
          </a:p>
          <a:p>
            <a:r>
              <a:rPr lang="ru-RU" b="1" dirty="0" smtClean="0"/>
              <a:t>Недостаточная учебная мотивация</a:t>
            </a:r>
          </a:p>
          <a:p>
            <a:r>
              <a:rPr lang="ru-RU" b="1" dirty="0" smtClean="0"/>
              <a:t>Слабая способность к переключению и распределению внимания, недостаточный</a:t>
            </a:r>
          </a:p>
          <a:p>
            <a:pPr marL="0" indent="0">
              <a:buNone/>
            </a:pPr>
            <a:r>
              <a:rPr lang="ru-RU" b="1" dirty="0" smtClean="0"/>
              <a:t> темп деятельности</a:t>
            </a:r>
          </a:p>
          <a:p>
            <a:r>
              <a:rPr lang="ru-RU" b="1" dirty="0" smtClean="0"/>
              <a:t>Истощаемость внимания, повышенная утомляемость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79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Словарная работа на уроке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24263"/>
            <a:ext cx="8596668" cy="4417099"/>
          </a:xfrm>
        </p:spPr>
        <p:txBody>
          <a:bodyPr/>
          <a:lstStyle/>
          <a:p>
            <a:r>
              <a:rPr lang="ru-RU" sz="2400" b="1" dirty="0" smtClean="0"/>
              <a:t>«Словарная работа – это не эпизод в работе учителя, а систематическая, хорошо организованная, педагогически целесообразно построенная работа, связанная со всеми разделами русского языка»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ученый-методист А. В. Текучев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96" y="3326731"/>
            <a:ext cx="4630545" cy="31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365125"/>
            <a:ext cx="9639300" cy="2444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51" b="45309"/>
          <a:stretch/>
        </p:blipFill>
        <p:spPr>
          <a:xfrm>
            <a:off x="0" y="264694"/>
            <a:ext cx="3934325" cy="2153653"/>
          </a:xfrm>
          <a:prstGeom prst="rect">
            <a:avLst/>
          </a:prstGeom>
        </p:spPr>
      </p:pic>
      <p:pic>
        <p:nvPicPr>
          <p:cNvPr id="1026" name="Picture 2" descr="https://fsd.multiurok.ru/html/2017/11/14/s_5a0ae048daa44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579" y="110122"/>
            <a:ext cx="3077633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59ad323296ed6dd0ae607502b3922a62-4577698-images-thumbs&amp;ref=rim&amp;n=33&amp;w=200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65" y="50881"/>
            <a:ext cx="2145967" cy="160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myshared.ru/7/805609/slide_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4" y="528450"/>
            <a:ext cx="2628064" cy="197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fs.znanio.ru/d5af0e/9a/5b/3b34db8fbea5e9df656eabcf615ea35d9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15" y="2104610"/>
            <a:ext cx="2784117" cy="209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heslide.ru/img/tmb/2/104856/f58773bd20a78b9b5bfc77f46588741c-800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663" y="2463781"/>
            <a:ext cx="3244287" cy="243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myslide.ru/documents_7/c34ee8e1217069d562d5b49c502976c9/img1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6904" r="2960" b="8719"/>
          <a:stretch/>
        </p:blipFill>
        <p:spPr bwMode="auto">
          <a:xfrm>
            <a:off x="2554582" y="2499498"/>
            <a:ext cx="3140243" cy="185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findtheslide.com/img/tmb/6/530840/f2ad243e20addb9ef891491b2ff865e9-720x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96" y="3956847"/>
            <a:ext cx="4573932" cy="29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29401" y="4999754"/>
            <a:ext cx="53540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Именительный падеж (Кто? Что?)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коньки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. Родительный падеж (Кого? Чего?)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коньков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. Дательный падеж (Кому? Чему?)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конькам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. Винительный падеж (Кого? Что?)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коньки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. Творительный падеж (Кем? Чем?)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коньками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. Предложный падеж (О ком? О чем?)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коньках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.</a:t>
            </a:r>
            <a:endParaRPr lang="ru-RU" dirty="0"/>
          </a:p>
        </p:txBody>
      </p:sp>
      <p:pic>
        <p:nvPicPr>
          <p:cNvPr id="1042" name="Picture 18" descr="https://fs.znanio.ru/methodology/images/00/c0/00c0d7f1076a6bd0504e31451b70d2bfc34e6c7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5" r="22457"/>
          <a:stretch/>
        </p:blipFill>
        <p:spPr bwMode="auto">
          <a:xfrm>
            <a:off x="348732" y="2594778"/>
            <a:ext cx="1852863" cy="176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7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Прием «Ассоциации»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978" y="1359242"/>
            <a:ext cx="9304637" cy="1902941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Ассоциации со словом "зима": снег, </a:t>
            </a:r>
            <a:r>
              <a:rPr lang="ru-RU" sz="2400" b="1" dirty="0"/>
              <a:t>метель</a:t>
            </a:r>
            <a:r>
              <a:rPr lang="ru-RU" sz="2400" dirty="0"/>
              <a:t>, </a:t>
            </a:r>
            <a:r>
              <a:rPr lang="ru-RU" sz="2400" b="1" dirty="0"/>
              <a:t>мороз</a:t>
            </a:r>
            <a:r>
              <a:rPr lang="ru-RU" sz="2400" dirty="0"/>
              <a:t>, </a:t>
            </a:r>
            <a:r>
              <a:rPr lang="ru-RU" sz="2400" b="1" dirty="0" smtClean="0"/>
              <a:t>Новый </a:t>
            </a:r>
            <a:r>
              <a:rPr lang="ru-RU" sz="2400" b="1" dirty="0"/>
              <a:t>год</a:t>
            </a:r>
            <a:r>
              <a:rPr lang="ru-RU" sz="2400" dirty="0"/>
              <a:t>, зимние </a:t>
            </a:r>
            <a:r>
              <a:rPr lang="ru-RU" sz="2400" b="1" dirty="0"/>
              <a:t>каникулы</a:t>
            </a:r>
            <a:r>
              <a:rPr lang="ru-RU" sz="2400" dirty="0"/>
              <a:t>, санки, лыжи, </a:t>
            </a:r>
            <a:r>
              <a:rPr lang="ru-RU" sz="2400" b="1" dirty="0"/>
              <a:t>иней</a:t>
            </a:r>
            <a:r>
              <a:rPr lang="ru-RU" sz="2400" dirty="0"/>
              <a:t> на деревьях, узоры на стеклах, отопление в доме, гололед, теплый </a:t>
            </a:r>
            <a:r>
              <a:rPr lang="ru-RU" sz="2400" b="1" dirty="0"/>
              <a:t>свитер</a:t>
            </a:r>
            <a:r>
              <a:rPr lang="ru-RU" sz="2400" dirty="0"/>
              <a:t>, шуба, зимние </a:t>
            </a:r>
            <a:r>
              <a:rPr lang="ru-RU" sz="2400" b="1" dirty="0"/>
              <a:t>сапоги</a:t>
            </a:r>
            <a:r>
              <a:rPr lang="ru-RU" sz="2400" dirty="0"/>
              <a:t>, теплые </a:t>
            </a:r>
            <a:r>
              <a:rPr lang="ru-RU" sz="2400" dirty="0" smtClean="0"/>
              <a:t>перчатки, </a:t>
            </a:r>
            <a:r>
              <a:rPr lang="ru-RU" sz="2400" b="1" dirty="0" smtClean="0"/>
              <a:t>декабрь, январь, февраль, коньки</a:t>
            </a:r>
            <a:r>
              <a:rPr lang="ru-RU" b="1" dirty="0" smtClean="0"/>
              <a:t>.</a:t>
            </a:r>
          </a:p>
          <a:p>
            <a:r>
              <a:rPr lang="ru-RU" sz="2800" b="1" dirty="0" smtClean="0"/>
              <a:t>К . </a:t>
            </a:r>
            <a:r>
              <a:rPr lang="ru-RU" sz="2800" b="1" dirty="0" err="1" smtClean="0"/>
              <a:t>рзина</a:t>
            </a:r>
            <a:r>
              <a:rPr lang="ru-RU" sz="2800" b="1" dirty="0" smtClean="0"/>
              <a:t>,  б . </a:t>
            </a:r>
            <a:r>
              <a:rPr lang="ru-RU" sz="2800" b="1" dirty="0" err="1" smtClean="0"/>
              <a:t>рёза</a:t>
            </a:r>
            <a:r>
              <a:rPr lang="ru-RU" sz="2800" b="1" dirty="0" smtClean="0"/>
              <a:t>,  . г . </a:t>
            </a:r>
            <a:r>
              <a:rPr lang="ru-RU" sz="2800" b="1" dirty="0"/>
              <a:t>р</a:t>
            </a:r>
            <a:r>
              <a:rPr lang="ru-RU" sz="2800" b="1" dirty="0" smtClean="0"/>
              <a:t>од, к . пуста.</a:t>
            </a:r>
            <a:endParaRPr lang="ru-RU" sz="2800" b="1" dirty="0"/>
          </a:p>
        </p:txBody>
      </p:sp>
      <p:pic>
        <p:nvPicPr>
          <p:cNvPr id="2050" name="Picture 2" descr="https://thumbs.dreamstime.com/b/%D0%B4%D0%B5%D0%B2%D1%83%D1%88%D0%BA%D0%B0-%D1%81%D0%B0%D0%B4%D0%B0-%D0%BA%D0%B0%D0%BF%D1%83%D1%81%D1%82%D1%8B-%D0%BB%D1%8C%D0%B5%D1%82-%D0%BE%D0%B2%D0%BE%D1%89-9137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672" y="3262184"/>
            <a:ext cx="3635886" cy="242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11444f12257847c39d15647b956c45b4_l-3574998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0" y="3495661"/>
            <a:ext cx="3552006" cy="25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i?id=ac00607ba0995ea1c70e0f565f33e83d2b0704de-4825098-images-thumbs&amp;ref=rim&amp;n=33&amp;w=345&amp;h=1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66" y="5133557"/>
            <a:ext cx="328612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rs.mds.yandex.net/i?id=bc08252a89c3e25fc589c2a0dc654c15-4299556-images-thumbs&amp;ref=rim&amp;n=33&amp;w=180&amp;h=1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87" y="3262183"/>
            <a:ext cx="2845360" cy="187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444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Игры со словарными словами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9253"/>
            <a:ext cx="10515600" cy="4937710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Альбо</a:t>
            </a:r>
            <a:r>
              <a:rPr lang="ru-RU" sz="2400" b="1" dirty="0" smtClean="0"/>
              <a:t>м</a:t>
            </a:r>
            <a:r>
              <a:rPr lang="ru-RU" sz="2400" dirty="0" smtClean="0"/>
              <a:t> – </a:t>
            </a:r>
            <a:r>
              <a:rPr lang="ru-RU" sz="2400" b="1" dirty="0" smtClean="0"/>
              <a:t>м</a:t>
            </a:r>
            <a:r>
              <a:rPr lang="ru-RU" sz="2400" dirty="0" smtClean="0"/>
              <a:t>альчик – </a:t>
            </a:r>
            <a:r>
              <a:rPr lang="ru-RU" sz="2400" b="1" dirty="0" smtClean="0"/>
              <a:t>м</a:t>
            </a:r>
            <a:r>
              <a:rPr lang="ru-RU" sz="2400" dirty="0" smtClean="0"/>
              <a:t>асса - </a:t>
            </a:r>
            <a:r>
              <a:rPr lang="ru-RU" sz="2400" b="1" dirty="0" smtClean="0"/>
              <a:t>м</a:t>
            </a:r>
            <a:r>
              <a:rPr lang="ru-RU" sz="2400" dirty="0" smtClean="0"/>
              <a:t>ебель.</a:t>
            </a:r>
          </a:p>
          <a:p>
            <a:r>
              <a:rPr lang="ru-RU" sz="2400" dirty="0" smtClean="0"/>
              <a:t>Мальчи</a:t>
            </a:r>
            <a:r>
              <a:rPr lang="ru-RU" sz="2400" b="1" dirty="0" smtClean="0"/>
              <a:t>к</a:t>
            </a:r>
            <a:r>
              <a:rPr lang="ru-RU" sz="2400" dirty="0" smtClean="0"/>
              <a:t> – </a:t>
            </a:r>
            <a:r>
              <a:rPr lang="ru-RU" sz="2400" b="1" dirty="0" smtClean="0"/>
              <a:t>к</a:t>
            </a:r>
            <a:r>
              <a:rPr lang="ru-RU" sz="2400" dirty="0" smtClean="0"/>
              <a:t>илограм</a:t>
            </a:r>
            <a:r>
              <a:rPr lang="ru-RU" sz="2400" b="1" dirty="0" smtClean="0"/>
              <a:t>м</a:t>
            </a:r>
            <a:r>
              <a:rPr lang="ru-RU" sz="2400" dirty="0" smtClean="0"/>
              <a:t> – </a:t>
            </a:r>
            <a:r>
              <a:rPr lang="ru-RU" sz="2400" b="1" dirty="0" smtClean="0"/>
              <a:t>м</a:t>
            </a:r>
            <a:r>
              <a:rPr lang="ru-RU" sz="2400" dirty="0" smtClean="0"/>
              <a:t>олото</a:t>
            </a:r>
            <a:r>
              <a:rPr lang="ru-RU" sz="2400" b="1" dirty="0" smtClean="0"/>
              <a:t>к </a:t>
            </a:r>
            <a:r>
              <a:rPr lang="ru-RU" sz="2400" dirty="0" smtClean="0"/>
              <a:t>– </a:t>
            </a:r>
            <a:r>
              <a:rPr lang="ru-RU" sz="2400" b="1" dirty="0" smtClean="0"/>
              <a:t>к</a:t>
            </a:r>
            <a:r>
              <a:rPr lang="ru-RU" sz="2400" dirty="0" smtClean="0"/>
              <a:t>лас</a:t>
            </a:r>
            <a:r>
              <a:rPr lang="ru-RU" sz="2400" b="1" dirty="0" smtClean="0"/>
              <a:t>с</a:t>
            </a:r>
            <a:r>
              <a:rPr lang="ru-RU" sz="2400" dirty="0" smtClean="0"/>
              <a:t> – </a:t>
            </a:r>
            <a:r>
              <a:rPr lang="ru-RU" sz="2400" b="1" dirty="0" smtClean="0"/>
              <a:t>с</a:t>
            </a:r>
            <a:r>
              <a:rPr lang="ru-RU" sz="2400" dirty="0" smtClean="0"/>
              <a:t>орок</a:t>
            </a:r>
            <a:r>
              <a:rPr lang="ru-RU" sz="2400" b="1" dirty="0" smtClean="0"/>
              <a:t>а</a:t>
            </a:r>
            <a:r>
              <a:rPr lang="ru-RU" sz="2400" dirty="0" smtClean="0"/>
              <a:t> – </a:t>
            </a:r>
            <a:r>
              <a:rPr lang="ru-RU" sz="2400" b="1" dirty="0" smtClean="0"/>
              <a:t>а</a:t>
            </a:r>
            <a:r>
              <a:rPr lang="ru-RU" sz="2400" dirty="0" smtClean="0"/>
              <a:t>рбу</a:t>
            </a:r>
            <a:r>
              <a:rPr lang="ru-RU" sz="2400" b="1" dirty="0" smtClean="0"/>
              <a:t>з</a:t>
            </a:r>
            <a:r>
              <a:rPr lang="ru-RU" sz="2400" dirty="0" smtClean="0"/>
              <a:t> …</a:t>
            </a:r>
          </a:p>
          <a:p>
            <a:r>
              <a:rPr lang="ru-RU" sz="2400" dirty="0" smtClean="0"/>
              <a:t>«Исключение лишнего слова», «что общего?»</a:t>
            </a:r>
          </a:p>
          <a:p>
            <a:pPr marL="0" indent="0">
              <a:buNone/>
            </a:pPr>
            <a:r>
              <a:rPr lang="ru-RU" sz="2400" b="1" dirty="0" smtClean="0"/>
              <a:t>Автомобиль, молоток, трамвай, автобус.</a:t>
            </a:r>
            <a:r>
              <a:rPr lang="ru-RU" sz="2400" dirty="0" smtClean="0"/>
              <a:t> (Молоток, транспорт, металл).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Прием «Ассорти»          «Стихи-</a:t>
            </a:r>
            <a:r>
              <a:rPr lang="ru-RU" sz="2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запоминалки</a:t>
            </a:r>
            <a:r>
              <a:rPr lang="ru-RU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600" b="1" dirty="0" smtClean="0"/>
              <a:t>В</a:t>
            </a:r>
            <a:r>
              <a:rPr lang="ru-RU" b="1" dirty="0" smtClean="0"/>
              <a:t> – </a:t>
            </a:r>
            <a:r>
              <a:rPr lang="ru-RU" sz="3200" b="1" u="sng" dirty="0" smtClean="0"/>
              <a:t>в</a:t>
            </a:r>
            <a:r>
              <a:rPr lang="ru-RU" b="1" dirty="0" smtClean="0"/>
              <a:t>етер                                 </a:t>
            </a:r>
            <a:r>
              <a:rPr lang="ru-RU" sz="2600" b="1" dirty="0" smtClean="0"/>
              <a:t>К нам пришли на огород</a:t>
            </a:r>
          </a:p>
          <a:p>
            <a:pPr marL="0" indent="0">
              <a:buNone/>
            </a:pPr>
            <a:r>
              <a:rPr lang="ru-RU" b="1" dirty="0" smtClean="0"/>
              <a:t>Д – </a:t>
            </a:r>
            <a:r>
              <a:rPr lang="ru-RU" sz="2600" b="1" u="sng" dirty="0" smtClean="0"/>
              <a:t>д</a:t>
            </a:r>
            <a:r>
              <a:rPr lang="ru-RU" b="1" dirty="0" smtClean="0"/>
              <a:t>евочка                            </a:t>
            </a:r>
            <a:r>
              <a:rPr lang="ru-RU" sz="2600" b="1" dirty="0" smtClean="0"/>
              <a:t>Помидор, морковь, горох</a:t>
            </a:r>
          </a:p>
          <a:p>
            <a:pPr marL="0" indent="0">
              <a:buNone/>
            </a:pPr>
            <a:r>
              <a:rPr lang="ru-RU" b="1" dirty="0" smtClean="0"/>
              <a:t>Р – </a:t>
            </a:r>
            <a:r>
              <a:rPr lang="ru-RU" sz="2600" b="1" u="sng" dirty="0" smtClean="0"/>
              <a:t>р</a:t>
            </a:r>
            <a:r>
              <a:rPr lang="ru-RU" b="1" dirty="0" smtClean="0"/>
              <a:t>ебята                               </a:t>
            </a:r>
            <a:r>
              <a:rPr lang="ru-RU" sz="2600" b="1" dirty="0" smtClean="0"/>
              <a:t>Прибежали огурцы, озорные молодцы.</a:t>
            </a:r>
          </a:p>
          <a:p>
            <a:pPr marL="0" indent="0">
              <a:buNone/>
            </a:pPr>
            <a:r>
              <a:rPr lang="ru-RU" b="1" dirty="0" smtClean="0"/>
              <a:t>У -  </a:t>
            </a:r>
            <a:r>
              <a:rPr lang="ru-RU" sz="2600" b="1" u="sng" dirty="0" smtClean="0"/>
              <a:t>у</a:t>
            </a:r>
            <a:r>
              <a:rPr lang="ru-RU" b="1" dirty="0" smtClean="0"/>
              <a:t>лица                                </a:t>
            </a:r>
            <a:r>
              <a:rPr lang="ru-RU" sz="2600" b="1" dirty="0" smtClean="0"/>
              <a:t>Овощи собрались в путь</a:t>
            </a:r>
            <a:r>
              <a:rPr lang="ru-RU" b="1" dirty="0" smtClean="0"/>
              <a:t>. </a:t>
            </a:r>
          </a:p>
          <a:p>
            <a:pPr marL="0" indent="0">
              <a:buNone/>
            </a:pPr>
            <a:r>
              <a:rPr lang="ru-RU" b="1" dirty="0" smtClean="0"/>
              <a:t>Г – </a:t>
            </a:r>
            <a:r>
              <a:rPr lang="ru-RU" sz="2600" b="1" u="sng" dirty="0" smtClean="0"/>
              <a:t>г</a:t>
            </a:r>
            <a:r>
              <a:rPr lang="ru-RU" b="1" dirty="0" smtClean="0"/>
              <a:t>ород                                 </a:t>
            </a:r>
            <a:r>
              <a:rPr lang="ru-RU" sz="2600" b="1" dirty="0" smtClean="0"/>
              <a:t>С «О» писать их не забудь!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7348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sz="3600" b="1" dirty="0" smtClean="0">
                <a:latin typeface="+mn-lt"/>
              </a:rPr>
              <a:t>Орфографический словарь</a:t>
            </a:r>
            <a:endParaRPr lang="ru-RU" sz="3600" b="1" dirty="0">
              <a:latin typeface="+mn-lt"/>
            </a:endParaRPr>
          </a:p>
        </p:txBody>
      </p:sp>
      <p:pic>
        <p:nvPicPr>
          <p:cNvPr id="4098" name="Picture 2" descr="https://ru-static.z-dn.net/files/dde/befd7534c0fe4e8a0626e6851e4575c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62" y="1690688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i?id=b180a0670f0f44241de28b8cffb3b10b_l-520717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58" y="1690688"/>
            <a:ext cx="5886880" cy="390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369</TotalTime>
  <Words>553</Words>
  <Application>Microsoft Office PowerPoint</Application>
  <PresentationFormat>Широкоэкранный</PresentationFormat>
  <Paragraphs>109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 3</vt:lpstr>
      <vt:lpstr>YS Text</vt:lpstr>
      <vt:lpstr>Аспект</vt:lpstr>
      <vt:lpstr>Презентация PowerPoint</vt:lpstr>
      <vt:lpstr>Обучение детей с задержкой психического развития </vt:lpstr>
      <vt:lpstr>Психолого-педагогическое сопровождение</vt:lpstr>
      <vt:lpstr>Особенности развития детей ЗПР</vt:lpstr>
      <vt:lpstr>Словарная работа на уроке</vt:lpstr>
      <vt:lpstr>Презентация PowerPoint</vt:lpstr>
      <vt:lpstr>Прием «Ассоциации»</vt:lpstr>
      <vt:lpstr>Игры со словарными словами</vt:lpstr>
      <vt:lpstr>  Орфографический словарь</vt:lpstr>
      <vt:lpstr>Запоминание слов  с использованием различных  видов памяти</vt:lpstr>
      <vt:lpstr>Основные правила памяти (законы)</vt:lpstr>
      <vt:lpstr>Результаты словарных диктантов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Смолина</dc:creator>
  <cp:lastModifiedBy>Марина Смолина</cp:lastModifiedBy>
  <cp:revision>37</cp:revision>
  <dcterms:created xsi:type="dcterms:W3CDTF">2023-01-23T14:38:29Z</dcterms:created>
  <dcterms:modified xsi:type="dcterms:W3CDTF">2023-07-11T15:17:37Z</dcterms:modified>
</cp:coreProperties>
</file>