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72" r:id="rId4"/>
    <p:sldId id="269" r:id="rId5"/>
    <p:sldId id="270" r:id="rId6"/>
    <p:sldId id="271" r:id="rId7"/>
    <p:sldId id="263" r:id="rId8"/>
    <p:sldId id="264" r:id="rId9"/>
    <p:sldId id="265" r:id="rId10"/>
    <p:sldId id="266" r:id="rId11"/>
    <p:sldId id="268" r:id="rId12"/>
    <p:sldId id="267" r:id="rId13"/>
    <p:sldId id="25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EF8"/>
    <a:srgbClr val="4DB40B"/>
    <a:srgbClr val="F8AACD"/>
    <a:srgbClr val="FFD9E8"/>
    <a:srgbClr val="FFFFC5"/>
    <a:srgbClr val="57A45B"/>
    <a:srgbClr val="B0CD69"/>
    <a:srgbClr val="332E32"/>
    <a:srgbClr val="65B352"/>
    <a:srgbClr val="2F8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</a:rPr>
              <a:t>1. </a:t>
            </a:r>
            <a:r>
              <a:rPr lang="ru-RU" sz="1800" b="1" i="0" u="none" strike="noStrike" baseline="0" dirty="0">
                <a:solidFill>
                  <a:schemeClr val="tx1"/>
                </a:solidFill>
                <a:effectLst/>
              </a:rPr>
              <a:t>Как ты считаешь, каждому человеку следует знать историю своей семьи? </a:t>
            </a:r>
            <a:endParaRPr lang="ru-RU" sz="18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8897273257509476E-2"/>
          <c:y val="0.26679040119985004"/>
          <c:w val="0.62235540640503551"/>
          <c:h val="0.575700028533008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1. Как ты считаешь, каждому человеку следует знать историю своей семьи?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DB40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6B-4BBE-8273-AB6D315D9D1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6B-4BBE-8273-AB6D315D9D1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6B-4BBE-8273-AB6D315D9D12}"/>
              </c:ext>
            </c:extLst>
          </c:dPt>
          <c:cat>
            <c:strRef>
              <c:f>Лист1!$A$2:$A$4</c:f>
              <c:strCache>
                <c:ptCount val="3"/>
                <c:pt idx="0">
                  <c:v>А. Да</c:v>
                </c:pt>
                <c:pt idx="1">
                  <c:v>Б. Нет</c:v>
                </c:pt>
                <c:pt idx="2">
                  <c:v>В. Не знаю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0.85</c:v>
                </c:pt>
                <c:pt idx="1">
                  <c:v>0.1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B-4BBE-8273-AB6D315D9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0497408"/>
        <c:axId val="139591680"/>
      </c:barChart>
      <c:catAx>
        <c:axId val="14049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591680"/>
        <c:crosses val="autoZero"/>
        <c:auto val="1"/>
        <c:lblAlgn val="ctr"/>
        <c:lblOffset val="100"/>
        <c:noMultiLvlLbl val="0"/>
      </c:catAx>
      <c:valAx>
        <c:axId val="1395916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4974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037998131596117"/>
          <c:y val="0.40051106073494763"/>
          <c:w val="0.18950622819424873"/>
          <c:h val="0.21494613263974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u="none" strike="noStrike" baseline="0" dirty="0">
                <a:solidFill>
                  <a:schemeClr val="tx1"/>
                </a:solidFill>
                <a:effectLst/>
              </a:rPr>
              <a:t>2. Многих ли своих родственников ты можешь назвать самостоятельно, без помощи родителей, бабушек и дедушек?</a:t>
            </a:r>
            <a:endParaRPr lang="ru-RU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50268190286458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5802824377131064"/>
          <c:w val="0.7511646033597752"/>
          <c:h val="0.7686479303611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2. Многих ли своих родственников ты можешь назвать самостоятельно, без помощи родителей, бабушек и дедушек?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DB40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CF-4396-AF59-5FD9A7679A9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CF-4396-AF59-5FD9A7679A9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CF-4396-AF59-5FD9A7679A9D}"/>
              </c:ext>
            </c:extLst>
          </c:dPt>
          <c:cat>
            <c:strRef>
              <c:f>Лист1!$A$2:$A$4</c:f>
              <c:strCache>
                <c:ptCount val="3"/>
                <c:pt idx="0">
                  <c:v>А. Всех</c:v>
                </c:pt>
                <c:pt idx="1">
                  <c:v>Б. Мало</c:v>
                </c:pt>
                <c:pt idx="2">
                  <c:v>В. Ни  одного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0.04</c:v>
                </c:pt>
                <c:pt idx="1">
                  <c:v>0.9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CF-4396-AF59-5FD9A7679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0386304"/>
        <c:axId val="139593408"/>
      </c:barChart>
      <c:catAx>
        <c:axId val="14038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593408"/>
        <c:crosses val="autoZero"/>
        <c:auto val="1"/>
        <c:lblAlgn val="ctr"/>
        <c:lblOffset val="100"/>
        <c:noMultiLvlLbl val="0"/>
      </c:catAx>
      <c:valAx>
        <c:axId val="13959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3863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282888004740828"/>
          <c:y val="0.31244002238253848"/>
          <c:w val="0.17334064691265502"/>
          <c:h val="0.33091570259464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</a:rPr>
              <a:t>3. </a:t>
            </a:r>
            <a:r>
              <a:rPr lang="ru-RU" sz="1800" b="1" i="0" u="none" strike="noStrike" baseline="0" dirty="0">
                <a:solidFill>
                  <a:schemeClr val="tx1"/>
                </a:solidFill>
                <a:effectLst/>
              </a:rPr>
              <a:t>Знаешь ли ты, что такое родословная?</a:t>
            </a:r>
            <a:endParaRPr lang="ru-RU" sz="18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8897273257509476E-2"/>
          <c:y val="0.26679040119985004"/>
          <c:w val="0.62235540640503551"/>
          <c:h val="0.575700028533008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1. Знаешь ли ты, что такое родословная?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DB40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6B-4BBE-8273-AB6D315D9D12}"/>
              </c:ext>
            </c:extLst>
          </c:dPt>
          <c:dPt>
            <c:idx val="1"/>
            <c:invertIfNegative val="0"/>
            <c:bubble3D val="0"/>
            <c:spPr>
              <a:solidFill>
                <a:srgbClr val="2ABC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6B-4BBE-8273-AB6D315D9D12}"/>
              </c:ext>
            </c:extLst>
          </c:dPt>
          <c:cat>
            <c:strRef>
              <c:f>Лист1!$A$2:$A$3</c:f>
              <c:strCache>
                <c:ptCount val="2"/>
                <c:pt idx="0">
                  <c:v>А. Да</c:v>
                </c:pt>
                <c:pt idx="1">
                  <c:v>Б. 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B-4BBE-8273-AB6D315D9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0499968"/>
        <c:axId val="139594560"/>
      </c:barChart>
      <c:catAx>
        <c:axId val="14049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594560"/>
        <c:crosses val="autoZero"/>
        <c:auto val="1"/>
        <c:lblAlgn val="ctr"/>
        <c:lblOffset val="100"/>
        <c:noMultiLvlLbl val="0"/>
      </c:catAx>
      <c:valAx>
        <c:axId val="1395945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4999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038002161567595"/>
          <c:y val="0.2591064565119604"/>
          <c:w val="0.13668092495013195"/>
          <c:h val="0.14329742175983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 dirty="0">
                <a:solidFill>
                  <a:schemeClr val="tx1"/>
                </a:solidFill>
                <a:effectLst/>
              </a:rPr>
              <a:t>4. Что такое семейное древо?</a:t>
            </a:r>
            <a:endParaRPr lang="ru-RU" sz="18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3261413689747165"/>
          <c:w val="0.7511646033597752"/>
          <c:h val="0.8673858631025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2. Что такое семейное древо?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DB40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CF-4396-AF59-5FD9A7679A9D}"/>
              </c:ext>
            </c:extLst>
          </c:dPt>
          <c:dPt>
            <c:idx val="1"/>
            <c:invertIfNegative val="0"/>
            <c:bubble3D val="0"/>
            <c:spPr>
              <a:solidFill>
                <a:srgbClr val="2ABC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CF-4396-AF59-5FD9A7679A9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CF-4396-AF59-5FD9A7679A9D}"/>
              </c:ext>
            </c:extLst>
          </c:dPt>
          <c:cat>
            <c:strRef>
              <c:f>Лист1!$A$2:$A$4</c:f>
              <c:strCache>
                <c:ptCount val="3"/>
                <c:pt idx="0">
                  <c:v>А. Не знаю</c:v>
                </c:pt>
                <c:pt idx="1">
                  <c:v>Б. Знаю, но я не составлял(а) его</c:v>
                </c:pt>
                <c:pt idx="2">
                  <c:v>В. Знаю, и составлял(а) его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0.45</c:v>
                </c:pt>
                <c:pt idx="1">
                  <c:v>0.35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CF-4396-AF59-5FD9A7679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9498496"/>
        <c:axId val="192888832"/>
      </c:barChart>
      <c:catAx>
        <c:axId val="13949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888832"/>
        <c:crosses val="autoZero"/>
        <c:auto val="1"/>
        <c:lblAlgn val="ctr"/>
        <c:lblOffset val="100"/>
        <c:noMultiLvlLbl val="0"/>
      </c:catAx>
      <c:valAx>
        <c:axId val="1928888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4984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693055929698531"/>
          <c:y val="0.191450566654013"/>
          <c:w val="0.20306944070301472"/>
          <c:h val="0.644095230228737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</a:rPr>
              <a:t>5. </a:t>
            </a:r>
            <a:r>
              <a:rPr lang="ru-RU" sz="1800" b="1" i="0" u="none" strike="noStrike" baseline="0" dirty="0">
                <a:solidFill>
                  <a:schemeClr val="tx1"/>
                </a:solidFill>
                <a:effectLst/>
              </a:rPr>
              <a:t>Хотел(а) ли бы ты больше узнать об истории своей семьи?</a:t>
            </a:r>
            <a:endParaRPr lang="ru-RU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8897273257509476E-2"/>
          <c:y val="0.26679040119985004"/>
          <c:w val="0.62235540640503551"/>
          <c:h val="0.575700028533008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5. Хотел(а) ли бы ты больше узнать об истории своей семьи?</c:v>
                </c:pt>
              </c:strCache>
            </c:strRef>
          </c:tx>
          <c:spPr>
            <a:solidFill>
              <a:srgbClr val="2ABCE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DB40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6B-4BBE-8273-AB6D315D9D1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36B-4BBE-8273-AB6D315D9D12}"/>
              </c:ext>
            </c:extLst>
          </c:dPt>
          <c:cat>
            <c:strRef>
              <c:f>Лист1!$A$2:$A$3</c:f>
              <c:strCache>
                <c:ptCount val="2"/>
                <c:pt idx="0">
                  <c:v>А. Да</c:v>
                </c:pt>
                <c:pt idx="1">
                  <c:v>Б. 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B-4BBE-8273-AB6D315D9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9500544"/>
        <c:axId val="139598592"/>
      </c:barChart>
      <c:catAx>
        <c:axId val="13950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598592"/>
        <c:crosses val="autoZero"/>
        <c:auto val="1"/>
        <c:lblAlgn val="ctr"/>
        <c:lblOffset val="100"/>
        <c:noMultiLvlLbl val="0"/>
      </c:catAx>
      <c:valAx>
        <c:axId val="13959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5005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78240410399344"/>
          <c:y val="0.43162007366400484"/>
          <c:w val="0.1362016743480359"/>
          <c:h val="0.15698850503044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12854-7A08-49D7-A772-D45180111556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CB52A-9E70-4ECD-AB6F-3FACAF885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5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33028-E237-4283-8660-7AA998868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34B43F-9223-4742-BA38-15E16CEB5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95A60-ECB3-469D-9271-F330428E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A6F-08BE-498F-A7CB-2A53979362EB}" type="datetime1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9E0FE8-034E-4CD6-813D-A8FCCE85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DA43DF-E9CC-4C6B-8A8A-96E7E263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27B5-5CD6-47F2-BAB1-3B2EFFB15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4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CDCA2-C8C2-4E5F-82CD-51F014B43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07BE67-335F-456A-8BB9-5F220F6EA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94EEC6-85AE-4A29-89C1-CFA0946F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7B1-57A5-4112-8491-45C31FA80762}" type="datetime1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E422E1-D563-4126-9178-B8691BB3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F9FDDB-806B-439C-8F39-3FE7E77D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27B5-5CD6-47F2-BAB1-3B2EFFB15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32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1052A1-8D4B-4DEA-83CE-7B2F6A9630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F66F3B-F3E7-418B-95EC-93C2F7337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6668D2-0862-4436-A243-DA146C0E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0858-0445-4200-85E7-E3CCA409442B}" type="datetime1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97A08-56A3-45E3-92BF-C8CB9DF1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5304F-DCCB-4DA7-B7BF-0948C1618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27B5-5CD6-47F2-BAB1-3B2EFFB15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93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1A799-68D8-40CA-8006-F73BA13A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06E6E0-E264-4A40-A631-FADB9E68C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D991F-E498-4166-8EB1-18AAAC78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A584-1CAB-4340-BA02-4E01AD16CC9A}" type="datetime1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520383-5831-40D0-B38B-0572C20D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A2974-C8C1-4AAA-93F3-59DCDD93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27B5-5CD6-47F2-BAB1-3B2EFFB15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5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39CDD-6189-43AB-B504-BF3518C92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3DE461-32C4-4F2B-9F2D-6CE555B9F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E7E183-AD59-4B25-A7D8-48528572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163B-EEA9-4161-B668-F27232469C78}" type="datetime1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AA00F-7F26-40EA-A49F-0F53B2837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CA87A2-04FD-4295-9A04-AA017B54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27B5-5CD6-47F2-BAB1-3B2EFFB15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7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8B426-BE41-4004-8FF1-1BA520A1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77071-6FF3-4D82-A1B4-41E6D21CC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088893-28F0-4BEF-8600-B40495232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E3842D-E007-4656-87DE-0FC7539F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2D59-A7A5-4C86-9577-80DABC8746D8}" type="datetime1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2010BC-ECF6-4D2A-90C9-51A97D11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AE8483-5FFE-47CC-87CC-2F5D798A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27B5-5CD6-47F2-BAB1-3B2EFFB15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64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F61BA-8897-468A-8E5E-AADFA635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95B136-2E0D-490B-A9F5-94BB2D238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6E90B2-1D38-473F-8841-477933CE7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4A0F31-0E1F-4A43-9D2C-4D1FAFCCC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BEC62C-BE28-42AA-A66F-85D15C94D7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98286C-798A-404A-82B2-CA37EFEE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1974-7C6F-4215-ADC4-D71C5435BD6C}" type="datetime1">
              <a:rPr lang="ru-RU" smtClean="0"/>
              <a:t>17.11.2022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4B590F-E68C-4A74-96A9-1719ABF2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58E84E-FC29-4637-9C45-FD50CA81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27B5-5CD6-47F2-BAB1-3B2EFFB15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57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BDFD7-9FDC-4158-A9AF-1254AE5C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6E6FB6-0AF1-464D-B003-577BD67BA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F47F-6FDD-46A6-A6E7-EADD1CF63D66}" type="datetime1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82278A-53CE-494C-86F9-BFD6E9DE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415CE6-2EC1-4B8E-924A-842C1533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27B5-5CD6-47F2-BAB1-3B2EFFB15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7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0B1C9E-E723-45D1-ADE3-F9301775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634A-EB81-4040-81F1-E14E86D8A091}" type="datetime1">
              <a:rPr lang="ru-RU" smtClean="0"/>
              <a:t>17.11.2022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B11784-8C04-4BFC-951D-02BE0089F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7C1F61-569A-4C68-97F6-5A077DEB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27B5-5CD6-47F2-BAB1-3B2EFFB15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66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D8F49-627A-4358-8085-3166297D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00B7A-EF16-41C4-82E3-7AF5E6403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DD60AE-0CD4-4103-BACD-85B2331A9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FBF2D1-3736-45A6-A095-516F661F7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9DD1-5F06-47DB-A567-CA7ADE703F9B}" type="datetime1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9982B5-A338-4491-94E2-EF25D8E2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CAEE97-8BD2-485A-862E-D305BDF5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27B5-5CD6-47F2-BAB1-3B2EFFB15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95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5A220-3134-4E6F-BD3B-0C55E09A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31A839-E30B-4DB0-96E5-084F93134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A43DCF-FB49-4674-BBCE-5B36AC0EF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625134-27EB-495F-8E2D-CDD6DCF35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C8AA-858E-475E-A61E-42AB6E370411}" type="datetime1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16E905-24E6-4286-B39D-FC7F2A3F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CC0393-A4AA-4F92-B911-71748EE8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27B5-5CD6-47F2-BAB1-3B2EFFB15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40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015B9-F11D-4438-A5A1-A37E81FB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B8CF3C-D889-4B6B-921A-395BF8B2C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23BC4E-1926-4BD4-8534-67374C1FF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5819C-8D5F-43F5-BA49-E237DFC574D2}" type="datetime1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6CA43C-1022-4D1A-AD4F-E00E0C53E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5F308-954F-4282-AD4D-F867C8064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27B5-5CD6-47F2-BAB1-3B2EFFB15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5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6.jpeg"/><Relationship Id="rId7" Type="http://schemas.openxmlformats.org/officeDocument/2006/relationships/image" Target="../media/image1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9906B3-F198-4D25-9259-E903650AD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3521" y="3701353"/>
            <a:ext cx="3876541" cy="2235808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ln w="0"/>
              </a:rPr>
              <a:t>Выполнила: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ученица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класса «Б»:</a:t>
            </a:r>
          </a:p>
          <a:p>
            <a:pPr algn="l"/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Бутова      М. С.</a:t>
            </a:r>
          </a:p>
        </p:txBody>
      </p:sp>
      <p:pic>
        <p:nvPicPr>
          <p:cNvPr id="1026" name="Picture 2" descr="55 КАРТИНОК - СЕМЬЯ (лучшая подборка графики). | Семейная Кучка">
            <a:extLst>
              <a:ext uri="{FF2B5EF4-FFF2-40B4-BE49-F238E27FC236}">
                <a16:creationId xmlns:a16="http://schemas.microsoft.com/office/drawing/2014/main" id="{561D1942-AD6F-40FF-A03B-A152DB18B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6860"/>
            <a:ext cx="5164428" cy="343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7E1E9-5009-4ED8-90CB-7833CF8E6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6258"/>
            <a:ext cx="9144000" cy="2387600"/>
          </a:xfrm>
        </p:spPr>
        <p:txBody>
          <a:bodyPr>
            <a:normAutofit/>
          </a:bodyPr>
          <a:lstStyle/>
          <a:p>
            <a:r>
              <a:rPr lang="ru-RU" sz="7200" b="1" dirty="0">
                <a:ln>
                  <a:solidFill>
                    <a:schemeClr val="tx1"/>
                  </a:solidFill>
                </a:ln>
                <a:solidFill>
                  <a:srgbClr val="FF89BB"/>
                </a:solidFill>
              </a:rPr>
              <a:t>«Моя семья – </a:t>
            </a:r>
            <a:r>
              <a:rPr lang="ru-RU" sz="7200" b="1" dirty="0">
                <a:ln>
                  <a:solidFill>
                    <a:schemeClr val="tx1"/>
                  </a:solidFill>
                </a:ln>
                <a:solidFill>
                  <a:srgbClr val="FF8BBA"/>
                </a:solidFill>
              </a:rPr>
              <a:t/>
            </a:r>
            <a:br>
              <a:rPr lang="ru-RU" sz="7200" b="1" dirty="0">
                <a:ln>
                  <a:solidFill>
                    <a:schemeClr val="tx1"/>
                  </a:solidFill>
                </a:ln>
                <a:solidFill>
                  <a:srgbClr val="FF8BBA"/>
                </a:solidFill>
              </a:rPr>
            </a:br>
            <a:r>
              <a:rPr lang="ru-RU" sz="7200" b="1" dirty="0">
                <a:ln>
                  <a:solidFill>
                    <a:schemeClr val="tx1"/>
                  </a:solidFill>
                </a:ln>
                <a:solidFill>
                  <a:srgbClr val="4DB40B"/>
                </a:solidFill>
              </a:rPr>
              <a:t>мое богатство»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98FDD-5949-469E-B22A-B4208FA963D3}"/>
              </a:ext>
            </a:extLst>
          </p:cNvPr>
          <p:cNvSpPr txBox="1"/>
          <p:nvPr/>
        </p:nvSpPr>
        <p:spPr>
          <a:xfrm>
            <a:off x="568037" y="0"/>
            <a:ext cx="11055926" cy="1171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города Новосибирска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№57»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Дзержинского района города Новосибирска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28746D-7888-4B2B-84C5-E991CCD41617}"/>
              </a:ext>
            </a:extLst>
          </p:cNvPr>
          <p:cNvSpPr txBox="1"/>
          <p:nvPr/>
        </p:nvSpPr>
        <p:spPr>
          <a:xfrm>
            <a:off x="2891616" y="6488668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Новосибирск </a:t>
            </a:r>
            <a:r>
              <a:rPr lang="ru-RU" sz="1800" dirty="0" smtClean="0">
                <a:effectLst/>
                <a:latin typeface="+mj-lt"/>
                <a:ea typeface="Times New Roman" panose="02020603050405020304" pitchFamily="18" charset="0"/>
              </a:rPr>
              <a:t>2022</a:t>
            </a:r>
            <a:endParaRPr lang="ru-RU" dirty="0">
              <a:latin typeface="+mj-lt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DB004C52-4A27-4755-A71E-21DB9CD211F6}"/>
              </a:ext>
            </a:extLst>
          </p:cNvPr>
          <p:cNvSpPr txBox="1">
            <a:spLocks/>
          </p:cNvSpPr>
          <p:nvPr/>
        </p:nvSpPr>
        <p:spPr>
          <a:xfrm>
            <a:off x="5460642" y="4822664"/>
            <a:ext cx="3685363" cy="991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>
                <a:ln w="0"/>
              </a:rPr>
              <a:t>Руководитель:</a:t>
            </a:r>
          </a:p>
          <a:p>
            <a:pPr algn="l"/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Симонова С. А.</a:t>
            </a:r>
          </a:p>
        </p:txBody>
      </p:sp>
    </p:spTree>
    <p:extLst>
      <p:ext uri="{BB962C8B-B14F-4D97-AF65-F5344CB8AC3E}">
        <p14:creationId xmlns:p14="http://schemas.microsoft.com/office/powerpoint/2010/main" val="17322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D0160A-2806-4896-90F9-17C0F0D30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9787" y1="7813" x2="39787" y2="7813"/>
                        <a14:foregroundMark x1="44468" y1="8594" x2="44468" y2="8594"/>
                        <a14:foregroundMark x1="42340" y1="3711" x2="42340" y2="3711"/>
                        <a14:foregroundMark x1="37234" y1="7617" x2="48298" y2="29102"/>
                        <a14:foregroundMark x1="32766" y1="10352" x2="51064" y2="6445"/>
                        <a14:foregroundMark x1="45106" y1="6445" x2="52340" y2="15039"/>
                        <a14:foregroundMark x1="53191" y1="20117" x2="53191" y2="20117"/>
                        <a14:foregroundMark x1="41277" y1="23633" x2="37872" y2="31836"/>
                        <a14:foregroundMark x1="31915" y1="28516" x2="11489" y2="25977"/>
                        <a14:foregroundMark x1="21277" y1="34375" x2="16809" y2="35156"/>
                        <a14:foregroundMark x1="17234" y1="24023" x2="14894" y2="22461"/>
                        <a14:foregroundMark x1="57447" y1="93750" x2="51489" y2="95703"/>
                        <a14:foregroundMark x1="13404" y1="96680" x2="13404" y2="96680"/>
                        <a14:foregroundMark x1="8298" y1="91797" x2="8936" y2="96680"/>
                        <a14:foregroundMark x1="21915" y1="91797" x2="23191" y2="98047"/>
                        <a14:foregroundMark x1="27234" y1="98047" x2="27234" y2="98047"/>
                        <a14:foregroundMark x1="25957" y1="95703" x2="25957" y2="95703"/>
                        <a14:foregroundMark x1="10638" y1="97266" x2="10638" y2="97266"/>
                        <a14:foregroundMark x1="7660" y1="97461" x2="7660" y2="97461"/>
                        <a14:foregroundMark x1="91915" y1="91406" x2="91915" y2="91406"/>
                        <a14:foregroundMark x1="82553" y1="91406" x2="82553" y2="91406"/>
                        <a14:foregroundMark x1="87872" y1="38281" x2="94043" y2="19727"/>
                        <a14:foregroundMark x1="80000" y1="38281" x2="80638" y2="33984"/>
                        <a14:foregroundMark x1="80851" y1="31250" x2="92766" y2="42969"/>
                        <a14:foregroundMark x1="32553" y1="90234" x2="32340" y2="96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3915" y="1425827"/>
            <a:ext cx="4410868" cy="480503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A6B98-218D-4B57-9316-5534E8FD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36" y="0"/>
            <a:ext cx="11645362" cy="1082843"/>
          </a:xfrm>
          <a:gradFill flip="none" rotWithShape="1">
            <a:gsLst>
              <a:gs pos="71000">
                <a:srgbClr val="D7F77D">
                  <a:alpha val="60000"/>
                </a:srgbClr>
              </a:gs>
              <a:gs pos="0">
                <a:srgbClr val="E4B3FF">
                  <a:alpha val="60000"/>
                </a:srgbClr>
              </a:gs>
              <a:gs pos="40000">
                <a:srgbClr val="FFAFBC">
                  <a:alpha val="60000"/>
                </a:srgbClr>
              </a:gs>
              <a:gs pos="100000">
                <a:srgbClr val="FFFF53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solidFill>
                  <a:srgbClr val="4DB40B"/>
                </a:solidFill>
              </a:rPr>
              <a:t>Выводы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1F14E681-C4FB-4F2C-ABA5-74312D149647}"/>
              </a:ext>
            </a:extLst>
          </p:cNvPr>
          <p:cNvSpPr txBox="1">
            <a:spLocks/>
          </p:cNvSpPr>
          <p:nvPr/>
        </p:nvSpPr>
        <p:spPr>
          <a:xfrm>
            <a:off x="257337" y="1082843"/>
            <a:ext cx="6129608" cy="2745500"/>
          </a:xfrm>
          <a:prstGeom prst="rect">
            <a:avLst/>
          </a:prstGeom>
          <a:noFill/>
          <a:ln w="19050">
            <a:solidFill>
              <a:srgbClr val="FF8BBA"/>
            </a:solidFill>
            <a:prstDash val="lgDash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7100" b="1" dirty="0">
                <a:ln>
                  <a:solidFill>
                    <a:sysClr val="windowText" lastClr="000000"/>
                  </a:solidFill>
                </a:ln>
                <a:solidFill>
                  <a:srgbClr val="FF9AAA"/>
                </a:solidFill>
              </a:rPr>
              <a:t>1</a:t>
            </a:r>
            <a:r>
              <a:rPr lang="ru-RU" sz="7200" b="1" dirty="0">
                <a:ln>
                  <a:solidFill>
                    <a:sysClr val="windowText" lastClr="000000"/>
                  </a:solidFill>
                </a:ln>
                <a:solidFill>
                  <a:srgbClr val="FF9AAA"/>
                </a:solidFill>
              </a:rPr>
              <a:t> </a:t>
            </a:r>
            <a:r>
              <a:rPr lang="ru-RU" sz="2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dirty="0"/>
              <a:t>Среди учащихся 4 классов наблюдается высокий уровень заинтересованности в истории своего рода, стремление к получению информации о своей семье, интерес к дальнейшей работе в этой области.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68DE541-9E37-4E81-9A10-702447ED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9349" y="6332650"/>
            <a:ext cx="2743200" cy="365125"/>
          </a:xfrm>
        </p:spPr>
        <p:txBody>
          <a:bodyPr/>
          <a:lstStyle/>
          <a:p>
            <a:fld id="{40ED27B5-5CD6-47F2-BAB1-3B2EFFB157B8}" type="slidenum">
              <a:rPr lang="ru-RU" sz="1600" smtClean="0"/>
              <a:t>10</a:t>
            </a:fld>
            <a:endParaRPr lang="ru-RU" sz="1600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378E9FB-AF8D-4171-AC4C-F57FDC445D24}"/>
              </a:ext>
            </a:extLst>
          </p:cNvPr>
          <p:cNvSpPr txBox="1">
            <a:spLocks/>
          </p:cNvSpPr>
          <p:nvPr/>
        </p:nvSpPr>
        <p:spPr>
          <a:xfrm>
            <a:off x="257336" y="3952275"/>
            <a:ext cx="6129609" cy="2745500"/>
          </a:xfrm>
          <a:prstGeom prst="rect">
            <a:avLst/>
          </a:prstGeom>
          <a:noFill/>
          <a:ln w="19050">
            <a:solidFill>
              <a:srgbClr val="FFC000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2ABCE2"/>
                </a:solidFill>
              </a:rPr>
              <a:t>2</a:t>
            </a:r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FFFF28"/>
                </a:solidFill>
              </a:rPr>
              <a:t> </a:t>
            </a:r>
            <a:r>
              <a:rPr lang="ru-RU" sz="2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500" dirty="0"/>
              <a:t>Результаты анкетирования выявили тот факт, что для реализации всех стремлений и интересов учеников в родословии и генеалогии им недостаточно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3367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A6B98-218D-4B57-9316-5534E8FD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36" y="0"/>
            <a:ext cx="11645362" cy="1082843"/>
          </a:xfrm>
          <a:gradFill flip="none" rotWithShape="1">
            <a:gsLst>
              <a:gs pos="71000">
                <a:srgbClr val="D7F77D">
                  <a:alpha val="60000"/>
                </a:srgbClr>
              </a:gs>
              <a:gs pos="0">
                <a:srgbClr val="E4B3FF">
                  <a:alpha val="60000"/>
                </a:srgbClr>
              </a:gs>
              <a:gs pos="40000">
                <a:srgbClr val="FFAFBC">
                  <a:alpha val="60000"/>
                </a:srgbClr>
              </a:gs>
              <a:gs pos="100000">
                <a:srgbClr val="FFFF53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rgbClr val="4DB40B"/>
                </a:solidFill>
              </a:rPr>
              <a:t>Традиции и праздники моей семьи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1F14E681-C4FB-4F2C-ABA5-74312D149647}"/>
              </a:ext>
            </a:extLst>
          </p:cNvPr>
          <p:cNvSpPr txBox="1">
            <a:spLocks/>
          </p:cNvSpPr>
          <p:nvPr/>
        </p:nvSpPr>
        <p:spPr>
          <a:xfrm>
            <a:off x="257337" y="1262952"/>
            <a:ext cx="5118228" cy="1937449"/>
          </a:xfrm>
          <a:prstGeom prst="rect">
            <a:avLst/>
          </a:prstGeom>
          <a:noFill/>
          <a:ln w="19050">
            <a:solidFill>
              <a:srgbClr val="FF8BBA"/>
            </a:solidFill>
            <a:prstDash val="lg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Мы любим </a:t>
            </a:r>
            <a:r>
              <a:rPr lang="ru-RU" sz="2400" dirty="0">
                <a:solidFill>
                  <a:srgbClr val="4DB40B"/>
                </a:solidFill>
              </a:rPr>
              <a:t>совместные завтраки </a:t>
            </a:r>
            <a:r>
              <a:rPr lang="ru-RU" sz="2400" dirty="0"/>
              <a:t>по выходным,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стряпаем пироги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C00000"/>
                </a:solidFill>
              </a:rPr>
              <a:t>варим варенье</a:t>
            </a:r>
            <a:r>
              <a:rPr lang="ru-RU" sz="2400" dirty="0"/>
              <a:t>. </a:t>
            </a:r>
            <a:br>
              <a:rPr lang="ru-RU" sz="2400" dirty="0"/>
            </a:br>
            <a:r>
              <a:rPr lang="ru-RU" sz="2400" dirty="0"/>
              <a:t>На </a:t>
            </a:r>
            <a:r>
              <a:rPr lang="ru-RU" sz="2400" dirty="0">
                <a:solidFill>
                  <a:schemeClr val="accent2"/>
                </a:solidFill>
              </a:rPr>
              <a:t>дни рождения </a:t>
            </a:r>
            <a:r>
              <a:rPr lang="ru-RU" sz="2400" dirty="0"/>
              <a:t>выпекаем тортики, накрываем столы с нашими любимыми блюдами. 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68DE541-9E37-4E81-9A10-702447ED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9349" y="6332650"/>
            <a:ext cx="2743200" cy="365125"/>
          </a:xfrm>
        </p:spPr>
        <p:txBody>
          <a:bodyPr/>
          <a:lstStyle/>
          <a:p>
            <a:fld id="{40ED27B5-5CD6-47F2-BAB1-3B2EFFB157B8}" type="slidenum">
              <a:rPr lang="ru-RU" sz="1600" smtClean="0"/>
              <a:t>11</a:t>
            </a:fld>
            <a:endParaRPr lang="ru-RU" sz="16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11707D04-C86D-4E2B-B734-43383AA81680}"/>
              </a:ext>
            </a:extLst>
          </p:cNvPr>
          <p:cNvSpPr txBox="1">
            <a:spLocks/>
          </p:cNvSpPr>
          <p:nvPr/>
        </p:nvSpPr>
        <p:spPr>
          <a:xfrm>
            <a:off x="257337" y="3380511"/>
            <a:ext cx="5118228" cy="1496289"/>
          </a:xfrm>
          <a:prstGeom prst="rect">
            <a:avLst/>
          </a:prstGeom>
          <a:noFill/>
          <a:ln w="19050">
            <a:solidFill>
              <a:srgbClr val="FF8BBA"/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dirty="0">
                <a:solidFill>
                  <a:schemeClr val="accent5">
                    <a:lumMod val="75000"/>
                  </a:schemeClr>
                </a:solidFill>
              </a:rPr>
              <a:t>На Пасху </a:t>
            </a:r>
            <a:r>
              <a:rPr lang="ru-RU" sz="2600" dirty="0"/>
              <a:t>мы всей семьей ходим в церковь, красим яйца, печем куличи, произносим ритуальные слова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CF2FA62-4D6B-4180-828A-72EA9CD0542D}"/>
              </a:ext>
            </a:extLst>
          </p:cNvPr>
          <p:cNvSpPr txBox="1">
            <a:spLocks/>
          </p:cNvSpPr>
          <p:nvPr/>
        </p:nvSpPr>
        <p:spPr>
          <a:xfrm>
            <a:off x="257337" y="5056910"/>
            <a:ext cx="5118228" cy="568036"/>
          </a:xfrm>
          <a:prstGeom prst="rect">
            <a:avLst/>
          </a:prstGeom>
          <a:noFill/>
          <a:ln w="19050">
            <a:solidFill>
              <a:srgbClr val="FF8BBA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И обязательно дарим подарки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E8FD5C9-E6EB-4B5F-B598-22467BA8D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619" y="1103091"/>
            <a:ext cx="3131618" cy="417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E752B69-7782-4426-A939-481FC4286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5657"/>
          <a:stretch/>
        </p:blipFill>
        <p:spPr bwMode="auto">
          <a:xfrm>
            <a:off x="8317227" y="2161307"/>
            <a:ext cx="3585469" cy="46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стречаем Пасху | МБУК Рузского городского округа &quot;Централизованная  библиотечная система&quot;">
            <a:extLst>
              <a:ext uri="{FF2B5EF4-FFF2-40B4-BE49-F238E27FC236}">
                <a16:creationId xmlns:a16="http://schemas.microsoft.com/office/drawing/2014/main" id="{A7D08A45-2B97-473E-A7E2-92B1370BE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93" y="5634169"/>
            <a:ext cx="2224987" cy="12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Роботы в подарок, подарок на 14 февраля, подарок на 23 февраля, подарок на  8 марта, подарки для детей — Роботбаза">
            <a:extLst>
              <a:ext uri="{FF2B5EF4-FFF2-40B4-BE49-F238E27FC236}">
                <a16:creationId xmlns:a16="http://schemas.microsoft.com/office/drawing/2014/main" id="{672992C9-C2A4-42F9-ACFE-2E6FE671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77" y="4558146"/>
            <a:ext cx="2213484" cy="23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Варенье из сосновых шишек с вишней 250 г Территория Тайги - Sibtop.su">
            <a:extLst>
              <a:ext uri="{FF2B5EF4-FFF2-40B4-BE49-F238E27FC236}">
                <a16:creationId xmlns:a16="http://schemas.microsoft.com/office/drawing/2014/main" id="{7400F388-DE5C-4798-98A2-15F556CE9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98" y="5556185"/>
            <a:ext cx="1292039" cy="12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Презентация к внеклассному занятию по литературному чтению&quot;Путешествие в  Сказкоград&quot; - начальные классы, презентации">
            <a:extLst>
              <a:ext uri="{FF2B5EF4-FFF2-40B4-BE49-F238E27FC236}">
                <a16:creationId xmlns:a16="http://schemas.microsoft.com/office/drawing/2014/main" id="{58BB6C46-B542-47C1-84EB-CD8C57AC5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66" y="5736344"/>
            <a:ext cx="1629517" cy="108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53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A6B98-218D-4B57-9316-5534E8FD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36" y="0"/>
            <a:ext cx="11645362" cy="1082843"/>
          </a:xfrm>
          <a:gradFill flip="none" rotWithShape="1">
            <a:gsLst>
              <a:gs pos="71000">
                <a:srgbClr val="D7F77D">
                  <a:alpha val="60000"/>
                </a:srgbClr>
              </a:gs>
              <a:gs pos="0">
                <a:srgbClr val="E4B3FF">
                  <a:alpha val="60000"/>
                </a:srgbClr>
              </a:gs>
              <a:gs pos="40000">
                <a:srgbClr val="FFAFBC">
                  <a:alpha val="60000"/>
                </a:srgbClr>
              </a:gs>
              <a:gs pos="100000">
                <a:srgbClr val="FFFF53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7200" b="1" dirty="0">
                <a:ln>
                  <a:solidFill>
                    <a:schemeClr val="tx1"/>
                  </a:solidFill>
                </a:ln>
                <a:solidFill>
                  <a:srgbClr val="4DB40B"/>
                </a:solidFill>
              </a:rPr>
              <a:t>Заключение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1F14E681-C4FB-4F2C-ABA5-74312D149647}"/>
              </a:ext>
            </a:extLst>
          </p:cNvPr>
          <p:cNvSpPr txBox="1">
            <a:spLocks/>
          </p:cNvSpPr>
          <p:nvPr/>
        </p:nvSpPr>
        <p:spPr>
          <a:xfrm>
            <a:off x="5773090" y="1399029"/>
            <a:ext cx="6129608" cy="2699448"/>
          </a:xfrm>
          <a:prstGeom prst="rect">
            <a:avLst/>
          </a:prstGeom>
          <a:noFill/>
          <a:ln w="19050">
            <a:solidFill>
              <a:srgbClr val="FF8BBA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600" dirty="0"/>
              <a:t>Пока я выполняла эту работу я еще раз убедилась в том, что я самый счастливый человек на земле. Ведь у меня столько родных и любимых мне людей. </a:t>
            </a:r>
            <a:br>
              <a:rPr lang="ru-RU" sz="2600" dirty="0"/>
            </a:br>
            <a:r>
              <a:rPr lang="ru-RU" sz="2600" dirty="0"/>
              <a:t>Я по-настоящему поняла, что </a:t>
            </a:r>
            <a:br>
              <a:rPr lang="ru-RU" sz="2600" dirty="0"/>
            </a:br>
            <a:r>
              <a:rPr lang="ru-RU" sz="36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9AAA"/>
                </a:solidFill>
              </a:rPr>
              <a:t>моя семья- </a:t>
            </a:r>
            <a:r>
              <a:rPr lang="ru-RU" sz="36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4DB40B"/>
                </a:solidFill>
              </a:rPr>
              <a:t>моё богатство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4DB40B"/>
                </a:solidFill>
              </a:rPr>
              <a:t>.</a:t>
            </a:r>
            <a:r>
              <a:rPr lang="ru-RU" sz="3600" b="1" dirty="0"/>
              <a:t> </a:t>
            </a:r>
            <a:endParaRPr lang="ru-RU" sz="2600" b="1" dirty="0"/>
          </a:p>
          <a:p>
            <a:pPr marL="0" indent="0">
              <a:buFont typeface="Arial" panose="020B0604020202020204" pitchFamily="34" charset="0"/>
              <a:buNone/>
            </a:pPr>
            <a:endParaRPr lang="ru-RU" sz="260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68DE541-9E37-4E81-9A10-702447ED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9349" y="6332650"/>
            <a:ext cx="2743200" cy="365125"/>
          </a:xfrm>
        </p:spPr>
        <p:txBody>
          <a:bodyPr/>
          <a:lstStyle/>
          <a:p>
            <a:fld id="{40ED27B5-5CD6-47F2-BAB1-3B2EFFB157B8}" type="slidenum">
              <a:rPr lang="ru-RU" sz="1600" smtClean="0"/>
              <a:t>12</a:t>
            </a:fld>
            <a:endParaRPr lang="ru-RU" sz="16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2F524556-1087-4D37-B03D-1DEBA2C9E0CC}"/>
              </a:ext>
            </a:extLst>
          </p:cNvPr>
          <p:cNvSpPr txBox="1">
            <a:spLocks/>
          </p:cNvSpPr>
          <p:nvPr/>
        </p:nvSpPr>
        <p:spPr>
          <a:xfrm>
            <a:off x="5773090" y="4278306"/>
            <a:ext cx="6129608" cy="2011097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600" dirty="0"/>
              <a:t>Любите и цените Счастье!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dirty="0"/>
              <a:t>Оно рождается в семье,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dirty="0"/>
              <a:t>Что может быть её дороже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dirty="0"/>
              <a:t>На этой сказочной земле!!!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D7A698-65B9-4C72-AAEE-55380473E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9"/>
          <a:stretch/>
        </p:blipFill>
        <p:spPr bwMode="auto">
          <a:xfrm>
            <a:off x="2415886" y="1844843"/>
            <a:ext cx="3206245" cy="359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F07280A-D2EA-489F-9EA6-302C6B30F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9" t="15789"/>
          <a:stretch/>
        </p:blipFill>
        <p:spPr bwMode="auto">
          <a:xfrm>
            <a:off x="150959" y="1219200"/>
            <a:ext cx="2264927" cy="305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5D75541-3C5F-41A9-882F-9D884EEAE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305" y="3918648"/>
            <a:ext cx="2248840" cy="299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15D1B1C-9D75-40FB-AEE4-6A58F670D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9" y="4344019"/>
            <a:ext cx="3156813" cy="236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E8D49589-611B-409C-821D-DCC3515BA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t="5752" r="22070" b="44434"/>
          <a:stretch/>
        </p:blipFill>
        <p:spPr bwMode="auto">
          <a:xfrm>
            <a:off x="2942221" y="827515"/>
            <a:ext cx="1401361" cy="1418601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C7E7F5EA-E82E-48ED-9F66-9F6CCA91E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4027" r="15397" b="45205"/>
          <a:stretch/>
        </p:blipFill>
        <p:spPr bwMode="auto">
          <a:xfrm>
            <a:off x="2385729" y="1740572"/>
            <a:ext cx="1413960" cy="1418601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>
            <a:extLst>
              <a:ext uri="{FF2B5EF4-FFF2-40B4-BE49-F238E27FC236}">
                <a16:creationId xmlns:a16="http://schemas.microsoft.com/office/drawing/2014/main" id="{ADF48800-B86C-4BC3-A761-8A0800F83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8801" r="12208" b="39207"/>
          <a:stretch/>
        </p:blipFill>
        <p:spPr bwMode="auto">
          <a:xfrm>
            <a:off x="1615780" y="1014924"/>
            <a:ext cx="1449254" cy="1402631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41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5 КАРТИНОК - СЕМЬЯ (лучшая подборка графики). | Семейная Кучка">
            <a:extLst>
              <a:ext uri="{FF2B5EF4-FFF2-40B4-BE49-F238E27FC236}">
                <a16:creationId xmlns:a16="http://schemas.microsoft.com/office/drawing/2014/main" id="{561D1942-AD6F-40FF-A03B-A152DB18B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6860"/>
            <a:ext cx="3149679" cy="343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7E1E9-5009-4ED8-90CB-7833CF8E6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37" y="1846196"/>
            <a:ext cx="9144000" cy="2387600"/>
          </a:xfrm>
        </p:spPr>
        <p:txBody>
          <a:bodyPr>
            <a:normAutofit/>
          </a:bodyPr>
          <a:lstStyle/>
          <a:p>
            <a:r>
              <a:rPr lang="ru-RU" sz="8000" b="1" dirty="0">
                <a:ln>
                  <a:solidFill>
                    <a:schemeClr val="tx1"/>
                  </a:solidFill>
                </a:ln>
                <a:solidFill>
                  <a:srgbClr val="FF8BBA"/>
                </a:solidFill>
              </a:rPr>
              <a:t>Спасибо за </a:t>
            </a:r>
            <a:r>
              <a:rPr lang="ru-RU" sz="8000" b="1" dirty="0">
                <a:ln>
                  <a:solidFill>
                    <a:schemeClr val="tx1"/>
                  </a:solidFill>
                </a:ln>
                <a:solidFill>
                  <a:srgbClr val="4DB40B"/>
                </a:solidFill>
              </a:rPr>
              <a:t>внимание!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98FDD-5949-469E-B22A-B4208FA963D3}"/>
              </a:ext>
            </a:extLst>
          </p:cNvPr>
          <p:cNvSpPr txBox="1"/>
          <p:nvPr/>
        </p:nvSpPr>
        <p:spPr>
          <a:xfrm>
            <a:off x="-387926" y="0"/>
            <a:ext cx="11055926" cy="1171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города Новосибирска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№57»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Дзержинского района города Новосибирска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28746D-7888-4B2B-84C5-E991CCD41617}"/>
              </a:ext>
            </a:extLst>
          </p:cNvPr>
          <p:cNvSpPr txBox="1"/>
          <p:nvPr/>
        </p:nvSpPr>
        <p:spPr>
          <a:xfrm>
            <a:off x="2242432" y="6488668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Новосибирск </a:t>
            </a:r>
            <a:r>
              <a:rPr lang="ru-RU" sz="1800" dirty="0" smtClean="0">
                <a:effectLst/>
                <a:latin typeface="+mj-lt"/>
                <a:ea typeface="Times New Roman" panose="02020603050405020304" pitchFamily="18" charset="0"/>
              </a:rPr>
              <a:t>2022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02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Овал 50">
            <a:extLst>
              <a:ext uri="{FF2B5EF4-FFF2-40B4-BE49-F238E27FC236}">
                <a16:creationId xmlns:a16="http://schemas.microsoft.com/office/drawing/2014/main" id="{1E7101CD-907A-4ABF-ACF2-E5D78AAFC29E}"/>
              </a:ext>
            </a:extLst>
          </p:cNvPr>
          <p:cNvSpPr/>
          <p:nvPr/>
        </p:nvSpPr>
        <p:spPr>
          <a:xfrm>
            <a:off x="7513393" y="819417"/>
            <a:ext cx="1097669" cy="1081406"/>
          </a:xfrm>
          <a:prstGeom prst="ellipse">
            <a:avLst/>
          </a:prstGeom>
          <a:solidFill>
            <a:srgbClr val="57A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D4BA4D21-BCB5-4BFB-AD67-8EEB37AFD0D2}"/>
              </a:ext>
            </a:extLst>
          </p:cNvPr>
          <p:cNvSpPr/>
          <p:nvPr/>
        </p:nvSpPr>
        <p:spPr>
          <a:xfrm>
            <a:off x="6647657" y="806176"/>
            <a:ext cx="1097669" cy="1081406"/>
          </a:xfrm>
          <a:prstGeom prst="ellipse">
            <a:avLst/>
          </a:prstGeom>
          <a:solidFill>
            <a:srgbClr val="B0C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31C04205-D304-4802-9901-5B46F8F3D9F1}"/>
              </a:ext>
            </a:extLst>
          </p:cNvPr>
          <p:cNvSpPr/>
          <p:nvPr/>
        </p:nvSpPr>
        <p:spPr>
          <a:xfrm>
            <a:off x="3724673" y="888293"/>
            <a:ext cx="1097669" cy="1081406"/>
          </a:xfrm>
          <a:prstGeom prst="ellipse">
            <a:avLst/>
          </a:prstGeom>
          <a:solidFill>
            <a:srgbClr val="B0C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4CC3B06A-D374-4E62-92E6-F7651DADE8BE}"/>
              </a:ext>
            </a:extLst>
          </p:cNvPr>
          <p:cNvSpPr/>
          <p:nvPr/>
        </p:nvSpPr>
        <p:spPr>
          <a:xfrm>
            <a:off x="4584094" y="806176"/>
            <a:ext cx="1097669" cy="1081406"/>
          </a:xfrm>
          <a:prstGeom prst="ellipse">
            <a:avLst/>
          </a:prstGeom>
          <a:solidFill>
            <a:srgbClr val="B0C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6EFA547B-E182-41A9-B959-F0697013BF2B}"/>
              </a:ext>
            </a:extLst>
          </p:cNvPr>
          <p:cNvSpPr/>
          <p:nvPr/>
        </p:nvSpPr>
        <p:spPr>
          <a:xfrm rot="21438666">
            <a:off x="7340486" y="3212745"/>
            <a:ext cx="1208089" cy="1187625"/>
          </a:xfrm>
          <a:prstGeom prst="ellipse">
            <a:avLst/>
          </a:prstGeom>
          <a:solidFill>
            <a:srgbClr val="65B35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F072DC05-B19A-4ED0-BEEA-0614ACFCC133}"/>
              </a:ext>
            </a:extLst>
          </p:cNvPr>
          <p:cNvSpPr/>
          <p:nvPr/>
        </p:nvSpPr>
        <p:spPr>
          <a:xfrm>
            <a:off x="4292827" y="3282621"/>
            <a:ext cx="1358850" cy="1355514"/>
          </a:xfrm>
          <a:prstGeom prst="ellipse">
            <a:avLst/>
          </a:prstGeom>
          <a:solidFill>
            <a:srgbClr val="2F87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68DE541-9E37-4E81-9A10-702447ED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727" y="6515213"/>
            <a:ext cx="2743200" cy="365125"/>
          </a:xfrm>
        </p:spPr>
        <p:txBody>
          <a:bodyPr/>
          <a:lstStyle/>
          <a:p>
            <a:fld id="{40ED27B5-5CD6-47F2-BAB1-3B2EFFB157B8}" type="slidenum">
              <a:rPr lang="ru-RU" sz="1600" smtClean="0"/>
              <a:t>2</a:t>
            </a:fld>
            <a:endParaRPr lang="ru-RU" sz="1600"/>
          </a:p>
        </p:txBody>
      </p:sp>
      <p:pic>
        <p:nvPicPr>
          <p:cNvPr id="12" name="Picture 2" descr="клипарт сова на прозрачном фоне: 5 тыс изображений найдено в  Яндекс.Картинках | Школа, Школьные плакаты, Детские картинки">
            <a:extLst>
              <a:ext uri="{FF2B5EF4-FFF2-40B4-BE49-F238E27FC236}">
                <a16:creationId xmlns:a16="http://schemas.microsoft.com/office/drawing/2014/main" id="{45C94C6D-D9DB-4FE1-BCA3-7C043397B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142" y="4730830"/>
            <a:ext cx="2114116" cy="170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F61F2483-2B27-4A06-900B-6937C8499FC3}"/>
              </a:ext>
            </a:extLst>
          </p:cNvPr>
          <p:cNvSpPr/>
          <p:nvPr/>
        </p:nvSpPr>
        <p:spPr>
          <a:xfrm rot="20436026">
            <a:off x="-1011382" y="-467953"/>
            <a:ext cx="2313709" cy="2272145"/>
          </a:xfrm>
          <a:prstGeom prst="ellipse">
            <a:avLst/>
          </a:prstGeom>
          <a:solidFill>
            <a:srgbClr val="FFFFC5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47AE982-DF34-42B3-BF12-9F942E3A16A4}"/>
              </a:ext>
            </a:extLst>
          </p:cNvPr>
          <p:cNvSpPr/>
          <p:nvPr/>
        </p:nvSpPr>
        <p:spPr>
          <a:xfrm rot="20436026">
            <a:off x="190081" y="-261540"/>
            <a:ext cx="1411078" cy="1385729"/>
          </a:xfrm>
          <a:prstGeom prst="ellipse">
            <a:avLst/>
          </a:prstGeom>
          <a:solidFill>
            <a:srgbClr val="FFD9E8"/>
          </a:solidFill>
          <a:ln>
            <a:solidFill>
              <a:srgbClr val="FF8B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3976CC4-8FC6-437A-B710-4A8A2F40C47C}"/>
              </a:ext>
            </a:extLst>
          </p:cNvPr>
          <p:cNvSpPr/>
          <p:nvPr/>
        </p:nvSpPr>
        <p:spPr>
          <a:xfrm rot="20436026">
            <a:off x="10712432" y="-728286"/>
            <a:ext cx="2313709" cy="2272145"/>
          </a:xfrm>
          <a:prstGeom prst="ellipse">
            <a:avLst/>
          </a:prstGeom>
          <a:solidFill>
            <a:srgbClr val="FFD9E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F79E233-1FF8-4F5F-9D62-1AD4655A2493}"/>
              </a:ext>
            </a:extLst>
          </p:cNvPr>
          <p:cNvSpPr/>
          <p:nvPr/>
        </p:nvSpPr>
        <p:spPr>
          <a:xfrm rot="20436026">
            <a:off x="10590842" y="-14743"/>
            <a:ext cx="1411078" cy="1385729"/>
          </a:xfrm>
          <a:prstGeom prst="ellipse">
            <a:avLst/>
          </a:prstGeom>
          <a:solidFill>
            <a:srgbClr val="FFFFC5"/>
          </a:solidFill>
          <a:ln>
            <a:solidFill>
              <a:srgbClr val="FF8B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Фотомонтаж Árbol Genealógico de 9 fotos - Pixiz">
            <a:extLst>
              <a:ext uri="{FF2B5EF4-FFF2-40B4-BE49-F238E27FC236}">
                <a16:creationId xmlns:a16="http://schemas.microsoft.com/office/drawing/2014/main" id="{953E78EC-7A1B-49D3-8515-559D967FF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051" y="23125"/>
            <a:ext cx="6317899" cy="68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D0478998-3870-457E-9979-16435718B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8" t="11919" r="34646" b="59192"/>
          <a:stretch/>
        </p:blipFill>
        <p:spPr bwMode="auto">
          <a:xfrm>
            <a:off x="5777345" y="3796144"/>
            <a:ext cx="1223172" cy="173181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4E8AB7D-B90A-4753-BBD7-2F6A4F402D5B}"/>
              </a:ext>
            </a:extLst>
          </p:cNvPr>
          <p:cNvSpPr txBox="1"/>
          <p:nvPr/>
        </p:nvSpPr>
        <p:spPr>
          <a:xfrm>
            <a:off x="5349840" y="5527963"/>
            <a:ext cx="2078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Бутова Мария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92E55685-5A5A-48AF-8B3F-E7CFE4F71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2" t="24849" r="30068" b="51378"/>
          <a:stretch/>
        </p:blipFill>
        <p:spPr bwMode="auto">
          <a:xfrm>
            <a:off x="3657849" y="2587190"/>
            <a:ext cx="1244040" cy="1355514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C8ED4EC-6020-491C-A813-FFA1CA6ED12F}"/>
              </a:ext>
            </a:extLst>
          </p:cNvPr>
          <p:cNvSpPr txBox="1"/>
          <p:nvPr/>
        </p:nvSpPr>
        <p:spPr>
          <a:xfrm>
            <a:off x="2571245" y="3732479"/>
            <a:ext cx="207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Бутова Ирина Евгеньевна</a:t>
            </a:r>
          </a:p>
        </p:txBody>
      </p:sp>
      <p:pic>
        <p:nvPicPr>
          <p:cNvPr id="7176" name="Picture 8">
            <a:extLst>
              <a:ext uri="{FF2B5EF4-FFF2-40B4-BE49-F238E27FC236}">
                <a16:creationId xmlns:a16="http://schemas.microsoft.com/office/drawing/2014/main" id="{790899EC-6DE4-4E88-B0CF-5176F337B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5" t="15164" r="6547" b="59955"/>
          <a:stretch/>
        </p:blipFill>
        <p:spPr bwMode="auto">
          <a:xfrm>
            <a:off x="7944531" y="2591994"/>
            <a:ext cx="1262474" cy="135551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55EF447-6AE1-461C-A6F3-671FD75916D7}"/>
              </a:ext>
            </a:extLst>
          </p:cNvPr>
          <p:cNvSpPr txBox="1"/>
          <p:nvPr/>
        </p:nvSpPr>
        <p:spPr>
          <a:xfrm>
            <a:off x="7915301" y="3904821"/>
            <a:ext cx="207818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/>
              <a:t>Бутов Сергей</a:t>
            </a:r>
          </a:p>
        </p:txBody>
      </p:sp>
      <p:pic>
        <p:nvPicPr>
          <p:cNvPr id="7178" name="Picture 10">
            <a:extLst>
              <a:ext uri="{FF2B5EF4-FFF2-40B4-BE49-F238E27FC236}">
                <a16:creationId xmlns:a16="http://schemas.microsoft.com/office/drawing/2014/main" id="{37E26694-30CA-4BA8-869B-4F1C46052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t="11675" r="53830" b="38425"/>
          <a:stretch/>
        </p:blipFill>
        <p:spPr bwMode="auto">
          <a:xfrm>
            <a:off x="4805872" y="1758647"/>
            <a:ext cx="1401861" cy="1418601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8503B097-DEE0-4E32-9453-29691C024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8" t="7428" r="18790" b="46106"/>
          <a:stretch/>
        </p:blipFill>
        <p:spPr bwMode="auto">
          <a:xfrm>
            <a:off x="6269403" y="1718751"/>
            <a:ext cx="1379102" cy="142054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BEB1FD88-F4CD-4612-A61F-956C67281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174" r="18394" b="43470"/>
          <a:stretch/>
        </p:blipFill>
        <p:spPr bwMode="auto">
          <a:xfrm>
            <a:off x="4405538" y="3739372"/>
            <a:ext cx="1187707" cy="1470867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2190A44-D348-4407-BC53-13C1C526670B}"/>
              </a:ext>
            </a:extLst>
          </p:cNvPr>
          <p:cNvSpPr txBox="1"/>
          <p:nvPr/>
        </p:nvSpPr>
        <p:spPr>
          <a:xfrm>
            <a:off x="3879547" y="5105667"/>
            <a:ext cx="207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Бутов</a:t>
            </a:r>
            <a:br>
              <a:rPr lang="ru-RU" b="1" dirty="0"/>
            </a:br>
            <a:r>
              <a:rPr lang="ru-RU" b="1" dirty="0"/>
              <a:t>Кирилл</a:t>
            </a:r>
          </a:p>
        </p:txBody>
      </p:sp>
      <p:pic>
        <p:nvPicPr>
          <p:cNvPr id="7184" name="Picture 16">
            <a:extLst>
              <a:ext uri="{FF2B5EF4-FFF2-40B4-BE49-F238E27FC236}">
                <a16:creationId xmlns:a16="http://schemas.microsoft.com/office/drawing/2014/main" id="{1C41C33D-0A21-4F06-8182-66A2678C5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3" t="6544" r="55119" b="66315"/>
          <a:stretch/>
        </p:blipFill>
        <p:spPr bwMode="auto">
          <a:xfrm>
            <a:off x="7126186" y="3774679"/>
            <a:ext cx="1223173" cy="140482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1B8D5FA-FF2C-4495-B061-E62050CA0EA6}"/>
              </a:ext>
            </a:extLst>
          </p:cNvPr>
          <p:cNvSpPr txBox="1"/>
          <p:nvPr/>
        </p:nvSpPr>
        <p:spPr>
          <a:xfrm>
            <a:off x="6870938" y="5105667"/>
            <a:ext cx="207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Бутов</a:t>
            </a:r>
            <a:br>
              <a:rPr lang="ru-RU" b="1" dirty="0"/>
            </a:br>
            <a:r>
              <a:rPr lang="ru-RU" b="1" dirty="0"/>
              <a:t>Руслан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F90466-9818-47CF-AC94-3836B860A622}"/>
              </a:ext>
            </a:extLst>
          </p:cNvPr>
          <p:cNvSpPr txBox="1"/>
          <p:nvPr/>
        </p:nvSpPr>
        <p:spPr>
          <a:xfrm>
            <a:off x="4568145" y="3083046"/>
            <a:ext cx="207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Астафьева Нина Ильинична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B7ADDB-8E77-4C12-A5F2-6035D4970888}"/>
              </a:ext>
            </a:extLst>
          </p:cNvPr>
          <p:cNvSpPr txBox="1"/>
          <p:nvPr/>
        </p:nvSpPr>
        <p:spPr>
          <a:xfrm>
            <a:off x="5968362" y="2975142"/>
            <a:ext cx="2078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Михеев</a:t>
            </a:r>
            <a:br>
              <a:rPr lang="ru-RU" sz="1600" b="1" dirty="0"/>
            </a:br>
            <a:r>
              <a:rPr lang="ru-RU" sz="1600" b="1" dirty="0"/>
              <a:t>Евгений Александрович</a:t>
            </a:r>
          </a:p>
        </p:txBody>
      </p:sp>
      <p:pic>
        <p:nvPicPr>
          <p:cNvPr id="7186" name="Picture 18">
            <a:extLst>
              <a:ext uri="{FF2B5EF4-FFF2-40B4-BE49-F238E27FC236}">
                <a16:creationId xmlns:a16="http://schemas.microsoft.com/office/drawing/2014/main" id="{0F7031AE-3261-4213-961A-B6E460A5E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t="5752" r="22070" b="44434"/>
          <a:stretch/>
        </p:blipFill>
        <p:spPr bwMode="auto">
          <a:xfrm>
            <a:off x="5483942" y="-127160"/>
            <a:ext cx="1401361" cy="1418601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>
            <a:extLst>
              <a:ext uri="{FF2B5EF4-FFF2-40B4-BE49-F238E27FC236}">
                <a16:creationId xmlns:a16="http://schemas.microsoft.com/office/drawing/2014/main" id="{BD545204-304D-4A9F-ABC7-9AA0BA859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4027" r="15397" b="45205"/>
          <a:stretch/>
        </p:blipFill>
        <p:spPr bwMode="auto">
          <a:xfrm>
            <a:off x="7365148" y="450500"/>
            <a:ext cx="1413960" cy="1418601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>
            <a:extLst>
              <a:ext uri="{FF2B5EF4-FFF2-40B4-BE49-F238E27FC236}">
                <a16:creationId xmlns:a16="http://schemas.microsoft.com/office/drawing/2014/main" id="{223F8BAB-B828-4D93-8C4E-FFDDBE568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8801" r="12208" b="39207"/>
          <a:stretch/>
        </p:blipFill>
        <p:spPr bwMode="auto">
          <a:xfrm>
            <a:off x="3629575" y="527054"/>
            <a:ext cx="1449254" cy="1402631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C09BCF9-662B-4358-BF7C-1070E08903E8}"/>
              </a:ext>
            </a:extLst>
          </p:cNvPr>
          <p:cNvSpPr txBox="1"/>
          <p:nvPr/>
        </p:nvSpPr>
        <p:spPr>
          <a:xfrm>
            <a:off x="7593037" y="1665186"/>
            <a:ext cx="207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Михеева</a:t>
            </a:r>
            <a:br>
              <a:rPr lang="ru-RU" sz="1600" b="1" dirty="0"/>
            </a:br>
            <a:r>
              <a:rPr lang="ru-RU" sz="1600" b="1" dirty="0"/>
              <a:t>Наталья Николаевна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564B81-D8CB-4031-B5D1-2028CE5CDAD1}"/>
              </a:ext>
            </a:extLst>
          </p:cNvPr>
          <p:cNvSpPr txBox="1"/>
          <p:nvPr/>
        </p:nvSpPr>
        <p:spPr>
          <a:xfrm>
            <a:off x="2854127" y="1719489"/>
            <a:ext cx="207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/>
              <a:t>Коланчукова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Елена Петровна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06FF67-79F7-44E1-A1EE-2A5086C4AB9E}"/>
              </a:ext>
            </a:extLst>
          </p:cNvPr>
          <p:cNvSpPr txBox="1"/>
          <p:nvPr/>
        </p:nvSpPr>
        <p:spPr>
          <a:xfrm>
            <a:off x="5145531" y="1224959"/>
            <a:ext cx="207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Филиппова</a:t>
            </a:r>
            <a:br>
              <a:rPr lang="ru-RU" sz="1600" b="1" dirty="0"/>
            </a:br>
            <a:r>
              <a:rPr lang="ru-RU" sz="1600" b="1" dirty="0"/>
              <a:t>Мария Максимовна</a:t>
            </a:r>
          </a:p>
        </p:txBody>
      </p:sp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EF9591B6-89D8-4043-B592-562F80D39789}"/>
              </a:ext>
            </a:extLst>
          </p:cNvPr>
          <p:cNvSpPr/>
          <p:nvPr/>
        </p:nvSpPr>
        <p:spPr>
          <a:xfrm>
            <a:off x="9654762" y="1704118"/>
            <a:ext cx="2378877" cy="1775752"/>
          </a:xfrm>
          <a:prstGeom prst="wedgeRoundRectCallout">
            <a:avLst>
              <a:gd name="adj1" fmla="val -52146"/>
              <a:gd name="adj2" fmla="val -61091"/>
              <a:gd name="adj3" fmla="val 16667"/>
            </a:avLst>
          </a:prstGeom>
          <a:solidFill>
            <a:srgbClr val="FFFFC5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Имя </a:t>
            </a:r>
            <a:r>
              <a:rPr lang="ru-RU" sz="1400" b="1" dirty="0">
                <a:solidFill>
                  <a:schemeClr val="tx1"/>
                </a:solidFill>
              </a:rPr>
              <a:t>Михей</a:t>
            </a:r>
            <a:r>
              <a:rPr lang="ru-RU" sz="1400" dirty="0">
                <a:solidFill>
                  <a:schemeClr val="tx1"/>
                </a:solidFill>
              </a:rPr>
              <a:t> в переводе с древнееврейского означает «богоподобный».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Фамилия принадлежала высшему обществу московского дворянства в 16-17 в.</a:t>
            </a:r>
          </a:p>
        </p:txBody>
      </p:sp>
      <p:sp>
        <p:nvSpPr>
          <p:cNvPr id="37" name="Облачко с текстом: прямоугольное со скругленными углами 36">
            <a:extLst>
              <a:ext uri="{FF2B5EF4-FFF2-40B4-BE49-F238E27FC236}">
                <a16:creationId xmlns:a16="http://schemas.microsoft.com/office/drawing/2014/main" id="{0BCC56FC-B1CA-47CE-9256-FDAC11A625FE}"/>
              </a:ext>
            </a:extLst>
          </p:cNvPr>
          <p:cNvSpPr/>
          <p:nvPr/>
        </p:nvSpPr>
        <p:spPr>
          <a:xfrm>
            <a:off x="744317" y="3177248"/>
            <a:ext cx="2140123" cy="2350715"/>
          </a:xfrm>
          <a:prstGeom prst="wedgeRoundRectCallout">
            <a:avLst>
              <a:gd name="adj1" fmla="val -55583"/>
              <a:gd name="adj2" fmla="val -55898"/>
              <a:gd name="adj3" fmla="val 16667"/>
            </a:avLst>
          </a:prstGeom>
          <a:solidFill>
            <a:srgbClr val="FFD9E8"/>
          </a:solidFill>
          <a:ln>
            <a:solidFill>
              <a:srgbClr val="F8A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Фамилия </a:t>
            </a:r>
            <a:r>
              <a:rPr lang="ru-RU" sz="1400" b="1" dirty="0">
                <a:solidFill>
                  <a:schemeClr val="tx1"/>
                </a:solidFill>
              </a:rPr>
              <a:t>Астафьев</a:t>
            </a:r>
            <a:r>
              <a:rPr lang="ru-RU" sz="1400" dirty="0">
                <a:solidFill>
                  <a:schemeClr val="tx1"/>
                </a:solidFill>
              </a:rPr>
              <a:t>-образована от канонического мужского имени Евстафий (с греч. </a:t>
            </a:r>
            <a:r>
              <a:rPr lang="ru-RU" sz="1400" u="sng" dirty="0">
                <a:solidFill>
                  <a:schemeClr val="tx1"/>
                </a:solidFill>
              </a:rPr>
              <a:t>«устойчивый</a:t>
            </a:r>
            <a:r>
              <a:rPr lang="ru-RU" sz="1400" dirty="0">
                <a:solidFill>
                  <a:schemeClr val="tx1"/>
                </a:solidFill>
              </a:rPr>
              <a:t>, твердостоящий»).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Астафьевы- представляли дворянского рода. По офиц. данным, существуют 4 старинных рода с такой фамилией.</a:t>
            </a:r>
          </a:p>
        </p:txBody>
      </p:sp>
    </p:spTree>
    <p:extLst>
      <p:ext uri="{BB962C8B-B14F-4D97-AF65-F5344CB8AC3E}">
        <p14:creationId xmlns:p14="http://schemas.microsoft.com/office/powerpoint/2010/main" val="154832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A6B98-218D-4B57-9316-5534E8FD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1121"/>
          </a:xfrm>
          <a:gradFill flip="none" rotWithShape="1">
            <a:gsLst>
              <a:gs pos="71000">
                <a:srgbClr val="D7F77D">
                  <a:alpha val="60000"/>
                </a:srgbClr>
              </a:gs>
              <a:gs pos="0">
                <a:srgbClr val="E4B3FF">
                  <a:alpha val="60000"/>
                </a:srgbClr>
              </a:gs>
              <a:gs pos="40000">
                <a:srgbClr val="FFAFBC">
                  <a:alpha val="60000"/>
                </a:srgbClr>
              </a:gs>
              <a:gs pos="100000">
                <a:srgbClr val="FFFF53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rgbClr val="4DB40B"/>
                </a:solidFill>
              </a:rPr>
              <a:t>Моя Семья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1F14E681-C4FB-4F2C-ABA5-74312D149647}"/>
              </a:ext>
            </a:extLst>
          </p:cNvPr>
          <p:cNvSpPr txBox="1">
            <a:spLocks/>
          </p:cNvSpPr>
          <p:nvPr/>
        </p:nvSpPr>
        <p:spPr>
          <a:xfrm>
            <a:off x="222718" y="4846977"/>
            <a:ext cx="3754949" cy="752792"/>
          </a:xfrm>
          <a:prstGeom prst="rect">
            <a:avLst/>
          </a:prstGeom>
          <a:noFill/>
          <a:ln w="19050">
            <a:solidFill>
              <a:srgbClr val="FF8BBA"/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/>
              <a:t>Прапрабабушка:</a:t>
            </a:r>
            <a:br>
              <a:rPr lang="ru-RU" sz="1800" dirty="0"/>
            </a:br>
            <a:r>
              <a:rPr lang="ru-RU" sz="1800" b="1" dirty="0"/>
              <a:t>Филиппова Мария Максимовна (родилась в 1899 г.)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68DE541-9E37-4E81-9A10-702447ED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9349" y="6332650"/>
            <a:ext cx="2743200" cy="365125"/>
          </a:xfrm>
        </p:spPr>
        <p:txBody>
          <a:bodyPr/>
          <a:lstStyle/>
          <a:p>
            <a:fld id="{40ED27B5-5CD6-47F2-BAB1-3B2EFFB157B8}" type="slidenum">
              <a:rPr lang="ru-RU" sz="1600" smtClean="0"/>
              <a:t>3</a:t>
            </a:fld>
            <a:endParaRPr lang="ru-RU" sz="1600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CCFE4F3A-1AEE-49D2-A787-A0572EB1CAEA}"/>
              </a:ext>
            </a:extLst>
          </p:cNvPr>
          <p:cNvSpPr txBox="1">
            <a:spLocks/>
          </p:cNvSpPr>
          <p:nvPr/>
        </p:nvSpPr>
        <p:spPr>
          <a:xfrm>
            <a:off x="4195951" y="4842754"/>
            <a:ext cx="3354250" cy="751122"/>
          </a:xfrm>
          <a:prstGeom prst="rect">
            <a:avLst/>
          </a:prstGeom>
          <a:noFill/>
          <a:ln w="19050">
            <a:solidFill>
              <a:srgbClr val="FF8BBA"/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/>
              <a:t>Прабабушка:</a:t>
            </a:r>
            <a:br>
              <a:rPr lang="ru-RU" sz="1800" dirty="0"/>
            </a:br>
            <a:r>
              <a:rPr lang="ru-RU" sz="1800" b="1" dirty="0"/>
              <a:t>Михеева Наталья Николаевна (27.08.1929 г.)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BFA928F-8141-4848-942A-42004224B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 b="3026"/>
          <a:stretch/>
        </p:blipFill>
        <p:spPr bwMode="auto">
          <a:xfrm>
            <a:off x="463433" y="775857"/>
            <a:ext cx="3273522" cy="40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99DDFDB1-9BAA-4B40-9A55-67E5891A7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7"/>
          <a:stretch/>
        </p:blipFill>
        <p:spPr bwMode="auto">
          <a:xfrm>
            <a:off x="4310514" y="775857"/>
            <a:ext cx="3125124" cy="40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B639D964-C2EC-4D9B-B3D0-D9BE0E7D5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9" b="2334"/>
          <a:stretch/>
        </p:blipFill>
        <p:spPr bwMode="auto">
          <a:xfrm>
            <a:off x="8009197" y="775856"/>
            <a:ext cx="3370231" cy="40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60D9187B-0BBC-4951-9F0F-74C990B6368A}"/>
              </a:ext>
            </a:extLst>
          </p:cNvPr>
          <p:cNvSpPr txBox="1">
            <a:spLocks/>
          </p:cNvSpPr>
          <p:nvPr/>
        </p:nvSpPr>
        <p:spPr>
          <a:xfrm>
            <a:off x="7768483" y="4849291"/>
            <a:ext cx="4200797" cy="738536"/>
          </a:xfrm>
          <a:prstGeom prst="rect">
            <a:avLst/>
          </a:prstGeom>
          <a:noFill/>
          <a:ln w="19050">
            <a:solidFill>
              <a:srgbClr val="FF8BBA"/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/>
              <a:t>Прабабушка:</a:t>
            </a:r>
            <a:br>
              <a:rPr lang="ru-RU" sz="1800" dirty="0"/>
            </a:br>
            <a:r>
              <a:rPr lang="ru-RU" sz="1800" b="1" dirty="0" err="1"/>
              <a:t>Каланчукова</a:t>
            </a:r>
            <a:r>
              <a:rPr lang="ru-RU" sz="1800" b="1" dirty="0"/>
              <a:t> Елена Петровна</a:t>
            </a:r>
            <a:br>
              <a:rPr lang="ru-RU" sz="1800" b="1" dirty="0"/>
            </a:br>
            <a:r>
              <a:rPr lang="ru-RU" sz="1800" b="1" dirty="0"/>
              <a:t>(03.01.1929 г.)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5A42E644-1DD3-4CE2-A5E3-92A5F49DB05D}"/>
              </a:ext>
            </a:extLst>
          </p:cNvPr>
          <p:cNvSpPr txBox="1">
            <a:spLocks/>
          </p:cNvSpPr>
          <p:nvPr/>
        </p:nvSpPr>
        <p:spPr>
          <a:xfrm>
            <a:off x="4195951" y="5666877"/>
            <a:ext cx="3354250" cy="952344"/>
          </a:xfrm>
          <a:prstGeom prst="rect">
            <a:avLst/>
          </a:prstGeom>
          <a:noFill/>
          <a:ln w="19050">
            <a:solidFill>
              <a:srgbClr val="FF8BBA"/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/>
              <a:t>Рисовала картины, играла на гитаре и читала много книг.</a:t>
            </a:r>
            <a:endParaRPr lang="ru-RU" sz="1900" b="1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2BE1236-8523-423A-B1F0-02AB2C4EB3A9}"/>
              </a:ext>
            </a:extLst>
          </p:cNvPr>
          <p:cNvSpPr txBox="1">
            <a:spLocks/>
          </p:cNvSpPr>
          <p:nvPr/>
        </p:nvSpPr>
        <p:spPr>
          <a:xfrm>
            <a:off x="222718" y="5668211"/>
            <a:ext cx="3754949" cy="952344"/>
          </a:xfrm>
          <a:prstGeom prst="rect">
            <a:avLst/>
          </a:prstGeom>
          <a:noFill/>
          <a:ln w="19050">
            <a:solidFill>
              <a:srgbClr val="FF8BBA"/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/>
              <a:t>Имела цыганские корни. Когда она пела, то все восхищались ее красивым голосом</a:t>
            </a:r>
            <a:endParaRPr lang="ru-RU" sz="1900" b="1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E87AA6D-279B-4CF2-98E3-817B621360DE}"/>
              </a:ext>
            </a:extLst>
          </p:cNvPr>
          <p:cNvSpPr txBox="1">
            <a:spLocks/>
          </p:cNvSpPr>
          <p:nvPr/>
        </p:nvSpPr>
        <p:spPr>
          <a:xfrm>
            <a:off x="7768485" y="5672354"/>
            <a:ext cx="4200797" cy="1025422"/>
          </a:xfrm>
          <a:prstGeom prst="rect">
            <a:avLst/>
          </a:prstGeom>
          <a:noFill/>
          <a:ln w="19050">
            <a:solidFill>
              <a:srgbClr val="FF8BBA"/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Родом из Украины. Была награждена Орденом Труда и Боевой Славы. </a:t>
            </a:r>
            <a:br>
              <a:rPr lang="ru-RU" sz="1800" dirty="0"/>
            </a:br>
            <a:r>
              <a:rPr lang="ru-RU" sz="1800" dirty="0"/>
              <a:t>Родила 7 дочерей в т. ч. мою бабушку Нину Ильиничну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75879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A6B98-218D-4B57-9316-5534E8FD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36" y="0"/>
            <a:ext cx="11645362" cy="1082843"/>
          </a:xfrm>
          <a:gradFill flip="none" rotWithShape="1">
            <a:gsLst>
              <a:gs pos="71000">
                <a:srgbClr val="D7F77D">
                  <a:alpha val="60000"/>
                </a:srgbClr>
              </a:gs>
              <a:gs pos="0">
                <a:srgbClr val="E4B3FF">
                  <a:alpha val="60000"/>
                </a:srgbClr>
              </a:gs>
              <a:gs pos="40000">
                <a:srgbClr val="FFAFBC">
                  <a:alpha val="60000"/>
                </a:srgbClr>
              </a:gs>
              <a:gs pos="100000">
                <a:srgbClr val="FFFF53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rgbClr val="4DB40B"/>
                </a:solidFill>
              </a:rPr>
              <a:t>Моя Семья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1F14E681-C4FB-4F2C-ABA5-74312D149647}"/>
              </a:ext>
            </a:extLst>
          </p:cNvPr>
          <p:cNvSpPr txBox="1">
            <a:spLocks/>
          </p:cNvSpPr>
          <p:nvPr/>
        </p:nvSpPr>
        <p:spPr>
          <a:xfrm>
            <a:off x="397342" y="5975895"/>
            <a:ext cx="6111553" cy="713509"/>
          </a:xfrm>
          <a:prstGeom prst="rect">
            <a:avLst/>
          </a:prstGeom>
          <a:noFill/>
          <a:ln w="19050">
            <a:solidFill>
              <a:srgbClr val="FF8BBA"/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dirty="0"/>
              <a:t>Бабушка и Дедушка Михеевы:</a:t>
            </a:r>
            <a:br>
              <a:rPr lang="ru-RU" sz="2200" dirty="0"/>
            </a:br>
            <a:r>
              <a:rPr lang="ru-RU" sz="2200" b="1" dirty="0"/>
              <a:t>Нина Ильинична и Евгений Александрович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68DE541-9E37-4E81-9A10-702447ED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9349" y="6332650"/>
            <a:ext cx="2743200" cy="365125"/>
          </a:xfrm>
        </p:spPr>
        <p:txBody>
          <a:bodyPr/>
          <a:lstStyle/>
          <a:p>
            <a:fld id="{40ED27B5-5CD6-47F2-BAB1-3B2EFFB157B8}" type="slidenum">
              <a:rPr lang="ru-RU" sz="1600" smtClean="0"/>
              <a:t>4</a:t>
            </a:fld>
            <a:endParaRPr lang="ru-RU" sz="1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ADE9570-6987-4817-BB73-057528941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42" y="1190343"/>
            <a:ext cx="6111553" cy="458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94B0715-6283-4DAA-8BF3-F8E547E30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9"/>
          <a:stretch/>
        </p:blipFill>
        <p:spPr bwMode="auto">
          <a:xfrm>
            <a:off x="6931468" y="1207538"/>
            <a:ext cx="4135761" cy="46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CCFE4F3A-1AEE-49D2-A787-A0572EB1CAEA}"/>
              </a:ext>
            </a:extLst>
          </p:cNvPr>
          <p:cNvSpPr txBox="1">
            <a:spLocks/>
          </p:cNvSpPr>
          <p:nvPr/>
        </p:nvSpPr>
        <p:spPr>
          <a:xfrm>
            <a:off x="6931468" y="5984266"/>
            <a:ext cx="4135761" cy="713509"/>
          </a:xfrm>
          <a:prstGeom prst="rect">
            <a:avLst/>
          </a:prstGeom>
          <a:noFill/>
          <a:ln w="19050">
            <a:solidFill>
              <a:srgbClr val="FF8BBA"/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dirty="0"/>
              <a:t>Мама и Папа:</a:t>
            </a:r>
            <a:br>
              <a:rPr lang="ru-RU" sz="2200" dirty="0"/>
            </a:br>
            <a:r>
              <a:rPr lang="ru-RU" sz="2200" b="1" dirty="0"/>
              <a:t>Ирина Евгеньевна Бутова</a:t>
            </a:r>
          </a:p>
        </p:txBody>
      </p:sp>
    </p:spTree>
    <p:extLst>
      <p:ext uri="{BB962C8B-B14F-4D97-AF65-F5344CB8AC3E}">
        <p14:creationId xmlns:p14="http://schemas.microsoft.com/office/powerpoint/2010/main" val="39745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A6B98-218D-4B57-9316-5534E8FD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36" y="0"/>
            <a:ext cx="11645362" cy="1082843"/>
          </a:xfrm>
          <a:gradFill flip="none" rotWithShape="1">
            <a:gsLst>
              <a:gs pos="71000">
                <a:srgbClr val="D7F77D">
                  <a:alpha val="60000"/>
                </a:srgbClr>
              </a:gs>
              <a:gs pos="0">
                <a:srgbClr val="E4B3FF">
                  <a:alpha val="60000"/>
                </a:srgbClr>
              </a:gs>
              <a:gs pos="40000">
                <a:srgbClr val="FFAFBC">
                  <a:alpha val="60000"/>
                </a:srgbClr>
              </a:gs>
              <a:gs pos="100000">
                <a:srgbClr val="FFFF53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rgbClr val="4DB40B"/>
                </a:solidFill>
              </a:rPr>
              <a:t>Моя Семья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1F14E681-C4FB-4F2C-ABA5-74312D149647}"/>
              </a:ext>
            </a:extLst>
          </p:cNvPr>
          <p:cNvSpPr txBox="1">
            <a:spLocks/>
          </p:cNvSpPr>
          <p:nvPr/>
        </p:nvSpPr>
        <p:spPr>
          <a:xfrm>
            <a:off x="1124771" y="6220691"/>
            <a:ext cx="9538033" cy="468713"/>
          </a:xfrm>
          <a:prstGeom prst="rect">
            <a:avLst/>
          </a:prstGeom>
          <a:noFill/>
          <a:ln w="19050">
            <a:solidFill>
              <a:srgbClr val="FF8BBA"/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Я и брат </a:t>
            </a:r>
            <a:r>
              <a:rPr lang="ru-RU" b="1" dirty="0"/>
              <a:t>Кирилл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68DE541-9E37-4E81-9A10-702447ED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9349" y="6332650"/>
            <a:ext cx="2743200" cy="365125"/>
          </a:xfrm>
        </p:spPr>
        <p:txBody>
          <a:bodyPr/>
          <a:lstStyle/>
          <a:p>
            <a:fld id="{40ED27B5-5CD6-47F2-BAB1-3B2EFFB157B8}" type="slidenum">
              <a:rPr lang="ru-RU" sz="1600" smtClean="0"/>
              <a:t>5</a:t>
            </a:fld>
            <a:endParaRPr lang="ru-RU" sz="16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B54C2A6-30D2-4B64-872B-46D1AA759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0"/>
          <a:stretch/>
        </p:blipFill>
        <p:spPr bwMode="auto">
          <a:xfrm>
            <a:off x="1124771" y="1146264"/>
            <a:ext cx="4404927" cy="501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E1008D3-6D81-4E6D-A271-1176DCEF6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9" t="23839" b="3094"/>
          <a:stretch/>
        </p:blipFill>
        <p:spPr bwMode="auto">
          <a:xfrm>
            <a:off x="6257877" y="1146264"/>
            <a:ext cx="4404927" cy="501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9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A6B98-218D-4B57-9316-5534E8FD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36" y="1"/>
            <a:ext cx="11645362" cy="872836"/>
          </a:xfrm>
          <a:gradFill flip="none" rotWithShape="1">
            <a:gsLst>
              <a:gs pos="71000">
                <a:srgbClr val="D7F77D">
                  <a:alpha val="60000"/>
                </a:srgbClr>
              </a:gs>
              <a:gs pos="0">
                <a:srgbClr val="E4B3FF">
                  <a:alpha val="60000"/>
                </a:srgbClr>
              </a:gs>
              <a:gs pos="40000">
                <a:srgbClr val="FFAFBC">
                  <a:alpha val="60000"/>
                </a:srgbClr>
              </a:gs>
              <a:gs pos="100000">
                <a:srgbClr val="FFFF53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rgbClr val="4DB40B"/>
                </a:solidFill>
              </a:rPr>
              <a:t>Моя Семья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1F14E681-C4FB-4F2C-ABA5-74312D149647}"/>
              </a:ext>
            </a:extLst>
          </p:cNvPr>
          <p:cNvSpPr txBox="1">
            <a:spLocks/>
          </p:cNvSpPr>
          <p:nvPr/>
        </p:nvSpPr>
        <p:spPr>
          <a:xfrm>
            <a:off x="7064909" y="2174195"/>
            <a:ext cx="4677640" cy="468713"/>
          </a:xfrm>
          <a:prstGeom prst="rect">
            <a:avLst/>
          </a:prstGeom>
          <a:noFill/>
          <a:ln w="19050">
            <a:solidFill>
              <a:srgbClr val="FF8BBA"/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Я и старший брат </a:t>
            </a:r>
            <a:r>
              <a:rPr lang="ru-RU" b="1" dirty="0"/>
              <a:t>Руслан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68DE541-9E37-4E81-9A10-702447ED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9349" y="6332650"/>
            <a:ext cx="2743200" cy="365125"/>
          </a:xfrm>
        </p:spPr>
        <p:txBody>
          <a:bodyPr/>
          <a:lstStyle/>
          <a:p>
            <a:fld id="{40ED27B5-5CD6-47F2-BAB1-3B2EFFB157B8}" type="slidenum">
              <a:rPr lang="ru-RU" sz="1600" smtClean="0"/>
              <a:t>6</a:t>
            </a:fld>
            <a:endParaRPr lang="ru-RU" sz="16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0AE98CA-ACEB-4AA5-AFBE-136817471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96" y="900547"/>
            <a:ext cx="4368704" cy="58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5F1EAD4D-0CF5-4545-8CF3-6CA06DB5D0F6}"/>
              </a:ext>
            </a:extLst>
          </p:cNvPr>
          <p:cNvSpPr txBox="1">
            <a:spLocks/>
          </p:cNvSpPr>
          <p:nvPr/>
        </p:nvSpPr>
        <p:spPr>
          <a:xfrm>
            <a:off x="7064909" y="2932992"/>
            <a:ext cx="4677640" cy="2640861"/>
          </a:xfrm>
          <a:prstGeom prst="rect">
            <a:avLst/>
          </a:prstGeom>
          <a:noFill/>
          <a:ln w="19050">
            <a:solidFill>
              <a:srgbClr val="FF8BBA"/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Я думаю, что у меня прекрасная семья. </a:t>
            </a:r>
          </a:p>
          <a:p>
            <a:pPr marL="0" indent="0">
              <a:buNone/>
            </a:pPr>
            <a:r>
              <a:rPr lang="ru-RU" dirty="0"/>
              <a:t>Я действительно чувствую, что мне повезло, что я родилась в такой замечательной семье.</a:t>
            </a:r>
          </a:p>
        </p:txBody>
      </p:sp>
    </p:spTree>
    <p:extLst>
      <p:ext uri="{BB962C8B-B14F-4D97-AF65-F5344CB8AC3E}">
        <p14:creationId xmlns:p14="http://schemas.microsoft.com/office/powerpoint/2010/main" val="3033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A6B98-218D-4B57-9316-5534E8FD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36" y="0"/>
            <a:ext cx="11645362" cy="1168687"/>
          </a:xfrm>
          <a:gradFill flip="none" rotWithShape="1">
            <a:gsLst>
              <a:gs pos="71000">
                <a:srgbClr val="D7F77D">
                  <a:alpha val="60000"/>
                </a:srgbClr>
              </a:gs>
              <a:gs pos="0">
                <a:srgbClr val="E4B3FF">
                  <a:alpha val="60000"/>
                </a:srgbClr>
              </a:gs>
              <a:gs pos="40000">
                <a:srgbClr val="FFAFBC">
                  <a:alpha val="60000"/>
                </a:srgbClr>
              </a:gs>
              <a:gs pos="100000">
                <a:srgbClr val="FFFF53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8E4700"/>
                </a:solidFill>
              </a:rPr>
              <a:t>Анкетирование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 </a:t>
            </a:r>
            <a:b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4DB40B"/>
                </a:solidFill>
              </a:rPr>
              <a:t>«Знаешь ли ты своих предков?»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4DB40B"/>
              </a:solidFill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1F14E681-C4FB-4F2C-ABA5-74312D149647}"/>
              </a:ext>
            </a:extLst>
          </p:cNvPr>
          <p:cNvSpPr txBox="1">
            <a:spLocks/>
          </p:cNvSpPr>
          <p:nvPr/>
        </p:nvSpPr>
        <p:spPr>
          <a:xfrm>
            <a:off x="257336" y="1254532"/>
            <a:ext cx="11645362" cy="598331"/>
          </a:xfrm>
          <a:prstGeom prst="rect">
            <a:avLst/>
          </a:prstGeom>
          <a:noFill/>
          <a:ln w="19050">
            <a:solidFill>
              <a:srgbClr val="FF8BBA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В анкетировании приняло участие </a:t>
            </a:r>
            <a:r>
              <a:rPr lang="ru-RU" sz="2400" b="1" dirty="0"/>
              <a:t>40 респондентов </a:t>
            </a:r>
            <a:r>
              <a:rPr lang="ru-RU" sz="2400" dirty="0"/>
              <a:t>(ученики </a:t>
            </a:r>
            <a:r>
              <a:rPr lang="ru-RU" sz="2400" dirty="0" smtClean="0"/>
              <a:t>3 </a:t>
            </a:r>
            <a:r>
              <a:rPr lang="ru-RU" sz="2400" dirty="0"/>
              <a:t>классов)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68DE541-9E37-4E81-9A10-702447ED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9349" y="6332650"/>
            <a:ext cx="2743200" cy="365125"/>
          </a:xfrm>
        </p:spPr>
        <p:txBody>
          <a:bodyPr/>
          <a:lstStyle/>
          <a:p>
            <a:fld id="{40ED27B5-5CD6-47F2-BAB1-3B2EFFB157B8}" type="slidenum">
              <a:rPr lang="ru-RU" sz="1600" smtClean="0"/>
              <a:t>7</a:t>
            </a:fld>
            <a:endParaRPr lang="ru-RU" sz="1600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CFCFED4-C1B1-486C-A0AF-B38B7E3230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607947"/>
              </p:ext>
            </p:extLst>
          </p:nvPr>
        </p:nvGraphicFramePr>
        <p:xfrm>
          <a:off x="95898" y="2024553"/>
          <a:ext cx="6434369" cy="449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7F49F5D2-D9DB-432B-BDFC-AC8F4CB23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994692"/>
              </p:ext>
            </p:extLst>
          </p:nvPr>
        </p:nvGraphicFramePr>
        <p:xfrm>
          <a:off x="6095999" y="1938707"/>
          <a:ext cx="5897705" cy="475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C8462E9-08F6-4D0C-BEAD-A1157152A99F}"/>
              </a:ext>
            </a:extLst>
          </p:cNvPr>
          <p:cNvCxnSpPr>
            <a:cxnSpLocks/>
          </p:cNvCxnSpPr>
          <p:nvPr/>
        </p:nvCxnSpPr>
        <p:spPr>
          <a:xfrm>
            <a:off x="6036810" y="1852863"/>
            <a:ext cx="15983" cy="5005137"/>
          </a:xfrm>
          <a:prstGeom prst="line">
            <a:avLst/>
          </a:prstGeom>
          <a:ln w="19050">
            <a:solidFill>
              <a:srgbClr val="FF9A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A6B98-218D-4B57-9316-5534E8FD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36" y="0"/>
            <a:ext cx="11645362" cy="1168687"/>
          </a:xfrm>
          <a:gradFill flip="none" rotWithShape="1">
            <a:gsLst>
              <a:gs pos="71000">
                <a:srgbClr val="D7F77D">
                  <a:alpha val="60000"/>
                </a:srgbClr>
              </a:gs>
              <a:gs pos="0">
                <a:srgbClr val="E4B3FF">
                  <a:alpha val="60000"/>
                </a:srgbClr>
              </a:gs>
              <a:gs pos="40000">
                <a:srgbClr val="FFAFBC">
                  <a:alpha val="60000"/>
                </a:srgbClr>
              </a:gs>
              <a:gs pos="100000">
                <a:srgbClr val="FFFF53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8E4700"/>
                </a:solidFill>
              </a:rPr>
              <a:t>Анкетирование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 </a:t>
            </a:r>
            <a:b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4DB40B"/>
                </a:solidFill>
              </a:rPr>
              <a:t>«Знаешь ли ты своих предков?»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4DB40B"/>
              </a:solidFill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1F14E681-C4FB-4F2C-ABA5-74312D149647}"/>
              </a:ext>
            </a:extLst>
          </p:cNvPr>
          <p:cNvSpPr txBox="1">
            <a:spLocks/>
          </p:cNvSpPr>
          <p:nvPr/>
        </p:nvSpPr>
        <p:spPr>
          <a:xfrm>
            <a:off x="257336" y="1254532"/>
            <a:ext cx="11645362" cy="598331"/>
          </a:xfrm>
          <a:prstGeom prst="rect">
            <a:avLst/>
          </a:prstGeom>
          <a:noFill/>
          <a:ln w="19050">
            <a:solidFill>
              <a:srgbClr val="FF8BBA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В анкетировании приняло участие </a:t>
            </a:r>
            <a:r>
              <a:rPr lang="ru-RU" sz="2400" b="1" dirty="0"/>
              <a:t>40 респондентов </a:t>
            </a:r>
            <a:r>
              <a:rPr lang="ru-RU" sz="2400" dirty="0"/>
              <a:t>(ученики </a:t>
            </a:r>
            <a:r>
              <a:rPr lang="ru-RU" sz="2400" dirty="0" smtClean="0"/>
              <a:t>3 </a:t>
            </a:r>
            <a:r>
              <a:rPr lang="ru-RU" sz="2400" dirty="0"/>
              <a:t>классов)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68DE541-9E37-4E81-9A10-702447ED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9349" y="6332650"/>
            <a:ext cx="2743200" cy="365125"/>
          </a:xfrm>
        </p:spPr>
        <p:txBody>
          <a:bodyPr/>
          <a:lstStyle/>
          <a:p>
            <a:fld id="{40ED27B5-5CD6-47F2-BAB1-3B2EFFB157B8}" type="slidenum">
              <a:rPr lang="ru-RU" sz="1600" smtClean="0"/>
              <a:t>8</a:t>
            </a:fld>
            <a:endParaRPr lang="ru-RU" sz="1600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CFCFED4-C1B1-486C-A0AF-B38B7E3230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496350"/>
              </p:ext>
            </p:extLst>
          </p:nvPr>
        </p:nvGraphicFramePr>
        <p:xfrm>
          <a:off x="12747" y="2024552"/>
          <a:ext cx="5936666" cy="449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7F49F5D2-D9DB-432B-BDFC-AC8F4CB23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0679176"/>
              </p:ext>
            </p:extLst>
          </p:nvPr>
        </p:nvGraphicFramePr>
        <p:xfrm>
          <a:off x="5390751" y="2024553"/>
          <a:ext cx="6689362" cy="467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C8462E9-08F6-4D0C-BEAD-A1157152A99F}"/>
              </a:ext>
            </a:extLst>
          </p:cNvPr>
          <p:cNvCxnSpPr>
            <a:cxnSpLocks/>
          </p:cNvCxnSpPr>
          <p:nvPr/>
        </p:nvCxnSpPr>
        <p:spPr>
          <a:xfrm>
            <a:off x="5358785" y="1852863"/>
            <a:ext cx="15983" cy="5005137"/>
          </a:xfrm>
          <a:prstGeom prst="line">
            <a:avLst/>
          </a:prstGeom>
          <a:ln w="19050">
            <a:solidFill>
              <a:srgbClr val="FF9A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сказочное дерево (50 фото) 🔥 Прикольные картинки и юмор">
            <a:extLst>
              <a:ext uri="{FF2B5EF4-FFF2-40B4-BE49-F238E27FC236}">
                <a16:creationId xmlns:a16="http://schemas.microsoft.com/office/drawing/2014/main" id="{7F7599B9-C245-49DD-B81A-E2F7B48BD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/>
          <a:stretch/>
        </p:blipFill>
        <p:spPr bwMode="auto">
          <a:xfrm>
            <a:off x="0" y="2368587"/>
            <a:ext cx="3604596" cy="382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расочное дерево руки для команды разнообразия культур Иллюстрация вектора  - иллюстрации насчитывающей разнообразия, команды: 118997312">
            <a:extLst>
              <a:ext uri="{FF2B5EF4-FFF2-40B4-BE49-F238E27FC236}">
                <a16:creationId xmlns:a16="http://schemas.microsoft.com/office/drawing/2014/main" id="{3328C604-B3DC-42AE-9E9E-1A154C7A8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3" t="6131" r="15947" b="4065"/>
          <a:stretch/>
        </p:blipFill>
        <p:spPr bwMode="auto">
          <a:xfrm>
            <a:off x="8848591" y="2299854"/>
            <a:ext cx="3054107" cy="40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A6B98-218D-4B57-9316-5534E8FD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36" y="0"/>
            <a:ext cx="11645362" cy="1149927"/>
          </a:xfrm>
          <a:gradFill flip="none" rotWithShape="1">
            <a:gsLst>
              <a:gs pos="71000">
                <a:srgbClr val="D7F77D">
                  <a:alpha val="60000"/>
                </a:srgbClr>
              </a:gs>
              <a:gs pos="0">
                <a:srgbClr val="E4B3FF">
                  <a:alpha val="60000"/>
                </a:srgbClr>
              </a:gs>
              <a:gs pos="40000">
                <a:srgbClr val="FFAFBC">
                  <a:alpha val="60000"/>
                </a:srgbClr>
              </a:gs>
              <a:gs pos="100000">
                <a:srgbClr val="FFFF53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8E4700"/>
                </a:solidFill>
              </a:rPr>
              <a:t>Анкетирование 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4DB40B"/>
                </a:solidFill>
              </a:rPr>
              <a:t>«Знаешь ли ты своих предков?»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4DB40B"/>
              </a:solidFill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1F14E681-C4FB-4F2C-ABA5-74312D149647}"/>
              </a:ext>
            </a:extLst>
          </p:cNvPr>
          <p:cNvSpPr txBox="1">
            <a:spLocks/>
          </p:cNvSpPr>
          <p:nvPr/>
        </p:nvSpPr>
        <p:spPr>
          <a:xfrm>
            <a:off x="257336" y="1254532"/>
            <a:ext cx="11645362" cy="598331"/>
          </a:xfrm>
          <a:prstGeom prst="rect">
            <a:avLst/>
          </a:prstGeom>
          <a:noFill/>
          <a:ln w="19050">
            <a:solidFill>
              <a:srgbClr val="FF8BBA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В анкетировании приняло участие </a:t>
            </a:r>
            <a:r>
              <a:rPr lang="ru-RU" sz="2400" b="1" dirty="0"/>
              <a:t>40 респондентов </a:t>
            </a:r>
            <a:r>
              <a:rPr lang="ru-RU" sz="2400" dirty="0"/>
              <a:t>(ученики 4 классов)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68DE541-9E37-4E81-9A10-702447ED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9349" y="6332650"/>
            <a:ext cx="2743200" cy="365125"/>
          </a:xfrm>
        </p:spPr>
        <p:txBody>
          <a:bodyPr/>
          <a:lstStyle/>
          <a:p>
            <a:fld id="{40ED27B5-5CD6-47F2-BAB1-3B2EFFB157B8}" type="slidenum">
              <a:rPr lang="ru-RU" sz="1600" smtClean="0"/>
              <a:t>9</a:t>
            </a:fld>
            <a:endParaRPr lang="ru-RU" sz="1600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CFCFED4-C1B1-486C-A0AF-B38B7E3230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324282"/>
              </p:ext>
            </p:extLst>
          </p:nvPr>
        </p:nvGraphicFramePr>
        <p:xfrm>
          <a:off x="3192652" y="2024552"/>
          <a:ext cx="6633149" cy="449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0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475</Words>
  <Application>Microsoft Office PowerPoint</Application>
  <PresentationFormat>Широкоэкранный</PresentationFormat>
  <Paragraphs>81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«Моя семья –  мое богатство»</vt:lpstr>
      <vt:lpstr>Презентация PowerPoint</vt:lpstr>
      <vt:lpstr>Моя Семья</vt:lpstr>
      <vt:lpstr>Моя Семья</vt:lpstr>
      <vt:lpstr>Моя Семья</vt:lpstr>
      <vt:lpstr>Моя Семья</vt:lpstr>
      <vt:lpstr>Анкетирование  «Знаешь ли ты своих предков?»</vt:lpstr>
      <vt:lpstr>Анкетирование  «Знаешь ли ты своих предков?»</vt:lpstr>
      <vt:lpstr>Анкетирование  «Знаешь ли ты своих предков?»</vt:lpstr>
      <vt:lpstr>Выводы</vt:lpstr>
      <vt:lpstr>Традиции и праздники моей семьи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семья – мое богатство»</dc:title>
  <dc:creator>Кристина Воробьева</dc:creator>
  <cp:lastModifiedBy>Егор</cp:lastModifiedBy>
  <cp:revision>50</cp:revision>
  <dcterms:created xsi:type="dcterms:W3CDTF">2021-01-27T14:39:32Z</dcterms:created>
  <dcterms:modified xsi:type="dcterms:W3CDTF">2022-11-17T03:48:32Z</dcterms:modified>
</cp:coreProperties>
</file>