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56" r:id="rId3"/>
    <p:sldId id="286" r:id="rId4"/>
    <p:sldId id="289" r:id="rId5"/>
    <p:sldId id="288" r:id="rId6"/>
    <p:sldId id="258" r:id="rId7"/>
    <p:sldId id="259" r:id="rId8"/>
    <p:sldId id="260" r:id="rId9"/>
    <p:sldId id="261" r:id="rId10"/>
    <p:sldId id="265" r:id="rId11"/>
    <p:sldId id="266" r:id="rId12"/>
    <p:sldId id="283" r:id="rId13"/>
    <p:sldId id="267" r:id="rId14"/>
    <p:sldId id="284" r:id="rId15"/>
    <p:sldId id="285" r:id="rId16"/>
    <p:sldId id="282" r:id="rId17"/>
    <p:sldId id="281" r:id="rId18"/>
    <p:sldId id="290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81" d="100"/>
          <a:sy n="81" d="100"/>
        </p:scale>
        <p:origin x="96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F97B3-26D8-A24A-A58A-C46888F69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719E3A-2315-114B-B7B9-241715F1D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E2F2BA-2E10-8D4E-BBE4-929342F5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F928C8-5348-D74C-A2DC-BDF90BE8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62B3DA-5496-A343-84CD-6B69A1E1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2BE89E-5431-8442-BD35-ABF5E7B17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9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B7D27A-4466-B945-B942-2D3555F1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D32045-5D8E-E046-AF3A-E4B99E994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E86F7B-86F4-1E45-A19A-5CFBFEB1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DD1096-27F2-4A4E-A33B-64353690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A6DE58-BFD7-D24D-B56F-06C908FF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809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52C6AEF-BE3D-034C-9C25-3F4E73BC3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C8294C-8D69-D947-A601-F3064A03B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96F90-8452-E846-A432-A3E75047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912B38-0283-754F-8067-CF951CC0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096C46-EC39-424F-9427-72ED7C0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55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A2376-D91C-8F42-8B44-F96A774D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FC844A-D821-2642-8E5F-4A8DDE18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8047EE-A686-554E-8DB0-C95C3659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764A44-7B43-1E4D-8AE1-7C095107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9AEFC8-4E9F-424E-893F-58F32DC0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669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7DE18B-878A-6845-8900-C13CE8C6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8878AB-E4F8-924E-952A-0D4DD7DB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40145-C87F-C74E-91E9-DF864DC4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1C77A6-72B9-4D46-8435-2C083892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E7316C-E4B3-8546-9620-7456F9E5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379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E5D09-1FCA-EB48-9DF6-8FFC0AB2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847025-B57B-2645-8EA6-D7F1F1077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BA2D03-21E2-394C-8F28-47AA39C7D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4FCC88-3784-EB43-95C8-C2D11DEF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A6E2F4-0D58-3A4A-9BD2-D70C8EE3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6C00BF-9160-1548-973F-D02CC6C6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47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F6E76-63EE-9A4C-958C-B016BA1B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8C6B79-C1B4-3440-8A3E-FAA90FE98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72140A-8B2C-9D4C-AC57-7F5BB6E2D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6BCA5FB-D8BA-DD4A-BF55-7CFA26B48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538CD66-7F60-2A4A-BE2F-D5000429A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DB1AFAA-0420-C14D-9240-73725CA3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B68D363-8484-9449-A4DB-1FAD6F68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C08F0F8-F7CF-7447-A64A-A967F1F9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47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CCBD19-13E2-6742-9098-07F9FFC0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D0FD6B-C6D6-C142-A275-62999C45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164ACD-0D1A-1A49-9A71-2F22B731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394343-578E-7042-AD08-809E17C9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036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A1701D-2DB2-9743-BA31-44F37497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38E72FE-0FBD-8B4E-B61B-5F9EB2A2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5D7D89-1C52-B84F-93EC-3DC3D342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42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5E14-591E-B542-899C-5FF79F8E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E0D4BE-551C-A246-AD22-4366FBAB2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A2ACB6-EE7A-584E-BE0A-B935A05CA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FA3A51-3C8F-9047-9D5E-CBCC613F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BB4B68-3D57-A343-BDA9-71CC4CFD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2F7038-8218-CC43-A05C-4107345E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01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B4E823-C3FD-DE41-9684-314CE492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F5E269-5C58-3A46-A4E5-980891F45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192364-3194-154C-996E-3499A2060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B4B209-9AC9-A149-A1AB-8D2F7C94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C6E87-24F5-BD47-B81B-7207411D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644DA4-9B04-8746-96C0-ABA6359F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443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315E9CF-2855-5240-91F0-07975855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E52E33-BFAC-3C49-9040-C3F8F6107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3739D2-64B7-E44A-8D06-59021EF82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E4CE-5EE0-9C41-BA87-95283CC6D850}" type="datetimeFigureOut">
              <a:rPr lang="x-none" smtClean="0"/>
              <a:pPr/>
              <a:t>01.10.2023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78A25D-8876-9F4C-B753-D2A730639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558917-9A14-8842-94C4-B6BF31C01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BC74-6437-F94E-BD40-09D40DEDD9C9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AA6011-C126-7E48-8595-22EB6D68CF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0%B0%D0%BF%D0%B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05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 В БУДУЩЕЕ</a:t>
            </a:r>
            <a:br>
              <a:rPr lang="ru-RU" sz="7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7200" b="1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72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49.userapi.com/impg/NL8QmMIzFcXnB-GnquX4rR2o8xA36aRP4DfWLA/nONVjtXCi4o.jpg?size=623x284&amp;quality=95&amp;sign=9a647bfcf254863d4d6c2e6eb06b3a5f&amp;c_uniq_tag=bcEXOz3UCqmY1nVMIzRYNmFHKGGSMhSNshMM9XSHI7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36" y="1808032"/>
            <a:ext cx="10413636" cy="47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53" y="145032"/>
            <a:ext cx="1048922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Органолептические показатели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 определения цвета воду наливают в тонкостенный стакан и ставят его на лист белой бумаги. Цвет определяют, просматривая воду сверху вниз.  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Запах воды зависит от биологических и химических загрязнителей, его оценивают по шкале (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). Различают травянистый, болотный, гнилой, тухлый, затхлый, землистый запахи; запахи химических веществ: хлорный, горюче-смазочных материалов.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Таблица Оценка запаха воды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2-10-08_19-10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42" y="3197359"/>
            <a:ext cx="5979575" cy="349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4807" y="384006"/>
            <a:ext cx="911762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Определение температуры, электропроводности, показателя рН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Порядок работы с цифровой лабораторией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Подключить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мультидатчик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«Химия-5» к компьютеру.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Запустить программу измерений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Releon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Lite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исследования подключать необходимый датчик, который тщательно промыть дистиллированной водой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Электроды датчиков опустить в пробу воды, нажать в программе кнопку «Пуск».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Наблюдать за показаниями в программе, построением графика. Когда данные стабилизировались нажать кнопку «Пауза».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Зафиксировать результат.</a:t>
            </a:r>
          </a:p>
          <a:p>
            <a:pPr lvl="0">
              <a:buFont typeface="Arial" pitchFamily="34" charset="0"/>
              <a:buChar char="•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555" y="359865"/>
            <a:ext cx="10157361" cy="283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ru-RU" sz="24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Измерение электропроводности позволяет определить принадлежность раствора вещества к электролитам. </a:t>
            </a:r>
            <a:endParaRPr lang="ru-RU" sz="2400" b="1" dirty="0" smtClean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4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   Если </a:t>
            </a:r>
            <a:r>
              <a:rPr lang="ru-RU" sz="24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значение электропроводности меньше 20 </a:t>
            </a:r>
            <a:r>
              <a:rPr lang="ru-RU" sz="2400" b="1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мкСм</a:t>
            </a:r>
            <a:r>
              <a:rPr lang="ru-RU" sz="24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ru-RU" sz="2400" b="1" dirty="0" smtClean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4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   то </a:t>
            </a:r>
            <a:r>
              <a:rPr lang="ru-RU" sz="24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sz="2400" b="1" dirty="0" err="1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неэлектролит</a:t>
            </a:r>
            <a:r>
              <a:rPr lang="ru-RU" sz="2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(диапазон измерения 0-20000мкСм). </a:t>
            </a:r>
            <a:endParaRPr lang="ru-RU" sz="2400" b="1" dirty="0" smtClean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endParaRPr lang="ru-RU" sz="2400" b="1" dirty="0" smtClean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Определение рН с использованием цифровой лаборатории и индикаторной бумаги</a:t>
            </a:r>
            <a:endParaRPr lang="ru-RU" sz="2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9957" r="2641" b="29870"/>
          <a:stretch/>
        </p:blipFill>
        <p:spPr bwMode="auto">
          <a:xfrm>
            <a:off x="1092530" y="3191794"/>
            <a:ext cx="9951522" cy="2980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22514" y="24515"/>
            <a:ext cx="10469267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Качественные реакции на ионы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хлорид-ионов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основано на реакции осаждения хлоридов нитратом серебра </a:t>
            </a:r>
            <a:r>
              <a:rPr kumimoji="0" lang="en-US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AgNO</a:t>
            </a:r>
            <a:r>
              <a:rPr kumimoji="0" lang="en-US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</a:t>
            </a:r>
            <a:r>
              <a:rPr kumimoji="0" lang="ru-RU" sz="4000" b="1" i="0" u="none" strike="noStrike" normalizeH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С1</a:t>
            </a:r>
            <a:r>
              <a:rPr kumimoji="0" lang="ru-RU" sz="4000" b="1" i="0" u="none" strike="noStrike" normalizeH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ru-RU" sz="4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AgCI</a:t>
            </a: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b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малых концентрациях хлорид-ионов выпадение осадка не происходит.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больших количествах –выпадает белый осадок.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7" y="667657"/>
            <a:ext cx="973908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сульфат-ионов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основано на реакции осаждения их хлоридом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бария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BaCl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SО4</a:t>
            </a:r>
            <a:r>
              <a:rPr lang="ru-RU" sz="40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Bа</a:t>
            </a:r>
            <a:r>
              <a:rPr lang="ru-RU" sz="40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BaSО4↓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малых концентрациях сульфат -ионов выпадение осадка не происходит.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больших количествах –выпадает белый осадок.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429" y="653143"/>
            <a:ext cx="98406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</a:t>
            </a:r>
            <a:r>
              <a:rPr lang="ru-RU" sz="4000" b="1" u="sng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катионов  </a:t>
            </a:r>
            <a:r>
              <a:rPr lang="ru-RU" sz="4000" b="1" u="sng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Мg</a:t>
            </a:r>
            <a:r>
              <a:rPr lang="ru-RU" sz="4000" b="1" u="sng" baseline="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основано на реакции осаждения гидроксидом 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натрия</a:t>
            </a:r>
            <a:r>
              <a:rPr lang="en-US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NaOH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Мg</a:t>
            </a:r>
            <a:r>
              <a:rPr lang="ru-RU" sz="4000" b="1" baseline="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ОН</a:t>
            </a:r>
            <a:r>
              <a:rPr lang="ru-RU" sz="4000" b="1" baseline="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= </a:t>
            </a:r>
            <a:r>
              <a:rPr lang="ru-RU" sz="4000" b="1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Мg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ОН)</a:t>
            </a:r>
            <a:r>
              <a:rPr lang="ru-RU" sz="4000" b="1" baseline="-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малых концентрациях ионов магния выпадение осадка не происходит.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больших количествах – выпадает белый осадок.</a:t>
            </a:r>
            <a:endParaRPr lang="ru-RU" sz="36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61" y="771896"/>
            <a:ext cx="97852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</a:t>
            </a:r>
            <a:r>
              <a:rPr lang="ru-RU" sz="4000" b="1" u="sng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гидрокарбонат-ионов </a:t>
            </a:r>
            <a:endParaRPr lang="ru-RU" sz="4000" b="1" u="sng" dirty="0" smtClean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основано 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реакции взаимодействии с соляной 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кислотой</a:t>
            </a:r>
            <a:r>
              <a:rPr lang="en-US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НCO</a:t>
            </a:r>
            <a:r>
              <a:rPr lang="ru-RU" sz="4000" b="1" baseline="-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4000" b="1" baseline="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Н</a:t>
            </a:r>
            <a:r>
              <a:rPr lang="ru-RU" sz="4000" b="1" baseline="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=CO</a:t>
            </a:r>
            <a:r>
              <a:rPr lang="ru-RU" sz="4000" b="1" baseline="-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 + 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4000" b="1" baseline="-30000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малых концентрациях ионов - незначительное выделение углекислого газа. </a:t>
            </a:r>
            <a:endParaRPr lang="ru-RU" sz="3600" b="1" dirty="0" smtClean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больших количествах –бурное выделение газа.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3" y="517565"/>
            <a:ext cx="877586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</a:t>
            </a:r>
            <a:r>
              <a:rPr lang="ru-RU" sz="4000" b="1" u="sng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катионов  Са</a:t>
            </a:r>
            <a:r>
              <a:rPr lang="ru-RU" sz="4000" b="1" u="sng" baseline="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lang="ru-RU" sz="4000" b="1" u="sng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b="1" dirty="0" smtClean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основано 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реакции осаждения карбонатом 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натрия</a:t>
            </a:r>
            <a:r>
              <a:rPr lang="en-US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ru-RU" sz="4000" b="1" baseline="-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ru-RU" sz="4000" b="1" baseline="-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4000" b="1" baseline="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r>
              <a:rPr lang="ru-RU" sz="4000" b="1" baseline="-30000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ru-RU" sz="4000" b="1" baseline="30000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000" b="1" baseline="3000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40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= 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СаCO</a:t>
            </a:r>
            <a:r>
              <a:rPr lang="ru-RU" sz="4000" b="1" baseline="-30000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endParaRPr lang="ru-RU" sz="4000" b="1" baseline="-30000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малых концентрациях ионов кальция выпадение осадка не происходит. </a:t>
            </a:r>
            <a:endParaRPr lang="ru-RU" sz="3600" b="1" dirty="0" smtClean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3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больших количествах –выпадает белый осадок</a:t>
            </a:r>
            <a:r>
              <a:rPr lang="ru-RU" sz="36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05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 В БУДУЩЕЕ</a:t>
            </a:r>
            <a:br>
              <a:rPr lang="ru-RU" sz="7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7200" b="1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72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49.userapi.com/impg/NL8QmMIzFcXnB-GnquX4rR2o8xA36aRP4DfWLA/nONVjtXCi4o.jpg?size=623x284&amp;quality=95&amp;sign=9a647bfcf254863d4d6c2e6eb06b3a5f&amp;c_uniq_tag=bcEXOz3UCqmY1nVMIzRYNmFHKGGSMhSNshMM9XSHI7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36" y="1808032"/>
            <a:ext cx="10413636" cy="47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1874F5-C9E7-8749-AB78-2B4CC56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96" y="650133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МБОУ СОШ №4 </a:t>
            </a:r>
            <a:r>
              <a:rPr lang="ru-RU" sz="3200" b="1" dirty="0" err="1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г.Татарска</a:t>
            </a:r>
            <a:r>
              <a:rPr lang="ru-RU" sz="32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2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Новосибирской области</a:t>
            </a:r>
            <a:br>
              <a:rPr lang="ru-RU" sz="32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БИЛЕТ 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БУДУЩЕЕ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Сёмина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Галина Анатольевна</a:t>
            </a:r>
          </a:p>
          <a:p>
            <a:endParaRPr lang="ru-RU" dirty="0"/>
          </a:p>
        </p:txBody>
      </p:sp>
      <p:pic>
        <p:nvPicPr>
          <p:cNvPr id="2050" name="Picture 2" descr="https://noyabrsk-dobycha.gazprom.ru/d/aboutcompanypost/b1/177/laborant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51" y="1735916"/>
            <a:ext cx="6060609" cy="48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направление </a:t>
            </a:r>
            <a:br>
              <a:rPr lang="ru-RU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«Лаборант химического анализа»</a:t>
            </a:r>
            <a:endParaRPr lang="ru-RU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852314"/>
            <a:ext cx="5514244" cy="44989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Лаборант химического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занимается выполнением лабораторных анализов, испытаний, измерений, направленных на определение качественного химического состава вещества и количественных соотношений в нем химических элементов и соединений, обработкой полученных данных, оформлением результатов анализов и других видов лабораторных работ в соответствии с требованиями стандартов и технических условий.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s://kirfakel.ru/images/NOVOSTI/2020/februar/23/RSmHanf7hpQ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1" b="-522"/>
          <a:stretch/>
        </p:blipFill>
        <p:spPr bwMode="auto">
          <a:xfrm>
            <a:off x="508732" y="1852314"/>
            <a:ext cx="5437837" cy="41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лаборанта </a:t>
            </a:r>
            <a:br>
              <a:rPr lang="ru-RU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анализа</a:t>
            </a:r>
            <a:endParaRPr lang="ru-RU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Лаборанты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химического анализа должны быть готовы определять оптимальные средства и методы анализа различных природных и искусственных материалов, проводить качественный и количественный анализы с применением современных химических и физико-химических методов анализа. Они должны уметь действовать логически и систематически, соблюдая санитарно-гигиенические требования и нормы охраны труда.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96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445" y="1006228"/>
            <a:ext cx="10515600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8800" b="1" dirty="0" smtClean="0">
                <a:ln w="900" cmpd="sng">
                  <a:solidFill>
                    <a:srgbClr val="4472C4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rgbClr val="4472C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Качественный анализ </a:t>
            </a:r>
            <a:r>
              <a:rPr lang="ru-RU" sz="8800" b="1" dirty="0">
                <a:ln w="900" cmpd="sng">
                  <a:solidFill>
                    <a:srgbClr val="4472C4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rgbClr val="4472C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воды  </a:t>
            </a:r>
            <a:endParaRPr lang="ru-RU" sz="8800" b="1" dirty="0" smtClean="0">
              <a:ln w="900" cmpd="sng">
                <a:solidFill>
                  <a:srgbClr val="4472C4">
                    <a:satMod val="190000"/>
                    <a:alpha val="55000"/>
                  </a:srgbClr>
                </a:solidFill>
                <a:prstDash val="solid"/>
              </a:ln>
              <a:solidFill>
                <a:srgbClr val="9933FF"/>
              </a:solidFill>
              <a:effectLst>
                <a:innerShdw blurRad="101600" dist="76200" dir="5400000">
                  <a:srgbClr val="4472C4">
                    <a:satMod val="190000"/>
                    <a:tint val="100000"/>
                    <a:alpha val="74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8800" b="1" dirty="0" smtClean="0">
                <a:ln w="900" cmpd="sng">
                  <a:solidFill>
                    <a:srgbClr val="4472C4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rgbClr val="4472C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озера </a:t>
            </a:r>
            <a:r>
              <a:rPr lang="ru-RU" sz="8800" b="1" dirty="0">
                <a:ln w="900" cmpd="sng">
                  <a:solidFill>
                    <a:srgbClr val="4472C4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rgbClr val="4472C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Карачи</a:t>
            </a:r>
            <a:endParaRPr lang="ru-RU" sz="88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640" y="1131217"/>
            <a:ext cx="11183816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качество воды зависят от состава и концентрации содержащихся в ней веществ. 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Наиболее чистая природная вода – дождевая, но и она содержит примеси и растворенные вещества (до 50 мг/л).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Содержание растворенных веществ в морской воде составляет 10000-20000, а в воде океанов – около 35000 мг/л. 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Вода соленых озер -200000 мг/л и более.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f16e9156fb7a10a9f25b4a38e359df4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187095"/>
            <a:ext cx="4470156" cy="307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06108" y="1223158"/>
            <a:ext cx="6589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Считается, что вода этого водоёма обладает целебной силой.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проведение качественного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воды озера Карачи.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8992" y="4215283"/>
            <a:ext cx="9886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ознакомиться с методиками определения качества воды;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ровести анализ воды в условиях школьной лаборатории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108834_9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42504"/>
            <a:ext cx="8443355" cy="414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1291" y="4455998"/>
            <a:ext cx="108652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Карачи́— горько-солёное озеро, расположенное в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Чановском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районе Новосибирской области, в 394 километрах от города Новосибирска, в 11 километрах от районного центра Чаны.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озера 2500 метров, ширина — 1450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64195" y="607470"/>
            <a:ext cx="100942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чаша озера заполнена рапой, которая содержит различные соли в количестве от 50 до 250 граммов на литр. По всему дну озера на глубине 40-60 сантиметров ровным слоем залегает лечебная грязь. 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Рапа"/>
              </a:rPr>
              <a:t>Рапа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это вода высокой степени минерализации, концентрированный моленной раствор с запахом сероводорода. Рапа в водоеме по химическому составу </a:t>
            </a:r>
            <a:r>
              <a:rPr kumimoji="0" lang="ru-RU" sz="24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сульфатно-хлоридно-натриевая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минерализацией в среднем до 250 г/дм³. Рапа содержит цинк, бром, витамины и гормоны, биогенные стимуляторы, катионы калия, магния, натрия, кальция. 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Бальнеологическая ценность рапы обусловлена присутствием в ней сероводорода, брома, мышьяка, йода. Озерная рапа обладает обезболивающим, расслабляющим, противовоспалительным эффектом, способствует укреплению иммунной системы, улучшает кровообращение, помогает справится с кожными заболеваниями.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491</Words>
  <Application>Microsoft Office PowerPoint</Application>
  <PresentationFormat>Широкоэкранный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БИЛЕТ В БУДУЩЕЕ 2023-2024 уч.год</vt:lpstr>
      <vt:lpstr>МБОУ СОШ №4 г.Татарска  Новосибирской области </vt:lpstr>
      <vt:lpstr>Профессиональное направление  «Лаборант химического анализа»</vt:lpstr>
      <vt:lpstr>Обязанности лаборанта  химического анализа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БИЛЕТ В БУДУЩЕЕ 2023-2024 уч.год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Admin</cp:lastModifiedBy>
  <cp:revision>67</cp:revision>
  <dcterms:created xsi:type="dcterms:W3CDTF">2022-01-31T14:21:37Z</dcterms:created>
  <dcterms:modified xsi:type="dcterms:W3CDTF">2023-10-01T08:11:58Z</dcterms:modified>
</cp:coreProperties>
</file>