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0" r:id="rId2"/>
    <p:sldId id="256" r:id="rId3"/>
    <p:sldId id="273" r:id="rId4"/>
    <p:sldId id="275" r:id="rId5"/>
    <p:sldId id="274" r:id="rId6"/>
    <p:sldId id="258" r:id="rId7"/>
    <p:sldId id="276" r:id="rId8"/>
    <p:sldId id="260" r:id="rId9"/>
    <p:sldId id="261" r:id="rId10"/>
    <p:sldId id="262" r:id="rId11"/>
    <p:sldId id="263" r:id="rId12"/>
    <p:sldId id="264" r:id="rId13"/>
    <p:sldId id="265" r:id="rId14"/>
    <p:sldId id="277" r:id="rId15"/>
    <p:sldId id="278" r:id="rId16"/>
    <p:sldId id="267" r:id="rId17"/>
    <p:sldId id="279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80A8B-5F63-4BDF-8F6B-4A68A44BBF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7955-83FA-499C-A62D-B76D6CBFA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80A8B-5F63-4BDF-8F6B-4A68A44BBF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7955-83FA-499C-A62D-B76D6CBFA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80A8B-5F63-4BDF-8F6B-4A68A44BBF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7955-83FA-499C-A62D-B76D6CBFA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80A8B-5F63-4BDF-8F6B-4A68A44BBF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7955-83FA-499C-A62D-B76D6CBFA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80A8B-5F63-4BDF-8F6B-4A68A44BBF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7955-83FA-499C-A62D-B76D6CBFA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80A8B-5F63-4BDF-8F6B-4A68A44BBF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7955-83FA-499C-A62D-B76D6CBFA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80A8B-5F63-4BDF-8F6B-4A68A44BBF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7955-83FA-499C-A62D-B76D6CBFA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80A8B-5F63-4BDF-8F6B-4A68A44BBF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7955-83FA-499C-A62D-B76D6CBFA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80A8B-5F63-4BDF-8F6B-4A68A44BBF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7955-83FA-499C-A62D-B76D6CBFA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80A8B-5F63-4BDF-8F6B-4A68A44BBF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7955-83FA-499C-A62D-B76D6CBFA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80A8B-5F63-4BDF-8F6B-4A68A44BBF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7955-83FA-499C-A62D-B76D6CBFA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80A8B-5F63-4BDF-8F6B-4A68A44BBF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B7955-83FA-499C-A62D-B76D6CBFA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2" b="4401"/>
          <a:stretch>
            <a:fillRect/>
          </a:stretch>
        </p:blipFill>
        <p:spPr bwMode="auto">
          <a:xfrm>
            <a:off x="1142976" y="714356"/>
            <a:ext cx="728518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9" b="1259"/>
          <a:stretch>
            <a:fillRect/>
          </a:stretch>
        </p:blipFill>
        <p:spPr bwMode="auto">
          <a:xfrm>
            <a:off x="1908175" y="1916113"/>
            <a:ext cx="54721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://www.proshkolu.ru/content/media/pic/std/3000000/2248000/2247201-fe5fd93504a4c2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476672"/>
            <a:ext cx="77768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А если бросать не круглый камень, а кирпич, то волны будут прямоугольные?</a:t>
            </a:r>
          </a:p>
          <a:p>
            <a:pPr algn="just"/>
            <a:endParaRPr lang="ru-RU" sz="32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</a:p>
          <a:p>
            <a:pPr algn="just"/>
            <a:endParaRPr lang="ru-RU" sz="32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just"/>
            <a:endParaRPr lang="ru-RU" sz="32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just"/>
            <a:endParaRPr lang="ru-RU" sz="24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4320480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://www.proshkolu.ru/content/media/pic/std/3000000/2248000/2247201-fe5fd93504a4c2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90872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 smtClean="0">
                <a:solidFill>
                  <a:srgbClr val="002060"/>
                </a:solidFill>
                <a:latin typeface="Georgia" pitchFamily="18" charset="0"/>
              </a:rPr>
              <a:t>Во время лесного пожара пожарные ощущают, как огненный вал волнами распространяется вокруг горящего леса. Ближе к центру пожара – жарче, а подальше – жар спадает.</a:t>
            </a: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Georgia" pitchFamily="18" charset="0"/>
              </a:rPr>
              <a:t>Почему жарко при горении?</a:t>
            </a:r>
          </a:p>
          <a:p>
            <a:pPr algn="just"/>
            <a:r>
              <a:rPr lang="ru-RU" altLang="ru-RU" sz="2400" b="1" dirty="0" smtClean="0">
                <a:solidFill>
                  <a:srgbClr val="002060"/>
                </a:solidFill>
                <a:latin typeface="Georgia" pitchFamily="18" charset="0"/>
              </a:rPr>
              <a:t>Выделяется тепловая энергия при сгорании деревьев, она распространяется волнами вокруг источника горения. Геометрическая форма тепловой волны – круг, окружность. </a:t>
            </a:r>
          </a:p>
        </p:txBody>
      </p:sp>
      <p:pic>
        <p:nvPicPr>
          <p:cNvPr id="13" name="Рисунок 3" descr="http://m.realtor24.ru/images/data/gost/2797-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4" y="4652963"/>
            <a:ext cx="2808586" cy="17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55776" y="260648"/>
            <a:ext cx="4392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Пожар в лесу</a:t>
            </a:r>
            <a:endParaRPr lang="ru-RU" sz="4000" dirty="0" smtClean="0">
              <a:solidFill>
                <a:srgbClr val="0070C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://www.proshkolu.ru/content/media/pic/std/3000000/2248000/2247201-fe5fd93504a4c2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28662" y="4071942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407194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/>
          </a:p>
        </p:txBody>
      </p:sp>
      <p:pic>
        <p:nvPicPr>
          <p:cNvPr id="14" name="Рисунок 13" descr="окружность"/>
          <p:cNvPicPr/>
          <p:nvPr/>
        </p:nvPicPr>
        <p:blipFill rotWithShape="1">
          <a:blip r:embed="rId3" cstate="print"/>
          <a:srcRect r="2665"/>
          <a:stretch/>
        </p:blipFill>
        <p:spPr bwMode="auto">
          <a:xfrm>
            <a:off x="2267744" y="1484784"/>
            <a:ext cx="4824536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771800" y="260648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Круговорот воды в природе</a:t>
            </a:r>
            <a:endParaRPr lang="ru-RU" sz="3600" dirty="0" smtClean="0">
              <a:solidFill>
                <a:srgbClr val="0070C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Georgia" pitchFamily="18" charset="0"/>
              </a:rPr>
              <a:t> 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3645024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Вначале вода, испаряясь из океана, поднимается в виде пара и превращается в облака. Потом, эта же вода выпадает в виде каких-либо осадков, проникая через пласты земли вначале в подземные реки, потом с помощью обычной реки опять попадает в океан. И далее по кругу .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://www.proshkolu.ru/content/media/pic/std/3000000/2248000/2247201-fe5fd93504a4c2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 descr="https://im3-tub-ru.yandex.net/i?id=02f4f88cc5321c551d5dc043af0ae5ac&amp;n=21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680520" cy="331236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" name="Прямоугольник 12"/>
          <p:cNvSpPr/>
          <p:nvPr/>
        </p:nvSpPr>
        <p:spPr>
          <a:xfrm>
            <a:off x="2123728" y="620688"/>
            <a:ext cx="5544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Солнечное гало 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4721662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гало – радуга вокруг солнца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://www.proshkolu.ru/content/media/pic/std/3000000/2248000/2247201-fe5fd93504a4c2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окружнос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45188"/>
            <a:ext cx="4896544" cy="298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99592" y="548680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Georgia" pitchFamily="18" charset="0"/>
              </a:rPr>
              <a:t>Одним из удивительных явлений природы является появление на полях секторов окружности.</a:t>
            </a:r>
            <a:endParaRPr lang="ru-RU" sz="3200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://www.proshkolu.ru/content/media/pic/std/3000000/2248000/2247201-fe5fd93504a4c2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Застывшие метановые пузыри легковоспламеним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060848"/>
            <a:ext cx="51845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3568" y="620688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</a:rPr>
              <a:t>Застывшие метановые пузырьки</a:t>
            </a:r>
            <a:endParaRPr lang="ru-RU" sz="4000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://www.proshkolu.ru/content/media/pic/std/3000000/2248000/2247201-fe5fd93504a4c2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88640"/>
            <a:ext cx="5681147" cy="92333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Заключение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20878"/>
            <a:ext cx="6399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092800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Действительно, нельзя представить себе мир без удивительно гармоничных, совершенных геометрических фигур окружности и круга.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2. Окружность – единственная замкнутая кривая, которая может «скользить сама по себе», вращаясь вокруг центра, поэтому колеса делают круглыми, а не квадратными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05273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7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91880" y="4548351"/>
            <a:ext cx="3019623" cy="19210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://www.proshkolu.ru/content/media/pic/std/3000000/2248000/2247201-fe5fd93504a4c2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29406"/>
            <a:ext cx="5681147" cy="92333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Заключение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20878"/>
            <a:ext cx="6399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05273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023114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rgbClr val="C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ходе исследования я пришел к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выводу:</a:t>
            </a:r>
            <a:endParaRPr lang="ru-RU" sz="2800" b="1" dirty="0" smtClean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1. Что круг и окружность в жизни человека имею  очень важную роль. Они всюду окружают нас, начиная с  тарелки, в которой едим и заканчивая  телевизионной тарелкой, которая передает 	  программы со всего мира.</a:t>
            </a:r>
          </a:p>
          <a:p>
            <a:pPr marL="900113"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2. Что во многих явлениях природы 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		встречаются 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такие  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					геометрические          	     фигуры 			как 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окружность и круг.</a:t>
            </a:r>
            <a:endParaRPr lang="ru-RU" sz="2400" b="1" dirty="0" smtClean="0">
              <a:solidFill>
                <a:srgbClr val="7030A0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://www.proshkolu.ru/content/media/pic/std/3000000/2248000/2247201-fe5fd93504a4c2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548580">
            <a:off x="659316" y="1442493"/>
            <a:ext cx="70359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Зайка\Desktop\1263415611_5424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57430"/>
            <a:ext cx="2714628" cy="3619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://www.proshkolu.ru/content/media/pic/std/3000000/2248000/2247201-fe5fd93504a4c2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620688"/>
            <a:ext cx="6858048" cy="1938992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Окружность в явлениях природы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780928"/>
            <a:ext cx="705678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Автор: </a:t>
            </a:r>
          </a:p>
          <a:p>
            <a:pPr algn="ctr"/>
            <a:r>
              <a:rPr lang="ru-RU" sz="3200" b="1" i="1" dirty="0" err="1" smtClean="0">
                <a:solidFill>
                  <a:srgbClr val="7030A0"/>
                </a:solidFill>
                <a:latin typeface="Georgia" pitchFamily="18" charset="0"/>
              </a:rPr>
              <a:t>Бозыков</a:t>
            </a:r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</a:rPr>
              <a:t> Илья </a:t>
            </a:r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ученик 7 А класса МБОУ «СШ №33»</a:t>
            </a:r>
            <a:endParaRPr lang="ru-RU" sz="32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endParaRPr lang="ru-RU" sz="2800" b="1" i="1" dirty="0" smtClean="0"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Руководитель: </a:t>
            </a:r>
          </a:p>
          <a:p>
            <a:pPr algn="ctr"/>
            <a:r>
              <a:rPr lang="ru-RU" sz="3200" b="1" i="1" dirty="0" err="1" smtClean="0">
                <a:solidFill>
                  <a:srgbClr val="7030A0"/>
                </a:solidFill>
                <a:latin typeface="Georgia" pitchFamily="18" charset="0"/>
              </a:rPr>
              <a:t>Помельникова</a:t>
            </a:r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</a:rPr>
              <a:t> Н.В.</a:t>
            </a:r>
            <a:endParaRPr lang="ru-RU" sz="3200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</a:t>
            </a:r>
            <a:endParaRPr lang="ru-RU" sz="4000" dirty="0" smtClean="0">
              <a:solidFill>
                <a:srgbClr val="FFC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35F78B-96F7-4FC1-89A5-5D4FAAD3C68B}" type="datetime1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ECC10-E320-4323-9F67-60456B4358CE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Рисунок 5" descr="logoti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9" y="5805264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hutterstock_10485237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 flipH="1" flipV="1">
            <a:off x="9143999" y="-93448"/>
            <a:ext cx="457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1628800"/>
            <a:ext cx="46805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b="1" dirty="0" smtClean="0">
              <a:solidFill>
                <a:srgbClr val="C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«Великая книга природы говорит языком математики»</a:t>
            </a:r>
          </a:p>
          <a:p>
            <a:pPr lvl="0" algn="r" eaLnBrk="0" hangingPunct="0"/>
            <a:endParaRPr lang="ru-RU" sz="2800" b="1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r" eaLnBrk="0" hangingPunct="0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Галилео Галилей</a:t>
            </a:r>
            <a:endParaRPr lang="ru-RU" sz="2800" b="1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88640"/>
            <a:ext cx="10801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7544" y="332656"/>
            <a:ext cx="6858048" cy="61555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Окружность в явлениях природы</a:t>
            </a:r>
            <a:endParaRPr lang="ru-RU" sz="3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://www.proshkolu.ru/content/media/pic/std/3000000/2248000/2247201-fe5fd93504a4c2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476672"/>
            <a:ext cx="742955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темы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11560" y="1368932"/>
            <a:ext cx="79928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заключается в том, что всю жизнь нас окружают геометрические фигуры. Исследование геометрических фигур и тел позволяет развивать не только математические и логические навыки, но и развивает ассоциативное, пространственное и образное мышление. Одни из таких фигур – это круг и окружность, где же эти геометрические фигуры можно встретить в  	быту и природе.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644008" y="4941168"/>
            <a:ext cx="1512168" cy="1512168"/>
          </a:xfrm>
          <a:prstGeom prst="smileyFace">
            <a:avLst>
              <a:gd name="adj" fmla="val 4653"/>
            </a:avLst>
          </a:prstGeom>
          <a:solidFill>
            <a:srgbClr val="FF6600">
              <a:alpha val="5803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6.2963E-6 C 0.02934 -0.07175 0.05885 -0.14328 0.09444 -0.15555 C 0.13003 -0.16782 0.17448 -0.07407 0.21389 -0.07407 C 0.2533 -0.07407 0.2967 -0.15485 0.33055 -0.15555 C 0.36441 -0.15624 0.38524 -0.07893 0.41666 -0.07777 C 0.44809 -0.07661 0.48559 -0.1574 0.51944 -0.14814 C 0.5533 -0.13888 0.60885 -0.06296 0.61944 -0.02222 C 0.63003 0.01853 0.60781 0.08149 0.58333 0.0963 C 0.55885 0.11112 0.5 0.05996 0.47222 0.06667 C 0.44444 0.07339 0.44479 0.14445 0.41666 0.13704 C 0.38854 0.12964 0.32274 0.04075 0.30277 0.02223 " pathEditMode="relative" ptsTypes="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://www.proshkolu.ru/content/media/pic/std/3000000/2248000/2247201-fe5fd93504a4c2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476672"/>
            <a:ext cx="742955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Окружность в явлениях природы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27584" y="905080"/>
            <a:ext cx="76328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работы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выяснить историю возникновения    геометрических понятий окружность и круг, и исследовать, где они встречаются в явлениях природы. </a:t>
            </a:r>
            <a:endParaRPr lang="ru-RU" sz="2400" b="1" dirty="0" smtClean="0">
              <a:solidFill>
                <a:srgbClr val="7030A0"/>
              </a:solidFill>
              <a:latin typeface="Georgia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адачи: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Изучить историю возникновения геометрических понятий «окружность» и «круг».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Выяснить, как формы фигур окружность и круг используются в быту людей и 	встречаются в явлениях природы?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lvl="1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Изучить отдельные творения, в 	которых встречается форма круга или 	окружности.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://www.proshkolu.ru/content/media/pic/std/3000000/2248000/2247201-fe5fd93504a4c2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476672"/>
            <a:ext cx="7640905" cy="1877437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Объект исследования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окружность и круг.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4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708920"/>
            <a:ext cx="7674646" cy="175432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Предмет исследования </a:t>
            </a:r>
            <a:r>
              <a:rPr lang="ru-RU" sz="36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значимость круглых тел и фигур в жизни людей и явлениях природы.</a:t>
            </a:r>
            <a:endParaRPr lang="ru-RU" sz="4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90100"/>
            <a:ext cx="6783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home\Desktop\8493_html_569b7b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48680"/>
            <a:ext cx="2376264" cy="1728191"/>
          </a:xfrm>
          <a:prstGeom prst="rect">
            <a:avLst/>
          </a:prstGeom>
          <a:noFill/>
        </p:spPr>
      </p:pic>
      <p:pic>
        <p:nvPicPr>
          <p:cNvPr id="10" name="Picture 2" descr="C:\Users\home\Desktop\2372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653136"/>
            <a:ext cx="2425132" cy="18353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proshkolu.ru/content/media/pic/std/3000000/2248000/2247201-fe5fd93504a4c2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http://www.proshkolu.ru/content/media/pic/std/3000000/2248000/2247201-fe5fd93504a4c2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99592" y="1196752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С давних времен круглые тела интересовали человека. Круг и окружность – одни из самых древних геометрических фигур.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Самые первые колеса были сделаны в Месопотамии между 3500-3000 гг. до н.э. и представлял гончарный круг и колесо телеги. В Древней Греции круг и окружность считались венцом совершенства.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2356" y="908720"/>
            <a:ext cx="3719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100" y="548680"/>
            <a:ext cx="742955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Окружность в явлениях природы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" name="Picture 2" descr="C:\Users\home\Desktop\13ffe8b1e5db9c1bbf33cf01957657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581128"/>
            <a:ext cx="2160240" cy="1930714"/>
          </a:xfrm>
          <a:prstGeom prst="rect">
            <a:avLst/>
          </a:prstGeom>
          <a:noFill/>
        </p:spPr>
      </p:pic>
      <p:pic>
        <p:nvPicPr>
          <p:cNvPr id="20" name="Рисунок 19" descr="C:\Documents and Settings\Инночка.MY_COMPUTER\Рабочий стол\Картинки\J02890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581128"/>
            <a:ext cx="2105025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://www.proshkolu.ru/content/media/pic/std/3000000/2248000/2247201-fe5fd93504a4c2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476672"/>
            <a:ext cx="7429552" cy="461665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Окружность в явлениях природы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05273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Издавна люди любили украшать себя, свою одежду, свое жилище. Бусинки были шарообразными, браслеты и кольца имели форму окружности. Древние мастера научились придавать красивую форму бронзе, золоту, серебру. Художники, расписывавшие дворцы, тоже использовали окружность. </a:t>
            </a:r>
            <a:endParaRPr lang="ru-RU" sz="24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1" name="Picture 2" descr="C:\Users\home\Desktop\3a0l3lQXF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3816424" cy="2592288"/>
          </a:xfrm>
          <a:prstGeom prst="rect">
            <a:avLst/>
          </a:prstGeom>
          <a:noFill/>
        </p:spPr>
      </p:pic>
      <p:pic>
        <p:nvPicPr>
          <p:cNvPr id="12" name="Picture 4" descr="C:\Users\home\Desktop\обработка-полей-2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proshkolu.ru/content/media/pic/std/3000000/2248000/2247201-fe5fd93504a4c2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http://www.proshkolu.ru/content/media/pic/std/3000000/2248000/2247201-fe5fd93504a4c2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971600" y="620688"/>
            <a:ext cx="7429552" cy="461665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Окружность в явлениях природы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99914" y="-109929"/>
            <a:ext cx="639919" cy="67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1124745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Круги на воде</a:t>
            </a:r>
            <a:endParaRPr lang="ru-RU" sz="4000" dirty="0" smtClean="0">
              <a:solidFill>
                <a:srgbClr val="0070C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solidFill>
                <a:srgbClr val="0070C0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0" name="Рисунок 19" descr="https://im2-tub-ru.yandex.net/i?id=bec2bab39fe69ba2bdd8c57336bcb786&amp;n=33&amp;h=215&amp;w=37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44824"/>
            <a:ext cx="38164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835696" y="4221088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энергия передается воде и волнение распространяется от начальной точки во все стороны с одинаковой скоростью; поэтому в каждый момент все волнующиеся точки должны быть расположены на одинаковом расстоянии от места возникновения волнения, то есть на окружности. </a:t>
            </a:r>
            <a:endParaRPr lang="ru-RU" sz="2000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578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 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гимназия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Acer</cp:lastModifiedBy>
  <cp:revision>87</cp:revision>
  <dcterms:created xsi:type="dcterms:W3CDTF">2012-12-25T07:46:36Z</dcterms:created>
  <dcterms:modified xsi:type="dcterms:W3CDTF">2021-02-08T15:12:16Z</dcterms:modified>
</cp:coreProperties>
</file>