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jpg" ContentType="image/jpg"/>
  <Override PartName="/ppt/slides/slide1.xml" ContentType="application/vnd.openxmlformats-officedocument.presentationml.slide+xml"/>
  <Default Extension="png" ContentType="image/png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Default Extension="fntdata" ContentType="application/x-fontdata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</p:sldIdLst>
  <p:sldSz cx="9144000" cy="6858000"/>
  <p:notesSz cx="9144000" cy="6858000"/>
  <p:defaultTextStyle>
    <a:defPPr>
      <a:defRPr kern="0"/>
    </a:defPPr>
  </p:defaultTextStyle>
  <p:embeddedFontLst>
    <p:embeddedFont>
      <p:font typeface="Cambria" panose="00000000000000000000" pitchFamily="18" charset="1"/>
      <p:bold r:id="rId59"/>
    </p:embeddedFont>
    <p:embeddedFont>
      <p:font typeface="Times New Roman" panose="00000000000000000000" pitchFamily="18" charset="1"/>
      <p:regular r:id="rId56"/>
      <p:bold r:id="rId57"/>
      <p:boldItalic r:id="rId58"/>
    </p:embeddedFont>
    <p:embeddedFont>
      <p:font typeface="Wingdings" panose="00000000000000000000" pitchFamily="2" charset="2"/>
      <p:regular r:id="rId60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Relationship Id="rId26" Type="http://schemas.openxmlformats.org/officeDocument/2006/relationships/slide" Target="slides/slide21.xml"/><Relationship Id="rId27" Type="http://schemas.openxmlformats.org/officeDocument/2006/relationships/slide" Target="slides/slide22.xml"/><Relationship Id="rId28" Type="http://schemas.openxmlformats.org/officeDocument/2006/relationships/slide" Target="slides/slide23.xml"/><Relationship Id="rId29" Type="http://schemas.openxmlformats.org/officeDocument/2006/relationships/slide" Target="slides/slide24.xml"/><Relationship Id="rId30" Type="http://schemas.openxmlformats.org/officeDocument/2006/relationships/slide" Target="slides/slide25.xml"/><Relationship Id="rId31" Type="http://schemas.openxmlformats.org/officeDocument/2006/relationships/slide" Target="slides/slide26.xml"/><Relationship Id="rId32" Type="http://schemas.openxmlformats.org/officeDocument/2006/relationships/slide" Target="slides/slide27.xml"/><Relationship Id="rId33" Type="http://schemas.openxmlformats.org/officeDocument/2006/relationships/slide" Target="slides/slide28.xml"/><Relationship Id="rId34" Type="http://schemas.openxmlformats.org/officeDocument/2006/relationships/slide" Target="slides/slide29.xml"/><Relationship Id="rId35" Type="http://schemas.openxmlformats.org/officeDocument/2006/relationships/slide" Target="slides/slide30.xml"/><Relationship Id="rId36" Type="http://schemas.openxmlformats.org/officeDocument/2006/relationships/slide" Target="slides/slide31.xml"/><Relationship Id="rId37" Type="http://schemas.openxmlformats.org/officeDocument/2006/relationships/slide" Target="slides/slide32.xml"/><Relationship Id="rId38" Type="http://schemas.openxmlformats.org/officeDocument/2006/relationships/slide" Target="slides/slide33.xml"/><Relationship Id="rId39" Type="http://schemas.openxmlformats.org/officeDocument/2006/relationships/slide" Target="slides/slide34.xml"/><Relationship Id="rId40" Type="http://schemas.openxmlformats.org/officeDocument/2006/relationships/slide" Target="slides/slide35.xml"/><Relationship Id="rId41" Type="http://schemas.openxmlformats.org/officeDocument/2006/relationships/slide" Target="slides/slide36.xml"/><Relationship Id="rId42" Type="http://schemas.openxmlformats.org/officeDocument/2006/relationships/slide" Target="slides/slide37.xml"/><Relationship Id="rId43" Type="http://schemas.openxmlformats.org/officeDocument/2006/relationships/slide" Target="slides/slide38.xml"/><Relationship Id="rId44" Type="http://schemas.openxmlformats.org/officeDocument/2006/relationships/slide" Target="slides/slide39.xml"/><Relationship Id="rId45" Type="http://schemas.openxmlformats.org/officeDocument/2006/relationships/slide" Target="slides/slide40.xml"/><Relationship Id="rId46" Type="http://schemas.openxmlformats.org/officeDocument/2006/relationships/slide" Target="slides/slide41.xml"/><Relationship Id="rId47" Type="http://schemas.openxmlformats.org/officeDocument/2006/relationships/slide" Target="slides/slide42.xml"/><Relationship Id="rId48" Type="http://schemas.openxmlformats.org/officeDocument/2006/relationships/slide" Target="slides/slide43.xml"/><Relationship Id="rId49" Type="http://schemas.openxmlformats.org/officeDocument/2006/relationships/slide" Target="slides/slide44.xml"/><Relationship Id="rId50" Type="http://schemas.openxmlformats.org/officeDocument/2006/relationships/slide" Target="slides/slide45.xml"/><Relationship Id="rId51" Type="http://schemas.openxmlformats.org/officeDocument/2006/relationships/slide" Target="slides/slide46.xml"/><Relationship Id="rId52" Type="http://schemas.openxmlformats.org/officeDocument/2006/relationships/slide" Target="slides/slide47.xml"/><Relationship Id="rId53" Type="http://schemas.openxmlformats.org/officeDocument/2006/relationships/slide" Target="slides/slide48.xml"/><Relationship Id="rId54" Type="http://schemas.openxmlformats.org/officeDocument/2006/relationships/slide" Target="slides/slide49.xml"/><Relationship Id="rId55" Type="http://schemas.openxmlformats.org/officeDocument/2006/relationships/slide" Target="slides/slide50.xml"/><Relationship Id="rId56" Type="http://schemas.openxmlformats.org/officeDocument/2006/relationships/font" Target="fonts/font1.fntdata"/><Relationship Id="rId57" Type="http://schemas.openxmlformats.org/officeDocument/2006/relationships/font" Target="fonts/font2.fntdata"/><Relationship Id="rId58" Type="http://schemas.openxmlformats.org/officeDocument/2006/relationships/font" Target="fonts/font3.fntdata"/><Relationship Id="rId59" Type="http://schemas.openxmlformats.org/officeDocument/2006/relationships/font" Target="fonts/font4.fntdata"/><Relationship Id="rId60" Type="http://schemas.openxmlformats.org/officeDocument/2006/relationships/font" Target="fonts/font5.fntdata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43735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43735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3200" b="1" i="0">
                <a:solidFill>
                  <a:srgbClr val="943735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jp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bg object 16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2336800" y="636587"/>
            <a:ext cx="4470399" cy="51752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1" i="0">
                <a:solidFill>
                  <a:srgbClr val="943735"/>
                </a:solidFill>
                <a:latin typeface="Cambria"/>
                <a:cs typeface="Cambria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835342" y="2555811"/>
            <a:ext cx="7473314" cy="308165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7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8.jpg"/><Relationship Id="rId3" Type="http://schemas.openxmlformats.org/officeDocument/2006/relationships/image" Target="../media/image19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jp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g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3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24.jp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g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g"/></Relationships>
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g"/></Relationships>
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31.jpg"/></Relationships>
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g"/></Relationships>
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33.jpg"/></Relationships>
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g"/><Relationship Id="rId3" Type="http://schemas.openxmlformats.org/officeDocument/2006/relationships/image" Target="../media/image35.jpg"/></Relationships>
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36.jpg"/></Relationships>
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7.jpg"/></Relationships>
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38.jpg"/></Relationships>
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39.jp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0.jpg"/></Relationships>
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1.jpg"/></Relationships>
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2.jpg"/></Relationships>
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3.png"/></Relationships>
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4.jpg"/></Relationships>
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45.jpg"/><Relationship Id="rId3" Type="http://schemas.openxmlformats.org/officeDocument/2006/relationships/image" Target="../media/image46.jpg"/><Relationship Id="rId4" Type="http://schemas.openxmlformats.org/officeDocument/2006/relationships/image" Target="../media/image47.jpg"/></Relationships>
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8.jpg"/></Relationships>
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9.jpg"/></Relationships>
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0.jpg"/></Relationships>
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1.jpg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7.jpg"/></Relationships>
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2.jpg"/></Relationships>
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3.jpg"/></Relationships>
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4.jpg"/><Relationship Id="rId3" Type="http://schemas.openxmlformats.org/officeDocument/2006/relationships/image" Target="../media/image55.jpg"/></Relationships>
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6.jpg"/></Relationships>
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57.jpg"/></Relationships>
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8.jpg"/></Relationships>
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9.jpg"/></Relationships>
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0.jpg"/></Relationships>
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1.jpg"/></Relationships>
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8.jpg"/><Relationship Id="rId3" Type="http://schemas.openxmlformats.org/officeDocument/2006/relationships/image" Target="../media/image9.jpg"/></Relationships>
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62.png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0.jpg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6.png"/><Relationship Id="rId3" Type="http://schemas.openxmlformats.org/officeDocument/2006/relationships/image" Target="../media/image11.jp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jp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6.jp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1743075"/>
            <a:ext cx="9144000" cy="5114925"/>
            <a:chOff x="0" y="1743075"/>
            <a:chExt cx="9144000" cy="511492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0" y="3009900"/>
              <a:ext cx="4800600" cy="3848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1500" y="3048000"/>
              <a:ext cx="4762500" cy="381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84932"/>
              <a:ext cx="5990717" cy="44730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390650" y="1743075"/>
              <a:ext cx="6600825" cy="2085975"/>
            </a:xfrm>
            <a:prstGeom prst="rect">
              <a:avLst/>
            </a:prstGeom>
          </p:spPr>
        </p:pic>
      </p:grpSp>
      <p:sp>
        <p:nvSpPr>
          <p:cNvPr id="7" name="object 7" descr=""/>
          <p:cNvSpPr txBox="1"/>
          <p:nvPr/>
        </p:nvSpPr>
        <p:spPr>
          <a:xfrm>
            <a:off x="6848856" y="4430712"/>
            <a:ext cx="1539875" cy="853440"/>
          </a:xfrm>
          <a:prstGeom prst="rect">
            <a:avLst/>
          </a:prstGeom>
        </p:spPr>
        <p:txBody>
          <a:bodyPr wrap="square" lIns="0" tIns="10795" rIns="0" bIns="0" rtlCol="0" vert="horz">
            <a:spAutoFit/>
          </a:bodyPr>
          <a:lstStyle/>
          <a:p>
            <a:pPr algn="r" marL="127000" marR="5080" indent="-114300">
              <a:lnSpc>
                <a:spcPct val="100800"/>
              </a:lnSpc>
              <a:spcBef>
                <a:spcPts val="85"/>
              </a:spcBef>
            </a:pPr>
            <a:r>
              <a:rPr dirty="0" sz="1800" spc="-10" b="1">
                <a:solidFill>
                  <a:srgbClr val="622422"/>
                </a:solidFill>
                <a:latin typeface="Cambria"/>
                <a:cs typeface="Cambria"/>
              </a:rPr>
              <a:t>Подготовила: </a:t>
            </a:r>
            <a:r>
              <a:rPr dirty="0" sz="1800" b="1">
                <a:solidFill>
                  <a:srgbClr val="622422"/>
                </a:solidFill>
                <a:latin typeface="Cambria"/>
                <a:cs typeface="Cambria"/>
              </a:rPr>
              <a:t>Ежова</a:t>
            </a:r>
            <a:r>
              <a:rPr dirty="0" sz="1800" spc="-95" b="1">
                <a:solidFill>
                  <a:srgbClr val="622422"/>
                </a:solidFill>
                <a:latin typeface="Cambria"/>
                <a:cs typeface="Cambria"/>
              </a:rPr>
              <a:t> </a:t>
            </a:r>
            <a:r>
              <a:rPr dirty="0" sz="1800" spc="-20" b="1">
                <a:solidFill>
                  <a:srgbClr val="622422"/>
                </a:solidFill>
                <a:latin typeface="Cambria"/>
                <a:cs typeface="Cambria"/>
              </a:rPr>
              <a:t>Е.В., </a:t>
            </a:r>
            <a:r>
              <a:rPr dirty="0" sz="1800" spc="-10" b="1">
                <a:solidFill>
                  <a:srgbClr val="622422"/>
                </a:solidFill>
                <a:latin typeface="Cambria"/>
                <a:cs typeface="Cambria"/>
              </a:rPr>
              <a:t>воспитатель</a:t>
            </a:r>
            <a:endParaRPr sz="18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31770" y="717232"/>
            <a:ext cx="4818380" cy="517525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/>
              <a:t>Лэпбук</a:t>
            </a:r>
            <a:r>
              <a:rPr dirty="0" spc="-114"/>
              <a:t> </a:t>
            </a:r>
            <a:r>
              <a:rPr dirty="0"/>
              <a:t>на</a:t>
            </a:r>
            <a:r>
              <a:rPr dirty="0" spc="-10"/>
              <a:t> </a:t>
            </a:r>
            <a:r>
              <a:rPr dirty="0"/>
              <a:t>военную</a:t>
            </a:r>
            <a:r>
              <a:rPr dirty="0" spc="-160"/>
              <a:t> </a:t>
            </a:r>
            <a:r>
              <a:rPr dirty="0" spc="-20"/>
              <a:t>тему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11555" y="1232814"/>
            <a:ext cx="7868793" cy="4732401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03542" y="1124788"/>
            <a:ext cx="3852417" cy="5131816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27982" y="2096897"/>
            <a:ext cx="4564252" cy="3420364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7" y="800760"/>
            <a:ext cx="7008749" cy="5256530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7510" y="737488"/>
            <a:ext cx="4552950" cy="51815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Выставка</a:t>
            </a:r>
            <a:r>
              <a:rPr dirty="0" spc="-140"/>
              <a:t> </a:t>
            </a:r>
            <a:r>
              <a:rPr dirty="0"/>
              <a:t>книг</a:t>
            </a:r>
            <a:r>
              <a:rPr dirty="0" spc="-90"/>
              <a:t> </a:t>
            </a:r>
            <a:r>
              <a:rPr dirty="0"/>
              <a:t>о</a:t>
            </a:r>
            <a:r>
              <a:rPr dirty="0" spc="-20"/>
              <a:t> </a:t>
            </a:r>
            <a:r>
              <a:rPr dirty="0" spc="-10"/>
              <a:t>войне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35596" y="1291884"/>
            <a:ext cx="7260717" cy="5442839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7780" y="917955"/>
            <a:ext cx="6715759" cy="51815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pc="-20"/>
              <a:t>Экскурсия</a:t>
            </a:r>
            <a:r>
              <a:rPr dirty="0" spc="-165"/>
              <a:t> </a:t>
            </a:r>
            <a:r>
              <a:rPr dirty="0"/>
              <a:t>в</a:t>
            </a:r>
            <a:r>
              <a:rPr dirty="0" spc="70"/>
              <a:t> </a:t>
            </a:r>
            <a:r>
              <a:rPr dirty="0" spc="-10"/>
              <a:t>сельскую</a:t>
            </a:r>
            <a:r>
              <a:rPr dirty="0" spc="-85"/>
              <a:t> </a:t>
            </a:r>
            <a:r>
              <a:rPr dirty="0" spc="-10"/>
              <a:t>библиотеку</a:t>
            </a: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03603" y="1448803"/>
            <a:ext cx="6456680" cy="4842510"/>
          </a:xfrm>
          <a:prstGeom prst="rect">
            <a:avLst/>
          </a:prstGeom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605" y="772985"/>
            <a:ext cx="7260336" cy="544525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244" y="1158125"/>
            <a:ext cx="8286115" cy="5700395"/>
            <a:chOff x="7244" y="1158125"/>
            <a:chExt cx="8286115" cy="570039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4" y="3411554"/>
              <a:ext cx="1720469" cy="34018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528" y="5092446"/>
              <a:ext cx="3401821" cy="17655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519" y="5409222"/>
              <a:ext cx="1428750" cy="126682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094879" y="1158125"/>
              <a:ext cx="7197852" cy="5400548"/>
            </a:xfrm>
            <a:prstGeom prst="rect">
              <a:avLst/>
            </a:prstGeom>
          </p:spPr>
        </p:pic>
      </p:grp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604259" y="717232"/>
            <a:ext cx="2162175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i="1">
                <a:solidFill>
                  <a:srgbClr val="000000"/>
                </a:solidFill>
                <a:latin typeface="Times New Roman"/>
                <a:cs typeface="Times New Roman"/>
              </a:rPr>
              <a:t>Музей</a:t>
            </a:r>
            <a:r>
              <a:rPr dirty="0" sz="2400" spc="-15" i="1">
                <a:solidFill>
                  <a:srgbClr val="000000"/>
                </a:solidFill>
                <a:latin typeface="Times New Roman"/>
                <a:cs typeface="Times New Roman"/>
              </a:rPr>
              <a:t> </a:t>
            </a:r>
            <a:r>
              <a:rPr dirty="0" sz="2400" spc="-10" i="1">
                <a:solidFill>
                  <a:srgbClr val="000000"/>
                </a:solidFill>
                <a:latin typeface="Times New Roman"/>
                <a:cs typeface="Times New Roman"/>
              </a:rPr>
              <a:t>Сталина</a:t>
            </a:r>
            <a:endParaRPr sz="24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280365" y="404634"/>
            <a:ext cx="8221345" cy="6206490"/>
            <a:chOff x="280365" y="404634"/>
            <a:chExt cx="8221345" cy="620649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94962" y="404634"/>
              <a:ext cx="4106545" cy="5473954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0365" y="1124686"/>
              <a:ext cx="4114546" cy="5486146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31795" y="682624"/>
            <a:ext cx="4391660" cy="1014094"/>
          </a:xfrm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marL="79375" marR="5080" indent="-66675">
              <a:lnSpc>
                <a:spcPct val="101699"/>
              </a:lnSpc>
              <a:spcBef>
                <a:spcPts val="65"/>
              </a:spcBef>
            </a:pPr>
            <a:r>
              <a:rPr dirty="0"/>
              <a:t>Музей</a:t>
            </a:r>
            <a:r>
              <a:rPr dirty="0" spc="-150"/>
              <a:t> </a:t>
            </a:r>
            <a:r>
              <a:rPr dirty="0"/>
              <a:t>боевой</a:t>
            </a:r>
            <a:r>
              <a:rPr dirty="0" spc="-10"/>
              <a:t> </a:t>
            </a:r>
            <a:r>
              <a:rPr dirty="0"/>
              <a:t>Славы</a:t>
            </a:r>
            <a:r>
              <a:rPr dirty="0" spc="-155"/>
              <a:t> </a:t>
            </a:r>
            <a:r>
              <a:rPr dirty="0" spc="-50"/>
              <a:t>в </a:t>
            </a:r>
            <a:r>
              <a:rPr dirty="0"/>
              <a:t>МОУ</a:t>
            </a:r>
            <a:r>
              <a:rPr dirty="0" spc="-155"/>
              <a:t> </a:t>
            </a:r>
            <a:r>
              <a:rPr dirty="0" spc="-10"/>
              <a:t>Становская</a:t>
            </a:r>
            <a:r>
              <a:rPr dirty="0" spc="-155"/>
              <a:t> </a:t>
            </a:r>
            <a:r>
              <a:rPr dirty="0" spc="-25"/>
              <a:t>СОШ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6" y="1736851"/>
            <a:ext cx="6580378" cy="493496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048510" y="824864"/>
            <a:ext cx="5267325" cy="5753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/>
              <a:t>МОУ</a:t>
            </a:r>
            <a:r>
              <a:rPr dirty="0" sz="3600" spc="-90"/>
              <a:t> </a:t>
            </a:r>
            <a:r>
              <a:rPr dirty="0" sz="3600"/>
              <a:t>Хорошевская</a:t>
            </a:r>
            <a:r>
              <a:rPr dirty="0" sz="3600" spc="-185"/>
              <a:t> </a:t>
            </a:r>
            <a:r>
              <a:rPr dirty="0" sz="3600" spc="-25"/>
              <a:t>НОШ</a:t>
            </a:r>
            <a:endParaRPr sz="3600"/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413255" y="1448777"/>
            <a:ext cx="6304026" cy="473075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19772" y="1539493"/>
            <a:ext cx="7700009" cy="3684270"/>
          </a:xfrm>
          <a:prstGeom prst="rect">
            <a:avLst/>
          </a:prstGeom>
        </p:spPr>
        <p:txBody>
          <a:bodyPr wrap="square" lIns="0" tIns="7620" rIns="0" bIns="0" rtlCol="0" vert="horz">
            <a:spAutoFit/>
          </a:bodyPr>
          <a:lstStyle/>
          <a:p>
            <a:pPr algn="ctr" marL="12065" marR="5080" indent="-5080">
              <a:lnSpc>
                <a:spcPct val="101400"/>
              </a:lnSpc>
              <a:spcBef>
                <a:spcPts val="60"/>
              </a:spcBef>
            </a:pP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Основная</a:t>
            </a:r>
            <a:r>
              <a:rPr dirty="0" sz="3950" spc="-5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цель</a:t>
            </a:r>
            <a:r>
              <a:rPr dirty="0" sz="3950" spc="-8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работы–</a:t>
            </a:r>
            <a:r>
              <a:rPr dirty="0" sz="3950" spc="8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spc="-10" b="1">
                <a:solidFill>
                  <a:srgbClr val="943735"/>
                </a:solidFill>
                <a:latin typeface="Times New Roman"/>
                <a:cs typeface="Times New Roman"/>
              </a:rPr>
              <a:t>создание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условий</a:t>
            </a:r>
            <a:r>
              <a:rPr dirty="0" sz="3950" spc="-5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для</a:t>
            </a:r>
            <a:r>
              <a:rPr dirty="0" sz="3950" spc="-45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spc="-10" b="1">
                <a:solidFill>
                  <a:srgbClr val="943735"/>
                </a:solidFill>
                <a:latin typeface="Times New Roman"/>
                <a:cs typeface="Times New Roman"/>
              </a:rPr>
              <a:t>реализации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патриотического</a:t>
            </a:r>
            <a:r>
              <a:rPr dirty="0" sz="3950" spc="-35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воспитания</a:t>
            </a:r>
            <a:r>
              <a:rPr dirty="0" sz="3950" spc="-50" b="1">
                <a:solidFill>
                  <a:srgbClr val="943735"/>
                </a:solidFill>
                <a:latin typeface="Times New Roman"/>
                <a:cs typeface="Times New Roman"/>
              </a:rPr>
              <a:t> у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детей</a:t>
            </a:r>
            <a:r>
              <a:rPr dirty="0" sz="3950" spc="-175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дошкольного</a:t>
            </a:r>
            <a:r>
              <a:rPr dirty="0" sz="3950" spc="26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возраста</a:t>
            </a:r>
            <a:r>
              <a:rPr dirty="0" sz="3950" spc="-3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spc="-25" b="1">
                <a:solidFill>
                  <a:srgbClr val="943735"/>
                </a:solidFill>
                <a:latin typeface="Times New Roman"/>
                <a:cs typeface="Times New Roman"/>
              </a:rPr>
              <a:t>на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примере</a:t>
            </a:r>
            <a:r>
              <a:rPr dirty="0" sz="3950" spc="9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b="1">
                <a:solidFill>
                  <a:srgbClr val="943735"/>
                </a:solidFill>
                <a:latin typeface="Times New Roman"/>
                <a:cs typeface="Times New Roman"/>
              </a:rPr>
              <a:t>Великой</a:t>
            </a:r>
            <a:r>
              <a:rPr dirty="0" sz="3950" spc="-40" b="1">
                <a:solidFill>
                  <a:srgbClr val="943735"/>
                </a:solidFill>
                <a:latin typeface="Times New Roman"/>
                <a:cs typeface="Times New Roman"/>
              </a:rPr>
              <a:t> </a:t>
            </a:r>
            <a:r>
              <a:rPr dirty="0" sz="3950" spc="-10" b="1">
                <a:solidFill>
                  <a:srgbClr val="943735"/>
                </a:solidFill>
                <a:latin typeface="Times New Roman"/>
                <a:cs typeface="Times New Roman"/>
              </a:rPr>
              <a:t>Отечественной Войны</a:t>
            </a:r>
            <a:endParaRPr sz="395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154430" y="969010"/>
            <a:ext cx="6979920" cy="5753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/>
              <a:t>Флешмоб</a:t>
            </a:r>
            <a:r>
              <a:rPr dirty="0" sz="3600" spc="-45"/>
              <a:t> </a:t>
            </a:r>
            <a:r>
              <a:rPr dirty="0" sz="3600"/>
              <a:t>на</a:t>
            </a:r>
            <a:r>
              <a:rPr dirty="0" sz="3600" spc="-60"/>
              <a:t> </a:t>
            </a:r>
            <a:r>
              <a:rPr dirty="0" sz="3600"/>
              <a:t>военную</a:t>
            </a:r>
            <a:r>
              <a:rPr dirty="0" sz="3600" spc="-10"/>
              <a:t> тематику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467537" y="1556791"/>
            <a:ext cx="8256905" cy="4644517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691639" y="705485"/>
            <a:ext cx="6115050" cy="44958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750">
                <a:solidFill>
                  <a:srgbClr val="C00000"/>
                </a:solidFill>
                <a:latin typeface="Times New Roman"/>
                <a:cs typeface="Times New Roman"/>
              </a:rPr>
              <a:t>Урок</a:t>
            </a:r>
            <a:r>
              <a:rPr dirty="0" sz="2750" spc="5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750">
                <a:solidFill>
                  <a:srgbClr val="C00000"/>
                </a:solidFill>
                <a:latin typeface="Times New Roman"/>
                <a:cs typeface="Times New Roman"/>
              </a:rPr>
              <a:t>мужества</a:t>
            </a:r>
            <a:r>
              <a:rPr dirty="0" sz="2750" spc="4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75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dirty="0" sz="2750" spc="-6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750">
                <a:solidFill>
                  <a:srgbClr val="C00000"/>
                </a:solidFill>
                <a:latin typeface="Times New Roman"/>
                <a:cs typeface="Times New Roman"/>
              </a:rPr>
              <a:t>Ржевском</a:t>
            </a:r>
            <a:r>
              <a:rPr dirty="0" sz="2750" spc="13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750" spc="-10">
                <a:solidFill>
                  <a:srgbClr val="C00000"/>
                </a:solidFill>
                <a:latin typeface="Times New Roman"/>
                <a:cs typeface="Times New Roman"/>
              </a:rPr>
              <a:t>колледже.</a:t>
            </a:r>
            <a:endParaRPr sz="2750">
              <a:latin typeface="Times New Roman"/>
              <a:cs typeface="Times New Roman"/>
            </a:endParaRPr>
          </a:p>
        </p:txBody>
      </p:sp>
      <p:pic>
        <p:nvPicPr>
          <p:cNvPr id="3" name="object 3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632" y="1223594"/>
            <a:ext cx="6804786" cy="5103622"/>
          </a:xfrm>
          <a:prstGeom prst="rect">
            <a:avLst/>
          </a:prstGeom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7520" y="692670"/>
            <a:ext cx="8199120" cy="6165850"/>
            <a:chOff x="117520" y="692670"/>
            <a:chExt cx="8199120" cy="61658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20" y="4445254"/>
              <a:ext cx="2366264" cy="241274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63587" y="692670"/>
              <a:ext cx="7452868" cy="5589651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85795" y="758190"/>
            <a:ext cx="2576195" cy="63246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950" spc="-10"/>
              <a:t>Экскурсии</a:t>
            </a:r>
            <a:endParaRPr sz="395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51523" y="1520837"/>
            <a:ext cx="8443341" cy="4749292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244" y="1196721"/>
            <a:ext cx="8647430" cy="5661660"/>
            <a:chOff x="7244" y="1196721"/>
            <a:chExt cx="8647430" cy="566166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4" y="3411554"/>
              <a:ext cx="1720469" cy="34018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528" y="5092446"/>
              <a:ext cx="3401821" cy="17655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519" y="5409222"/>
              <a:ext cx="1428750" cy="1266825"/>
            </a:xfrm>
            <a:prstGeom prst="rect">
              <a:avLst/>
            </a:prstGeom>
          </p:spPr>
        </p:pic>
        <p:pic>
          <p:nvPicPr>
            <p:cNvPr id="6" name="object 6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229360" y="1196721"/>
              <a:ext cx="7424801" cy="4176522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95057" y="716661"/>
            <a:ext cx="7164705" cy="5753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/>
              <a:t>Акция</a:t>
            </a:r>
            <a:r>
              <a:rPr dirty="0" sz="3600" spc="-130"/>
              <a:t> </a:t>
            </a:r>
            <a:r>
              <a:rPr dirty="0" sz="3600" spc="-10"/>
              <a:t>«Георгиевская</a:t>
            </a:r>
            <a:r>
              <a:rPr dirty="0" sz="3600" spc="-114"/>
              <a:t> </a:t>
            </a:r>
            <a:r>
              <a:rPr dirty="0" sz="3600" spc="-10"/>
              <a:t>ленточка»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587" y="1376718"/>
            <a:ext cx="3683380" cy="4905502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751959" y="1412824"/>
            <a:ext cx="3564382" cy="4747006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440664"/>
            <a:ext cx="9144000" cy="6417945"/>
            <a:chOff x="0" y="440664"/>
            <a:chExt cx="9144000" cy="641794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0" y="3009900"/>
              <a:ext cx="4800600" cy="3848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1500" y="3048000"/>
              <a:ext cx="4762500" cy="381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84932"/>
              <a:ext cx="5990717" cy="44730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03603" y="440664"/>
              <a:ext cx="6913626" cy="518795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2504185" y="5454332"/>
            <a:ext cx="4290060" cy="51815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00" b="1">
                <a:solidFill>
                  <a:srgbClr val="C00000"/>
                </a:solidFill>
                <a:latin typeface="Times New Roman"/>
                <a:cs typeface="Times New Roman"/>
              </a:rPr>
              <a:t>Акция</a:t>
            </a:r>
            <a:r>
              <a:rPr dirty="0" sz="3200" spc="-4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b="1">
                <a:solidFill>
                  <a:srgbClr val="C00000"/>
                </a:solidFill>
                <a:latin typeface="Times New Roman"/>
                <a:cs typeface="Times New Roman"/>
              </a:rPr>
              <a:t>«Сады</a:t>
            </a:r>
            <a:r>
              <a:rPr dirty="0" sz="3200" spc="-130" b="1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3200" spc="-10" b="1">
                <a:solidFill>
                  <a:srgbClr val="C00000"/>
                </a:solidFill>
                <a:latin typeface="Times New Roman"/>
                <a:cs typeface="Times New Roman"/>
              </a:rPr>
              <a:t>Победы»</a:t>
            </a:r>
            <a:endParaRPr sz="32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15618" y="584580"/>
            <a:ext cx="6595109" cy="494639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7520" y="296672"/>
            <a:ext cx="7515225" cy="6561455"/>
            <a:chOff x="117520" y="296672"/>
            <a:chExt cx="7515225" cy="656145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20" y="4445254"/>
              <a:ext cx="2366264" cy="2412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367663" y="296672"/>
              <a:ext cx="6264656" cy="6014084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872995" y="5388927"/>
            <a:ext cx="4796155" cy="70104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4400" b="1">
                <a:solidFill>
                  <a:srgbClr val="8E0000"/>
                </a:solidFill>
                <a:latin typeface="Cambria"/>
                <a:cs typeface="Cambria"/>
              </a:rPr>
              <a:t>Ржевская</a:t>
            </a:r>
            <a:r>
              <a:rPr dirty="0" sz="4400" spc="-240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4400" spc="-10" b="1">
                <a:solidFill>
                  <a:srgbClr val="8E0000"/>
                </a:solidFill>
                <a:latin typeface="Cambria"/>
                <a:cs typeface="Cambria"/>
              </a:rPr>
              <a:t>Хатынь</a:t>
            </a:r>
            <a:endParaRPr sz="44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632" y="584708"/>
            <a:ext cx="6599301" cy="49494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087437" y="906399"/>
            <a:ext cx="7106284" cy="1500505"/>
          </a:xfrm>
          <a:prstGeom prst="rect"/>
        </p:spPr>
        <p:txBody>
          <a:bodyPr wrap="square" lIns="0" tIns="8255" rIns="0" bIns="0" rtlCol="0" vert="horz">
            <a:spAutoFit/>
          </a:bodyPr>
          <a:lstStyle/>
          <a:p>
            <a:pPr algn="ctr" marL="12700" marR="5080">
              <a:lnSpc>
                <a:spcPct val="101699"/>
              </a:lnSpc>
              <a:spcBef>
                <a:spcPts val="65"/>
              </a:spcBef>
            </a:pPr>
            <a:r>
              <a:rPr dirty="0" spc="-10"/>
              <a:t>Задачи</a:t>
            </a:r>
            <a:r>
              <a:rPr dirty="0" spc="-200"/>
              <a:t> </a:t>
            </a:r>
            <a:r>
              <a:rPr dirty="0"/>
              <a:t>работы</a:t>
            </a:r>
            <a:r>
              <a:rPr dirty="0" spc="-60"/>
              <a:t> </a:t>
            </a:r>
            <a:r>
              <a:rPr dirty="0"/>
              <a:t>по</a:t>
            </a:r>
            <a:r>
              <a:rPr dirty="0" spc="-90"/>
              <a:t> </a:t>
            </a:r>
            <a:r>
              <a:rPr dirty="0" spc="-10"/>
              <a:t>патриотическому воспитанию</a:t>
            </a:r>
            <a:r>
              <a:rPr dirty="0" spc="-90"/>
              <a:t> </a:t>
            </a:r>
            <a:r>
              <a:rPr dirty="0" spc="-10"/>
              <a:t>детей</a:t>
            </a:r>
          </a:p>
          <a:p>
            <a:pPr algn="ctr" marL="12700">
              <a:lnSpc>
                <a:spcPts val="3829"/>
              </a:lnSpc>
            </a:pPr>
            <a:r>
              <a:rPr dirty="0" spc="-20"/>
              <a:t>дошкольного</a:t>
            </a:r>
            <a:r>
              <a:rPr dirty="0" spc="-90"/>
              <a:t> </a:t>
            </a:r>
            <a:r>
              <a:rPr dirty="0" spc="-10"/>
              <a:t>возраста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835342" y="2555811"/>
            <a:ext cx="7227570" cy="308165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355600" marR="5080" indent="-343535">
              <a:lnSpc>
                <a:spcPct val="100000"/>
              </a:lnSpc>
              <a:spcBef>
                <a:spcPts val="125"/>
              </a:spcBef>
              <a:buClr>
                <a:srgbClr val="943735"/>
              </a:buClr>
              <a:buSzPct val="90000"/>
              <a:buFont typeface="Wingdings"/>
              <a:buChar char=""/>
              <a:tabLst>
                <a:tab pos="403225" algn="l"/>
                <a:tab pos="403860" algn="l"/>
              </a:tabLst>
            </a:pPr>
            <a:r>
              <a:rPr dirty="0"/>
              <a:t>	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Формировать</a:t>
            </a:r>
            <a:r>
              <a:rPr dirty="0" sz="2000" spc="5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гражданственно-</a:t>
            </a:r>
            <a:r>
              <a:rPr dirty="0" sz="2000" spc="-14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патриотическое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отношение</a:t>
            </a:r>
            <a:r>
              <a:rPr dirty="0" sz="2000" spc="-14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и</a:t>
            </a:r>
            <a:r>
              <a:rPr dirty="0" sz="2000" spc="5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чувства</a:t>
            </a:r>
            <a:r>
              <a:rPr dirty="0" sz="2000" spc="-7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сопричастности:</a:t>
            </a:r>
            <a:r>
              <a:rPr dirty="0" sz="2000" spc="-8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к</a:t>
            </a:r>
            <a:r>
              <a:rPr dirty="0" sz="2000" spc="-2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семье,</a:t>
            </a:r>
            <a:r>
              <a:rPr dirty="0" sz="2000" spc="-13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деревне, </a:t>
            </a:r>
            <a:r>
              <a:rPr dirty="0" sz="2000" spc="-20" b="1">
                <a:solidFill>
                  <a:srgbClr val="943735"/>
                </a:solidFill>
                <a:latin typeface="Cambria"/>
                <a:cs typeface="Cambria"/>
              </a:rPr>
              <a:t>району,</a:t>
            </a:r>
            <a:r>
              <a:rPr dirty="0" sz="2000" spc="-1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стране,</a:t>
            </a:r>
            <a:r>
              <a:rPr dirty="0" sz="2000" spc="-9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20" b="1">
                <a:solidFill>
                  <a:srgbClr val="943735"/>
                </a:solidFill>
                <a:latin typeface="Cambria"/>
                <a:cs typeface="Cambria"/>
              </a:rPr>
              <a:t>природе</a:t>
            </a:r>
            <a:r>
              <a:rPr dirty="0" sz="2000" spc="-9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родного</a:t>
            </a:r>
            <a:r>
              <a:rPr dirty="0" sz="2000" spc="-9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края,</a:t>
            </a:r>
            <a:r>
              <a:rPr dirty="0" sz="2000" spc="6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культурному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наследию</a:t>
            </a:r>
            <a:r>
              <a:rPr dirty="0" sz="2000" spc="-8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своего</a:t>
            </a:r>
            <a:r>
              <a:rPr dirty="0" sz="2000" spc="-7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народа.</a:t>
            </a:r>
            <a:endParaRPr sz="2000">
              <a:latin typeface="Cambria"/>
              <a:cs typeface="Cambria"/>
            </a:endParaRPr>
          </a:p>
          <a:p>
            <a:pPr marL="355600" marR="737235" indent="-343535">
              <a:lnSpc>
                <a:spcPct val="100000"/>
              </a:lnSpc>
              <a:spcBef>
                <a:spcPts val="15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Воспитывать</a:t>
            </a:r>
            <a:r>
              <a:rPr dirty="0" sz="2000" spc="-6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чувства</a:t>
            </a:r>
            <a:r>
              <a:rPr dirty="0" sz="2000" spc="-13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собственного</a:t>
            </a:r>
            <a:r>
              <a:rPr dirty="0" sz="2000" spc="-12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достоинства</a:t>
            </a:r>
            <a:r>
              <a:rPr dirty="0" sz="2000" spc="-4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50" b="1">
                <a:solidFill>
                  <a:srgbClr val="943735"/>
                </a:solidFill>
                <a:latin typeface="Cambria"/>
                <a:cs typeface="Cambria"/>
              </a:rPr>
              <a:t>у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ребёнка,</a:t>
            </a:r>
            <a:r>
              <a:rPr dirty="0" sz="2000" spc="-1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как</a:t>
            </a:r>
            <a:r>
              <a:rPr dirty="0" sz="2000" spc="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представителя</a:t>
            </a:r>
            <a:r>
              <a:rPr dirty="0" sz="2000" spc="-3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своего</a:t>
            </a:r>
            <a:r>
              <a:rPr dirty="0" sz="2000" spc="-9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народа</a:t>
            </a:r>
            <a:endParaRPr sz="2000">
              <a:latin typeface="Cambria"/>
              <a:cs typeface="Cambria"/>
            </a:endParaRPr>
          </a:p>
          <a:p>
            <a:pPr marL="355600" marR="1622425" indent="-34353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Воспитывать</a:t>
            </a:r>
            <a:r>
              <a:rPr dirty="0" sz="2000" spc="-4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20" b="1">
                <a:solidFill>
                  <a:srgbClr val="943735"/>
                </a:solidFill>
                <a:latin typeface="Cambria"/>
                <a:cs typeface="Cambria"/>
              </a:rPr>
              <a:t>толерантное</a:t>
            </a:r>
            <a:r>
              <a:rPr dirty="0" sz="2000" spc="-1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отношение</a:t>
            </a:r>
            <a:r>
              <a:rPr dirty="0" sz="2000" spc="-1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50" b="1">
                <a:solidFill>
                  <a:srgbClr val="943735"/>
                </a:solidFill>
                <a:latin typeface="Cambria"/>
                <a:cs typeface="Cambria"/>
              </a:rPr>
              <a:t>к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представителям</a:t>
            </a:r>
            <a:r>
              <a:rPr dirty="0" sz="2000" spc="-2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других</a:t>
            </a:r>
            <a:r>
              <a:rPr dirty="0" sz="2000" spc="-4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национальностей.</a:t>
            </a:r>
            <a:endParaRPr sz="2000">
              <a:latin typeface="Cambria"/>
              <a:cs typeface="Cambria"/>
            </a:endParaRPr>
          </a:p>
          <a:p>
            <a:pPr marL="355600" marR="335915" indent="-343535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355600" algn="l"/>
                <a:tab pos="356235" algn="l"/>
              </a:tabLst>
            </a:pP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Воспитывать</a:t>
            </a:r>
            <a:r>
              <a:rPr dirty="0" sz="2000" spc="-8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патриотизм</a:t>
            </a:r>
            <a:r>
              <a:rPr dirty="0" sz="2000" spc="-10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и</a:t>
            </a:r>
            <a:r>
              <a:rPr dirty="0" sz="2000" spc="5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чувство</a:t>
            </a:r>
            <a:r>
              <a:rPr dirty="0" sz="2000" spc="-6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10" b="1">
                <a:solidFill>
                  <a:srgbClr val="943735"/>
                </a:solidFill>
                <a:latin typeface="Cambria"/>
                <a:cs typeface="Cambria"/>
              </a:rPr>
              <a:t>гордости</a:t>
            </a:r>
            <a:r>
              <a:rPr dirty="0" sz="2000" spc="-11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за</a:t>
            </a:r>
            <a:r>
              <a:rPr dirty="0" sz="2000" spc="2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20" b="1">
                <a:solidFill>
                  <a:srgbClr val="943735"/>
                </a:solidFill>
                <a:latin typeface="Cambria"/>
                <a:cs typeface="Cambria"/>
              </a:rPr>
              <a:t>свою </a:t>
            </a:r>
            <a:r>
              <a:rPr dirty="0" sz="2000" spc="-25" b="1">
                <a:solidFill>
                  <a:srgbClr val="943735"/>
                </a:solidFill>
                <a:latin typeface="Cambria"/>
                <a:cs typeface="Cambria"/>
              </a:rPr>
              <a:t>страну,</a:t>
            </a:r>
            <a:r>
              <a:rPr dirty="0" sz="2000" spc="-6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b="1">
                <a:solidFill>
                  <a:srgbClr val="943735"/>
                </a:solidFill>
                <a:latin typeface="Cambria"/>
                <a:cs typeface="Cambria"/>
              </a:rPr>
              <a:t>свой</a:t>
            </a:r>
            <a:r>
              <a:rPr dirty="0" sz="2000" spc="-3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2000" spc="-20" b="1">
                <a:solidFill>
                  <a:srgbClr val="943735"/>
                </a:solidFill>
                <a:latin typeface="Cambria"/>
                <a:cs typeface="Cambria"/>
              </a:rPr>
              <a:t>край.</a:t>
            </a:r>
            <a:endParaRPr sz="20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808226" y="5719127"/>
            <a:ext cx="5100955" cy="518159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3200" b="1">
                <a:solidFill>
                  <a:srgbClr val="8E0000"/>
                </a:solidFill>
                <a:latin typeface="Cambria"/>
                <a:cs typeface="Cambria"/>
              </a:rPr>
              <a:t>Акция</a:t>
            </a:r>
            <a:r>
              <a:rPr dirty="0" sz="3200" spc="-55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8E0000"/>
                </a:solidFill>
                <a:latin typeface="Cambria"/>
                <a:cs typeface="Cambria"/>
              </a:rPr>
              <a:t>«Блокадный</a:t>
            </a:r>
            <a:r>
              <a:rPr dirty="0" sz="3200" spc="-190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8E0000"/>
                </a:solidFill>
                <a:latin typeface="Cambria"/>
                <a:cs typeface="Cambria"/>
              </a:rPr>
              <a:t>Хлеб»</a:t>
            </a:r>
            <a:endParaRPr sz="320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587" y="296621"/>
            <a:ext cx="7452868" cy="5589651"/>
          </a:xfrm>
          <a:prstGeom prst="rect">
            <a:avLst/>
          </a:prstGeom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483994" y="5493067"/>
            <a:ext cx="5724525" cy="448945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25"/>
              </a:spcBef>
            </a:pPr>
            <a:r>
              <a:rPr dirty="0" sz="2750" b="1">
                <a:solidFill>
                  <a:srgbClr val="8E0000"/>
                </a:solidFill>
                <a:latin typeface="Cambria"/>
                <a:cs typeface="Cambria"/>
              </a:rPr>
              <a:t>Мероприятие</a:t>
            </a:r>
            <a:r>
              <a:rPr dirty="0" sz="2750" spc="430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2750" b="1">
                <a:solidFill>
                  <a:srgbClr val="8E0000"/>
                </a:solidFill>
                <a:latin typeface="Cambria"/>
                <a:cs typeface="Cambria"/>
              </a:rPr>
              <a:t>«Блокадный</a:t>
            </a:r>
            <a:r>
              <a:rPr dirty="0" sz="2750" spc="125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2750" spc="-10" b="1">
                <a:solidFill>
                  <a:srgbClr val="8E0000"/>
                </a:solidFill>
                <a:latin typeface="Cambria"/>
                <a:cs typeface="Cambria"/>
              </a:rPr>
              <a:t>Хлеб»</a:t>
            </a:r>
            <a:endParaRPr sz="2750">
              <a:latin typeface="Cambria"/>
              <a:cs typeface="Cambria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59636" y="656716"/>
            <a:ext cx="6336157" cy="4752086"/>
          </a:xfrm>
          <a:prstGeom prst="rect">
            <a:avLst/>
          </a:prstGeom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632" y="620776"/>
            <a:ext cx="6395212" cy="4796409"/>
          </a:xfrm>
          <a:prstGeom prst="rect">
            <a:avLst/>
          </a:prstGeom>
        </p:spPr>
      </p:pic>
      <p:sp>
        <p:nvSpPr>
          <p:cNvPr id="3" name="object 3" descr=""/>
          <p:cNvSpPr txBox="1"/>
          <p:nvPr/>
        </p:nvSpPr>
        <p:spPr>
          <a:xfrm>
            <a:off x="2483866" y="5321934"/>
            <a:ext cx="4173220" cy="784860"/>
          </a:xfrm>
          <a:prstGeom prst="rect">
            <a:avLst/>
          </a:prstGeom>
        </p:spPr>
        <p:txBody>
          <a:bodyPr wrap="square" lIns="0" tIns="15875" rIns="0" bIns="0" rtlCol="0" vert="horz">
            <a:spAutoFit/>
          </a:bodyPr>
          <a:lstStyle/>
          <a:p>
            <a:pPr algn="ctr" marR="62865">
              <a:lnSpc>
                <a:spcPct val="100000"/>
              </a:lnSpc>
              <a:spcBef>
                <a:spcPts val="125"/>
              </a:spcBef>
            </a:pPr>
            <a:r>
              <a:rPr dirty="0" sz="2450" b="1">
                <a:solidFill>
                  <a:srgbClr val="8E0000"/>
                </a:solidFill>
                <a:latin typeface="Cambria"/>
                <a:cs typeface="Cambria"/>
              </a:rPr>
              <a:t>3</a:t>
            </a:r>
            <a:r>
              <a:rPr dirty="0" sz="2450" spc="25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2450" spc="-20" b="1">
                <a:solidFill>
                  <a:srgbClr val="8E0000"/>
                </a:solidFill>
                <a:latin typeface="Cambria"/>
                <a:cs typeface="Cambria"/>
              </a:rPr>
              <a:t>Марта</a:t>
            </a:r>
            <a:endParaRPr sz="2450">
              <a:latin typeface="Cambria"/>
              <a:cs typeface="Cambria"/>
            </a:endParaRPr>
          </a:p>
          <a:p>
            <a:pPr algn="ctr">
              <a:lnSpc>
                <a:spcPct val="100000"/>
              </a:lnSpc>
              <a:spcBef>
                <a:spcPts val="65"/>
              </a:spcBef>
            </a:pPr>
            <a:r>
              <a:rPr dirty="0" sz="2450" b="1">
                <a:solidFill>
                  <a:srgbClr val="8E0000"/>
                </a:solidFill>
                <a:latin typeface="Cambria"/>
                <a:cs typeface="Cambria"/>
              </a:rPr>
              <a:t>День</a:t>
            </a:r>
            <a:r>
              <a:rPr dirty="0" sz="2450" spc="200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2450" b="1">
                <a:solidFill>
                  <a:srgbClr val="8E0000"/>
                </a:solidFill>
                <a:latin typeface="Cambria"/>
                <a:cs typeface="Cambria"/>
              </a:rPr>
              <a:t>освобождения</a:t>
            </a:r>
            <a:r>
              <a:rPr dirty="0" sz="2450" spc="190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2450" spc="-135" b="1">
                <a:solidFill>
                  <a:srgbClr val="8E0000"/>
                </a:solidFill>
                <a:latin typeface="Cambria"/>
                <a:cs typeface="Cambria"/>
              </a:rPr>
              <a:t>г.</a:t>
            </a:r>
            <a:r>
              <a:rPr dirty="0" sz="2450" spc="-30" b="1">
                <a:solidFill>
                  <a:srgbClr val="8E0000"/>
                </a:solidFill>
                <a:latin typeface="Cambria"/>
                <a:cs typeface="Cambria"/>
              </a:rPr>
              <a:t> </a:t>
            </a:r>
            <a:r>
              <a:rPr dirty="0" sz="2450" spc="-20" b="1">
                <a:solidFill>
                  <a:srgbClr val="8E0000"/>
                </a:solidFill>
                <a:latin typeface="Cambria"/>
                <a:cs typeface="Cambria"/>
              </a:rPr>
              <a:t>Ржев</a:t>
            </a:r>
            <a:endParaRPr sz="245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66774" y="260680"/>
            <a:ext cx="6425437" cy="6168389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08116" y="1802257"/>
            <a:ext cx="3240405" cy="3342513"/>
          </a:xfrm>
          <a:prstGeom prst="rect">
            <a:avLst/>
          </a:prstGeom>
        </p:spPr>
      </p:pic>
      <p:pic>
        <p:nvPicPr>
          <p:cNvPr id="3" name="object 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007605" y="656716"/>
            <a:ext cx="4120769" cy="2816860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39546" y="3608971"/>
            <a:ext cx="4896485" cy="2746375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64204" y="680719"/>
            <a:ext cx="3038475" cy="575310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dirty="0" sz="3600"/>
              <a:t>День</a:t>
            </a:r>
            <a:r>
              <a:rPr dirty="0" sz="3600" spc="-40"/>
              <a:t> </a:t>
            </a:r>
            <a:r>
              <a:rPr dirty="0" sz="3600" spc="-10"/>
              <a:t>Победы.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605" y="1268780"/>
            <a:ext cx="7229602" cy="5422138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28010" y="608647"/>
            <a:ext cx="3038475" cy="57467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600"/>
              <a:t>День</a:t>
            </a:r>
            <a:r>
              <a:rPr dirty="0" sz="3600" spc="-30"/>
              <a:t> </a:t>
            </a:r>
            <a:r>
              <a:rPr dirty="0" sz="3600" spc="-10"/>
              <a:t>Победы.</a:t>
            </a:r>
            <a:endParaRPr sz="36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35657" y="1160796"/>
            <a:ext cx="5616575" cy="5616575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83564" y="296621"/>
            <a:ext cx="7836916" cy="5877687"/>
          </a:xfrm>
          <a:prstGeom prst="rect">
            <a:avLst/>
          </a:prstGeom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466975" y="773811"/>
            <a:ext cx="4128135" cy="51815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C00000"/>
                </a:solidFill>
                <a:latin typeface="Times New Roman"/>
                <a:cs typeface="Times New Roman"/>
              </a:rPr>
              <a:t>День</a:t>
            </a:r>
            <a:r>
              <a:rPr dirty="0" spc="-7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C00000"/>
                </a:solidFill>
                <a:latin typeface="Times New Roman"/>
                <a:cs typeface="Times New Roman"/>
              </a:rPr>
              <a:t>памяти</a:t>
            </a:r>
            <a:r>
              <a:rPr dirty="0" spc="-14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>
                <a:solidFill>
                  <a:srgbClr val="C00000"/>
                </a:solidFill>
                <a:latin typeface="Times New Roman"/>
                <a:cs typeface="Times New Roman"/>
              </a:rPr>
              <a:t>и</a:t>
            </a:r>
            <a:r>
              <a:rPr dirty="0" spc="9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pc="-10">
                <a:solidFill>
                  <a:srgbClr val="C00000"/>
                </a:solidFill>
                <a:latin typeface="Times New Roman"/>
                <a:cs typeface="Times New Roman"/>
              </a:rPr>
              <a:t>скорби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23632" y="1390840"/>
            <a:ext cx="6480683" cy="4860544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7520" y="440690"/>
            <a:ext cx="8307070" cy="6417310"/>
            <a:chOff x="117520" y="440690"/>
            <a:chExt cx="8307070" cy="641731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20" y="4445254"/>
              <a:ext cx="2366264" cy="241274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007605" y="440690"/>
              <a:ext cx="7416800" cy="55626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67575" y="584669"/>
            <a:ext cx="7728839" cy="5796661"/>
          </a:xfrm>
          <a:prstGeom prst="rect">
            <a:avLst/>
          </a:prstGeom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442338" y="665480"/>
            <a:ext cx="6332855" cy="51815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Встреча</a:t>
            </a:r>
            <a:r>
              <a:rPr dirty="0" spc="-105"/>
              <a:t> </a:t>
            </a:r>
            <a:r>
              <a:rPr dirty="0"/>
              <a:t>с</a:t>
            </a:r>
            <a:r>
              <a:rPr dirty="0" spc="-30"/>
              <a:t> </a:t>
            </a:r>
            <a:r>
              <a:rPr dirty="0" spc="-10"/>
              <a:t>интересными</a:t>
            </a:r>
            <a:r>
              <a:rPr dirty="0" spc="-180"/>
              <a:t> </a:t>
            </a:r>
            <a:r>
              <a:rPr dirty="0" spc="-10"/>
              <a:t>людьми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71625" y="1237678"/>
            <a:ext cx="6276721" cy="4707509"/>
          </a:xfrm>
          <a:prstGeom prst="rect">
            <a:avLst/>
          </a:prstGeom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51864" y="902398"/>
            <a:ext cx="7459980" cy="640080"/>
          </a:xfrm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166495" marR="5080" indent="-1153795">
              <a:lnSpc>
                <a:spcPct val="100000"/>
              </a:lnSpc>
              <a:spcBef>
                <a:spcPts val="125"/>
              </a:spcBef>
            </a:pP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Семья</a:t>
            </a:r>
            <a:r>
              <a:rPr dirty="0" sz="2000" spc="7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Шалугиных</a:t>
            </a:r>
            <a:r>
              <a:rPr dirty="0" sz="2000" spc="-8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во</a:t>
            </a:r>
            <a:r>
              <a:rPr dirty="0" sz="2000" spc="-2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C00000"/>
                </a:solidFill>
                <a:latin typeface="Times New Roman"/>
                <a:cs typeface="Times New Roman"/>
              </a:rPr>
              <a:t>главе</a:t>
            </a:r>
            <a:r>
              <a:rPr dirty="0" sz="2000" spc="-5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папы</a:t>
            </a:r>
            <a:r>
              <a:rPr dirty="0" sz="2000" spc="-16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Павла</a:t>
            </a:r>
            <a:r>
              <a:rPr dirty="0" sz="2000" spc="-11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Александровича</a:t>
            </a:r>
            <a:r>
              <a:rPr dirty="0" sz="2000" spc="-11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в</a:t>
            </a:r>
            <a:r>
              <a:rPr dirty="0" sz="2000" spc="-3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20">
                <a:solidFill>
                  <a:srgbClr val="C00000"/>
                </a:solidFill>
                <a:latin typeface="Times New Roman"/>
                <a:cs typeface="Times New Roman"/>
              </a:rPr>
              <a:t>лесу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ухаживают</a:t>
            </a:r>
            <a:r>
              <a:rPr dirty="0" sz="2000" spc="-15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за</a:t>
            </a:r>
            <a:r>
              <a:rPr dirty="0" sz="2000" spc="10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безымянной</a:t>
            </a:r>
            <a:r>
              <a:rPr dirty="0" sz="2000" spc="-8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>
                <a:solidFill>
                  <a:srgbClr val="C00000"/>
                </a:solidFill>
                <a:latin typeface="Times New Roman"/>
                <a:cs typeface="Times New Roman"/>
              </a:rPr>
              <a:t>могилкой</a:t>
            </a:r>
            <a:r>
              <a:rPr dirty="0" sz="2000" spc="-85">
                <a:solidFill>
                  <a:srgbClr val="C00000"/>
                </a:solidFill>
                <a:latin typeface="Times New Roman"/>
                <a:cs typeface="Times New Roman"/>
              </a:rPr>
              <a:t> </a:t>
            </a:r>
            <a:r>
              <a:rPr dirty="0" sz="2000" spc="-10">
                <a:solidFill>
                  <a:srgbClr val="C00000"/>
                </a:solidFill>
                <a:latin typeface="Times New Roman"/>
                <a:cs typeface="Times New Roman"/>
              </a:rPr>
              <a:t>солдат.</a:t>
            </a:r>
            <a:endParaRPr sz="2000">
              <a:latin typeface="Times New Roman"/>
              <a:cs typeface="Times New Roman"/>
            </a:endParaRP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605" y="1592795"/>
            <a:ext cx="3519424" cy="4692523"/>
          </a:xfrm>
          <a:prstGeom prst="rect">
            <a:avLst/>
          </a:prstGeom>
        </p:spPr>
      </p:pic>
      <p:pic>
        <p:nvPicPr>
          <p:cNvPr id="4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72000" y="1592846"/>
            <a:ext cx="3539490" cy="4719320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7" y="1157744"/>
            <a:ext cx="6460998" cy="4845558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63587" y="800734"/>
            <a:ext cx="7577074" cy="5682488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289938" y="844232"/>
            <a:ext cx="6630034" cy="391795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/>
              <a:t>Выставка</a:t>
            </a:r>
            <a:r>
              <a:rPr dirty="0" sz="2400" spc="-130"/>
              <a:t> </a:t>
            </a:r>
            <a:r>
              <a:rPr dirty="0" sz="2400" spc="-10"/>
              <a:t>поделок</a:t>
            </a:r>
            <a:r>
              <a:rPr dirty="0" sz="2400" spc="90"/>
              <a:t> </a:t>
            </a:r>
            <a:r>
              <a:rPr dirty="0" sz="2400"/>
              <a:t>«Парад</a:t>
            </a:r>
            <a:r>
              <a:rPr dirty="0" sz="2400" spc="-55"/>
              <a:t> </a:t>
            </a:r>
            <a:r>
              <a:rPr dirty="0" sz="2400"/>
              <a:t>военной</a:t>
            </a:r>
            <a:r>
              <a:rPr dirty="0" sz="2400" spc="-60"/>
              <a:t> </a:t>
            </a:r>
            <a:r>
              <a:rPr dirty="0" sz="2400" spc="-10"/>
              <a:t>техники»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332483" y="1440116"/>
            <a:ext cx="6823456" cy="5117592"/>
          </a:xfrm>
          <a:prstGeom prst="rect">
            <a:avLst/>
          </a:prstGeom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5875" rIns="0" bIns="0" rtlCol="0" vert="horz">
            <a:spAutoFit/>
          </a:bodyPr>
          <a:lstStyle/>
          <a:p>
            <a:pPr marL="172720">
              <a:lnSpc>
                <a:spcPct val="100000"/>
              </a:lnSpc>
              <a:spcBef>
                <a:spcPts val="125"/>
              </a:spcBef>
            </a:pPr>
            <a:r>
              <a:rPr dirty="0"/>
              <a:t>Я</a:t>
            </a:r>
            <a:r>
              <a:rPr dirty="0" spc="-95"/>
              <a:t> </a:t>
            </a:r>
            <a:r>
              <a:rPr dirty="0"/>
              <a:t>люблю</a:t>
            </a:r>
            <a:r>
              <a:rPr dirty="0" spc="-85"/>
              <a:t> </a:t>
            </a:r>
            <a:r>
              <a:rPr dirty="0"/>
              <a:t>тебя,</a:t>
            </a:r>
            <a:r>
              <a:rPr dirty="0" spc="-80"/>
              <a:t> </a:t>
            </a:r>
            <a:r>
              <a:rPr dirty="0" spc="-10"/>
              <a:t>жизнь!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2483739" y="1124800"/>
            <a:ext cx="4176395" cy="5563108"/>
          </a:xfrm>
          <a:prstGeom prst="rect">
            <a:avLst/>
          </a:prstGeom>
        </p:spPr>
      </p:pic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187627" y="872718"/>
            <a:ext cx="7000875" cy="5250688"/>
          </a:xfrm>
          <a:prstGeom prst="rect">
            <a:avLst/>
          </a:prstGeo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899591" y="800696"/>
            <a:ext cx="7535544" cy="5651627"/>
          </a:xfrm>
          <a:prstGeom prst="rect">
            <a:avLst/>
          </a:prstGeom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9619" y="1756410"/>
            <a:ext cx="7534909" cy="2473325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algn="ctr" marL="88265">
              <a:lnSpc>
                <a:spcPct val="100000"/>
              </a:lnSpc>
              <a:spcBef>
                <a:spcPts val="130"/>
              </a:spcBef>
            </a:pP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К.</a:t>
            </a:r>
            <a:r>
              <a:rPr dirty="0" sz="3200" spc="-3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Симонов</a:t>
            </a:r>
            <a:endParaRPr sz="3200">
              <a:latin typeface="Cambria"/>
              <a:cs typeface="Cambria"/>
            </a:endParaRPr>
          </a:p>
          <a:p>
            <a:pPr algn="ctr" marL="12700" marR="5080">
              <a:lnSpc>
                <a:spcPct val="100000"/>
              </a:lnSpc>
              <a:spcBef>
                <a:spcPts val="65"/>
              </a:spcBef>
            </a:pP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“Ты</a:t>
            </a:r>
            <a:r>
              <a:rPr dirty="0" sz="3200" spc="-4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вспоминаешь</a:t>
            </a:r>
            <a:r>
              <a:rPr dirty="0" sz="3200" spc="-19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не</a:t>
            </a:r>
            <a:r>
              <a:rPr dirty="0" sz="3200" spc="-10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страну</a:t>
            </a:r>
            <a:r>
              <a:rPr dirty="0" sz="3200" spc="-10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большую, </a:t>
            </a:r>
            <a:r>
              <a:rPr dirty="0" sz="3200" spc="-35" b="1">
                <a:solidFill>
                  <a:srgbClr val="943735"/>
                </a:solidFill>
                <a:latin typeface="Cambria"/>
                <a:cs typeface="Cambria"/>
              </a:rPr>
              <a:t>которую</a:t>
            </a:r>
            <a:r>
              <a:rPr dirty="0" sz="3200" spc="-5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изъездил</a:t>
            </a:r>
            <a:r>
              <a:rPr dirty="0" sz="3200" spc="-204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и</a:t>
            </a:r>
            <a:r>
              <a:rPr dirty="0" sz="3200" spc="-4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узнал.</a:t>
            </a:r>
            <a:endParaRPr sz="3200">
              <a:latin typeface="Cambria"/>
              <a:cs typeface="Cambria"/>
            </a:endParaRPr>
          </a:p>
          <a:p>
            <a:pPr algn="ctr" marL="631825" marR="630555">
              <a:lnSpc>
                <a:spcPts val="3829"/>
              </a:lnSpc>
              <a:spcBef>
                <a:spcPts val="95"/>
              </a:spcBef>
            </a:pP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Ты</a:t>
            </a:r>
            <a:r>
              <a:rPr dirty="0" sz="3200" spc="-7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вспоминаешь</a:t>
            </a:r>
            <a:r>
              <a:rPr dirty="0" sz="3200" spc="-19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40" b="1">
                <a:solidFill>
                  <a:srgbClr val="943735"/>
                </a:solidFill>
                <a:latin typeface="Cambria"/>
                <a:cs typeface="Cambria"/>
              </a:rPr>
              <a:t>Родину</a:t>
            </a:r>
            <a:r>
              <a:rPr dirty="0" sz="3200" spc="-12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такую,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какой</a:t>
            </a:r>
            <a:r>
              <a:rPr dirty="0" sz="3200" spc="-4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её</a:t>
            </a:r>
            <a:r>
              <a:rPr dirty="0" sz="3200" spc="-7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ты</a:t>
            </a:r>
            <a:r>
              <a:rPr dirty="0" sz="3200" spc="-13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b="1">
                <a:solidFill>
                  <a:srgbClr val="943735"/>
                </a:solidFill>
                <a:latin typeface="Cambria"/>
                <a:cs typeface="Cambria"/>
              </a:rPr>
              <a:t>в</a:t>
            </a:r>
            <a:r>
              <a:rPr dirty="0" sz="3200" spc="-20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детстве</a:t>
            </a:r>
            <a:r>
              <a:rPr dirty="0" sz="3200" spc="-135" b="1">
                <a:solidFill>
                  <a:srgbClr val="943735"/>
                </a:solidFill>
                <a:latin typeface="Cambria"/>
                <a:cs typeface="Cambria"/>
              </a:rPr>
              <a:t> </a:t>
            </a:r>
            <a:r>
              <a:rPr dirty="0" sz="3200" spc="-10" b="1">
                <a:solidFill>
                  <a:srgbClr val="943735"/>
                </a:solidFill>
                <a:latin typeface="Cambria"/>
                <a:cs typeface="Cambria"/>
              </a:rPr>
              <a:t>увидал”</a:t>
            </a:r>
            <a:endParaRPr sz="3200">
              <a:latin typeface="Cambria"/>
              <a:cs typeface="Cambria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611555" y="548614"/>
            <a:ext cx="7920990" cy="5853430"/>
            <a:chOff x="611555" y="548614"/>
            <a:chExt cx="7920990" cy="58534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11555" y="548614"/>
              <a:ext cx="2737358" cy="5853176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383915" y="1952853"/>
              <a:ext cx="5148579" cy="3815207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0" y="2076450"/>
            <a:ext cx="9144000" cy="4781550"/>
            <a:chOff x="0" y="2076450"/>
            <a:chExt cx="9144000" cy="478155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43400" y="3009900"/>
              <a:ext cx="4800600" cy="3848100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81500" y="3048000"/>
              <a:ext cx="4762500" cy="3810000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0" y="2384932"/>
              <a:ext cx="5990717" cy="447306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9125" y="2076450"/>
              <a:ext cx="8343900" cy="156210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44039" y="685799"/>
            <a:ext cx="5813425" cy="763905"/>
          </a:xfrm>
          <a:prstGeom prst="rect"/>
        </p:spPr>
        <p:txBody>
          <a:bodyPr wrap="square" lIns="0" tIns="1333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dirty="0" sz="2400">
                <a:solidFill>
                  <a:srgbClr val="8E0000"/>
                </a:solidFill>
              </a:rPr>
              <a:t>Оформление</a:t>
            </a:r>
            <a:r>
              <a:rPr dirty="0" sz="2400" spc="70">
                <a:solidFill>
                  <a:srgbClr val="8E0000"/>
                </a:solidFill>
              </a:rPr>
              <a:t> </a:t>
            </a:r>
            <a:r>
              <a:rPr dirty="0" sz="2400" spc="-10">
                <a:solidFill>
                  <a:srgbClr val="8E0000"/>
                </a:solidFill>
              </a:rPr>
              <a:t>информационного</a:t>
            </a:r>
            <a:r>
              <a:rPr dirty="0" sz="2400" spc="-85">
                <a:solidFill>
                  <a:srgbClr val="8E0000"/>
                </a:solidFill>
              </a:rPr>
              <a:t> </a:t>
            </a:r>
            <a:r>
              <a:rPr dirty="0" sz="2400" spc="-10">
                <a:solidFill>
                  <a:srgbClr val="8E0000"/>
                </a:solidFill>
              </a:rPr>
              <a:t>стенда</a:t>
            </a:r>
            <a:endParaRPr sz="2400"/>
          </a:p>
          <a:p>
            <a:pPr algn="ctr">
              <a:lnSpc>
                <a:spcPct val="100000"/>
              </a:lnSpc>
              <a:spcBef>
                <a:spcPts val="45"/>
              </a:spcBef>
            </a:pPr>
            <a:r>
              <a:rPr dirty="0" sz="2400" spc="-10">
                <a:solidFill>
                  <a:srgbClr val="8E0000"/>
                </a:solidFill>
              </a:rPr>
              <a:t>«Дошколёнок»</a:t>
            </a:r>
            <a:endParaRPr sz="2400"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203591" y="1412811"/>
            <a:ext cx="6449568" cy="483717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117520" y="725423"/>
            <a:ext cx="7767320" cy="6132830"/>
            <a:chOff x="117520" y="725423"/>
            <a:chExt cx="7767320" cy="6132830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7520" y="4445253"/>
              <a:ext cx="2366264" cy="2412742"/>
            </a:xfrm>
            <a:prstGeom prst="rect">
              <a:avLst/>
            </a:prstGeom>
          </p:spPr>
        </p:pic>
        <p:pic>
          <p:nvPicPr>
            <p:cNvPr id="4" name="object 4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655699" y="725423"/>
              <a:ext cx="6228714" cy="5256149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object 2" descr=""/>
          <p:cNvGrpSpPr/>
          <p:nvPr/>
        </p:nvGrpSpPr>
        <p:grpSpPr>
          <a:xfrm>
            <a:off x="7244" y="1124711"/>
            <a:ext cx="8553450" cy="5733415"/>
            <a:chOff x="7244" y="1124711"/>
            <a:chExt cx="8553450" cy="5733415"/>
          </a:xfrm>
        </p:grpSpPr>
        <p:pic>
          <p:nvPicPr>
            <p:cNvPr id="3" name="object 3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244" y="3411553"/>
              <a:ext cx="1720469" cy="3401822"/>
            </a:xfrm>
            <a:prstGeom prst="rect">
              <a:avLst/>
            </a:prstGeom>
          </p:spPr>
        </p:pic>
        <p:pic>
          <p:nvPicPr>
            <p:cNvPr id="4" name="object 4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87528" y="5092446"/>
              <a:ext cx="3401821" cy="1765552"/>
            </a:xfrm>
            <a:prstGeom prst="rect">
              <a:avLst/>
            </a:prstGeom>
          </p:spPr>
        </p:pic>
        <p:pic>
          <p:nvPicPr>
            <p:cNvPr id="5" name="object 5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15519" y="5409222"/>
              <a:ext cx="1428750" cy="1266825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83564" y="1124711"/>
              <a:ext cx="7876667" cy="4428490"/>
            </a:xfrm>
            <a:prstGeom prst="rect">
              <a:avLst/>
            </a:prstGeom>
          </p:spPr>
        </p:pic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2267966" y="773811"/>
            <a:ext cx="4819015" cy="518159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/>
              <a:t>Лэпбук</a:t>
            </a:r>
            <a:r>
              <a:rPr dirty="0" spc="-125"/>
              <a:t> </a:t>
            </a:r>
            <a:r>
              <a:rPr dirty="0"/>
              <a:t>на</a:t>
            </a:r>
            <a:r>
              <a:rPr dirty="0" spc="-15"/>
              <a:t> </a:t>
            </a:r>
            <a:r>
              <a:rPr dirty="0"/>
              <a:t>военную</a:t>
            </a:r>
            <a:r>
              <a:rPr dirty="0" spc="-165"/>
              <a:t> </a:t>
            </a:r>
            <a:r>
              <a:rPr dirty="0" spc="-20"/>
              <a:t>тему</a:t>
            </a:r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07605" y="1304785"/>
            <a:ext cx="7206996" cy="540258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Solaris</dc:creator>
  <dc:title>Слайд 1</dc:title>
  <dcterms:created xsi:type="dcterms:W3CDTF">2022-07-29T03:42:55Z</dcterms:created>
  <dcterms:modified xsi:type="dcterms:W3CDTF">2022-07-29T03:42:55Z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2021-12-05T00:00:00Z</vt:filetime>
  </property>
  <property fmtid="{D5CDD505-2E9C-101B-9397-08002B2CF9AE}" pid="3" name="Creator">
    <vt:lpwstr>Microsoft® PowerPoint® 2010</vt:lpwstr>
  </property>
  <property fmtid="{D5CDD505-2E9C-101B-9397-08002B2CF9AE}" pid="4" name="LastSaved">
    <vt:filetime>2022-07-29T00:00:00Z</vt:filetime>
  </property>
</Properties>
</file>