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63" r:id="rId2"/>
    <p:sldId id="361" r:id="rId3"/>
    <p:sldId id="350" r:id="rId4"/>
    <p:sldId id="352" r:id="rId5"/>
    <p:sldId id="426" r:id="rId6"/>
    <p:sldId id="427" r:id="rId7"/>
    <p:sldId id="428" r:id="rId8"/>
    <p:sldId id="429" r:id="rId9"/>
    <p:sldId id="430" r:id="rId10"/>
    <p:sldId id="432" r:id="rId11"/>
    <p:sldId id="417" r:id="rId12"/>
    <p:sldId id="423" r:id="rId13"/>
    <p:sldId id="433" r:id="rId14"/>
    <p:sldId id="424" r:id="rId1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999EC3"/>
    <a:srgbClr val="81FD5F"/>
    <a:srgbClr val="CC99FF"/>
    <a:srgbClr val="E5D27F"/>
    <a:srgbClr val="8BD4F5"/>
    <a:srgbClr val="8BCAC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86" autoAdjust="0"/>
    <p:restoredTop sz="94590" autoAdjust="0"/>
  </p:normalViewPr>
  <p:slideViewPr>
    <p:cSldViewPr>
      <p:cViewPr varScale="1">
        <p:scale>
          <a:sx n="110" d="100"/>
          <a:sy n="110" d="100"/>
        </p:scale>
        <p:origin x="1302" y="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BB7715-E886-472D-9FAE-71ADAF6FE41A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4F6B4A1F-2448-4089-B465-5AF85D327516}">
      <dgm:prSet phldrT="[Текст]" custT="1"/>
      <dgm:spPr>
        <a:solidFill>
          <a:srgbClr val="CC99FF">
            <a:alpha val="89804"/>
          </a:srgbClr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Документ, </a:t>
          </a:r>
          <a:br>
            <a:rPr lang="ru-RU" sz="2000" b="1" dirty="0" smtClean="0">
              <a:solidFill>
                <a:schemeClr val="tx1"/>
              </a:solidFill>
            </a:rPr>
          </a:br>
          <a:r>
            <a:rPr lang="ru-RU" sz="2000" b="1" dirty="0" smtClean="0">
              <a:solidFill>
                <a:schemeClr val="tx1"/>
              </a:solidFill>
            </a:rPr>
            <a:t>в котором определяются основные  требования к квалификации педагога.</a:t>
          </a:r>
          <a:endParaRPr lang="ru-RU" sz="2000" b="1" dirty="0">
            <a:solidFill>
              <a:schemeClr val="tx1"/>
            </a:solidFill>
          </a:endParaRPr>
        </a:p>
      </dgm:t>
    </dgm:pt>
    <dgm:pt modelId="{8896B8AA-547B-455C-89F1-E6041AA3A707}" type="parTrans" cxnId="{6D7FF8BF-C1AD-4B65-A54C-13BB3D329886}">
      <dgm:prSet/>
      <dgm:spPr/>
      <dgm:t>
        <a:bodyPr/>
        <a:lstStyle/>
        <a:p>
          <a:endParaRPr lang="ru-RU"/>
        </a:p>
      </dgm:t>
    </dgm:pt>
    <dgm:pt modelId="{CE4B5CB6-A81E-4A09-89D8-24543E32F4EF}" type="sibTrans" cxnId="{6D7FF8BF-C1AD-4B65-A54C-13BB3D329886}">
      <dgm:prSet/>
      <dgm:spPr/>
      <dgm:t>
        <a:bodyPr/>
        <a:lstStyle/>
        <a:p>
          <a:endParaRPr lang="ru-RU"/>
        </a:p>
      </dgm:t>
    </dgm:pt>
    <dgm:pt modelId="{30F19061-52B7-499E-9DE2-8E1ECC4F35AE}">
      <dgm:prSet phldrT="[Текст]" custT="1"/>
      <dgm:spPr>
        <a:solidFill>
          <a:srgbClr val="CC99FF">
            <a:alpha val="90000"/>
          </a:srgb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800" b="0" dirty="0" smtClean="0"/>
            <a:t>Квалификация педагога отражает уровень профессиональной подготовки и его готовности к труду в сфере образования.</a:t>
          </a:r>
          <a:endParaRPr lang="ru-RU" sz="1800" b="0" dirty="0"/>
        </a:p>
      </dgm:t>
    </dgm:pt>
    <dgm:pt modelId="{784CFC1B-8524-42C9-881D-5A6F5067D13A}" type="parTrans" cxnId="{2FB31B63-304A-4055-8BDF-43E90A19F2D7}">
      <dgm:prSet/>
      <dgm:spPr/>
      <dgm:t>
        <a:bodyPr/>
        <a:lstStyle/>
        <a:p>
          <a:endParaRPr lang="ru-RU"/>
        </a:p>
      </dgm:t>
    </dgm:pt>
    <dgm:pt modelId="{B22EFEBE-8141-462F-AA8D-DB64EAE89B37}" type="sibTrans" cxnId="{2FB31B63-304A-4055-8BDF-43E90A19F2D7}">
      <dgm:prSet/>
      <dgm:spPr/>
      <dgm:t>
        <a:bodyPr/>
        <a:lstStyle/>
        <a:p>
          <a:endParaRPr lang="ru-RU"/>
        </a:p>
      </dgm:t>
    </dgm:pt>
    <dgm:pt modelId="{D18B71F2-6B90-42F8-BCFD-677C9E19E890}">
      <dgm:prSet phldrT="[Текст]" custT="1"/>
      <dgm:spPr>
        <a:solidFill>
          <a:srgbClr val="CC99FF">
            <a:alpha val="89804"/>
          </a:srgbClr>
        </a:solidFill>
      </dgm:spPr>
      <dgm:t>
        <a:bodyPr/>
        <a:lstStyle/>
        <a:p>
          <a:r>
            <a:rPr lang="ru-RU" sz="1800" dirty="0" smtClean="0"/>
            <a:t>Квалификация складывается из его профессиональных компетенций.</a:t>
          </a:r>
          <a:endParaRPr lang="ru-RU" sz="1800" dirty="0"/>
        </a:p>
      </dgm:t>
    </dgm:pt>
    <dgm:pt modelId="{8BB94ACE-16CF-43DD-9C10-0B358E7DC915}" type="parTrans" cxnId="{CC5F9103-9BA0-4D46-B95C-8739FADA15BE}">
      <dgm:prSet/>
      <dgm:spPr/>
      <dgm:t>
        <a:bodyPr/>
        <a:lstStyle/>
        <a:p>
          <a:endParaRPr lang="ru-RU"/>
        </a:p>
      </dgm:t>
    </dgm:pt>
    <dgm:pt modelId="{EB90F430-F3B4-4F07-96BE-DBB2F319786F}" type="sibTrans" cxnId="{CC5F9103-9BA0-4D46-B95C-8739FADA15BE}">
      <dgm:prSet/>
      <dgm:spPr/>
      <dgm:t>
        <a:bodyPr/>
        <a:lstStyle/>
        <a:p>
          <a:endParaRPr lang="ru-RU"/>
        </a:p>
      </dgm:t>
    </dgm:pt>
    <dgm:pt modelId="{615AFBB1-9F08-4A78-94AC-D075E7D63B07}" type="pres">
      <dgm:prSet presAssocID="{D6BB7715-E886-472D-9FAE-71ADAF6FE41A}" presName="compositeShape" presStyleCnt="0">
        <dgm:presLayoutVars>
          <dgm:dir/>
          <dgm:resizeHandles/>
        </dgm:presLayoutVars>
      </dgm:prSet>
      <dgm:spPr/>
    </dgm:pt>
    <dgm:pt modelId="{A902A959-4401-4F2E-88F4-D573515AAEC6}" type="pres">
      <dgm:prSet presAssocID="{D6BB7715-E886-472D-9FAE-71ADAF6FE41A}" presName="pyramid" presStyleLbl="node1" presStyleIdx="0" presStyleCnt="1" custScaleX="157466"/>
      <dgm:spPr>
        <a:solidFill>
          <a:srgbClr val="002060"/>
        </a:solidFill>
      </dgm:spPr>
    </dgm:pt>
    <dgm:pt modelId="{6EFCAEC4-DB06-44FD-9272-DFC72AB1315A}" type="pres">
      <dgm:prSet presAssocID="{D6BB7715-E886-472D-9FAE-71ADAF6FE41A}" presName="theList" presStyleCnt="0"/>
      <dgm:spPr/>
    </dgm:pt>
    <dgm:pt modelId="{09D80CD0-E99E-4E23-A3B9-CD29DA121564}" type="pres">
      <dgm:prSet presAssocID="{4F6B4A1F-2448-4089-B465-5AF85D327516}" presName="aNode" presStyleLbl="fgAcc1" presStyleIdx="0" presStyleCnt="3" custScaleX="190334" custScaleY="1193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300770-FCF8-433E-82B8-5555D50A1146}" type="pres">
      <dgm:prSet presAssocID="{4F6B4A1F-2448-4089-B465-5AF85D327516}" presName="aSpace" presStyleCnt="0"/>
      <dgm:spPr/>
    </dgm:pt>
    <dgm:pt modelId="{777FA3DB-38C4-4573-BC8E-493C90220853}" type="pres">
      <dgm:prSet presAssocID="{30F19061-52B7-499E-9DE2-8E1ECC4F35AE}" presName="aNode" presStyleLbl="fgAcc1" presStyleIdx="1" presStyleCnt="3" custScaleX="1495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D6302D-D4D0-4842-821F-8EE555881693}" type="pres">
      <dgm:prSet presAssocID="{30F19061-52B7-499E-9DE2-8E1ECC4F35AE}" presName="aSpace" presStyleCnt="0"/>
      <dgm:spPr/>
    </dgm:pt>
    <dgm:pt modelId="{F8F9EFE9-7F91-49A4-8412-778F08BD3C81}" type="pres">
      <dgm:prSet presAssocID="{D18B71F2-6B90-42F8-BCFD-677C9E19E890}" presName="aNode" presStyleLbl="fgAcc1" presStyleIdx="2" presStyleCnt="3" custScaleX="1495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5C48ED-5A65-4BDA-B60D-AE96B3408643}" type="pres">
      <dgm:prSet presAssocID="{D18B71F2-6B90-42F8-BCFD-677C9E19E890}" presName="aSpace" presStyleCnt="0"/>
      <dgm:spPr/>
    </dgm:pt>
  </dgm:ptLst>
  <dgm:cxnLst>
    <dgm:cxn modelId="{2FB31B63-304A-4055-8BDF-43E90A19F2D7}" srcId="{D6BB7715-E886-472D-9FAE-71ADAF6FE41A}" destId="{30F19061-52B7-499E-9DE2-8E1ECC4F35AE}" srcOrd="1" destOrd="0" parTransId="{784CFC1B-8524-42C9-881D-5A6F5067D13A}" sibTransId="{B22EFEBE-8141-462F-AA8D-DB64EAE89B37}"/>
    <dgm:cxn modelId="{6D7FF8BF-C1AD-4B65-A54C-13BB3D329886}" srcId="{D6BB7715-E886-472D-9FAE-71ADAF6FE41A}" destId="{4F6B4A1F-2448-4089-B465-5AF85D327516}" srcOrd="0" destOrd="0" parTransId="{8896B8AA-547B-455C-89F1-E6041AA3A707}" sibTransId="{CE4B5CB6-A81E-4A09-89D8-24543E32F4EF}"/>
    <dgm:cxn modelId="{531B264A-F637-4D25-A931-C0050D92323B}" type="presOf" srcId="{30F19061-52B7-499E-9DE2-8E1ECC4F35AE}" destId="{777FA3DB-38C4-4573-BC8E-493C90220853}" srcOrd="0" destOrd="0" presId="urn:microsoft.com/office/officeart/2005/8/layout/pyramid2"/>
    <dgm:cxn modelId="{CC5F9103-9BA0-4D46-B95C-8739FADA15BE}" srcId="{D6BB7715-E886-472D-9FAE-71ADAF6FE41A}" destId="{D18B71F2-6B90-42F8-BCFD-677C9E19E890}" srcOrd="2" destOrd="0" parTransId="{8BB94ACE-16CF-43DD-9C10-0B358E7DC915}" sibTransId="{EB90F430-F3B4-4F07-96BE-DBB2F319786F}"/>
    <dgm:cxn modelId="{33484301-9B5A-4986-8DE1-B8B35E85E81C}" type="presOf" srcId="{D6BB7715-E886-472D-9FAE-71ADAF6FE41A}" destId="{615AFBB1-9F08-4A78-94AC-D075E7D63B07}" srcOrd="0" destOrd="0" presId="urn:microsoft.com/office/officeart/2005/8/layout/pyramid2"/>
    <dgm:cxn modelId="{EA106CD4-24D1-4DCC-AAC3-B675DBC55751}" type="presOf" srcId="{D18B71F2-6B90-42F8-BCFD-677C9E19E890}" destId="{F8F9EFE9-7F91-49A4-8412-778F08BD3C81}" srcOrd="0" destOrd="0" presId="urn:microsoft.com/office/officeart/2005/8/layout/pyramid2"/>
    <dgm:cxn modelId="{6236DF5F-7F5E-44C2-9E77-7EF2EF86822F}" type="presOf" srcId="{4F6B4A1F-2448-4089-B465-5AF85D327516}" destId="{09D80CD0-E99E-4E23-A3B9-CD29DA121564}" srcOrd="0" destOrd="0" presId="urn:microsoft.com/office/officeart/2005/8/layout/pyramid2"/>
    <dgm:cxn modelId="{12A54D07-814C-4373-ADB9-3F40495533EE}" type="presParOf" srcId="{615AFBB1-9F08-4A78-94AC-D075E7D63B07}" destId="{A902A959-4401-4F2E-88F4-D573515AAEC6}" srcOrd="0" destOrd="0" presId="urn:microsoft.com/office/officeart/2005/8/layout/pyramid2"/>
    <dgm:cxn modelId="{0D8B893E-BAE9-48D3-9447-D075EAFDF5BF}" type="presParOf" srcId="{615AFBB1-9F08-4A78-94AC-D075E7D63B07}" destId="{6EFCAEC4-DB06-44FD-9272-DFC72AB1315A}" srcOrd="1" destOrd="0" presId="urn:microsoft.com/office/officeart/2005/8/layout/pyramid2"/>
    <dgm:cxn modelId="{CF9098D6-61C3-4AF9-8886-5A799B88B8A6}" type="presParOf" srcId="{6EFCAEC4-DB06-44FD-9272-DFC72AB1315A}" destId="{09D80CD0-E99E-4E23-A3B9-CD29DA121564}" srcOrd="0" destOrd="0" presId="urn:microsoft.com/office/officeart/2005/8/layout/pyramid2"/>
    <dgm:cxn modelId="{9AEB1272-D9C4-4FE8-8ADB-02DEA59F114F}" type="presParOf" srcId="{6EFCAEC4-DB06-44FD-9272-DFC72AB1315A}" destId="{54300770-FCF8-433E-82B8-5555D50A1146}" srcOrd="1" destOrd="0" presId="urn:microsoft.com/office/officeart/2005/8/layout/pyramid2"/>
    <dgm:cxn modelId="{B286950E-7458-467D-ACF5-D243192FEA51}" type="presParOf" srcId="{6EFCAEC4-DB06-44FD-9272-DFC72AB1315A}" destId="{777FA3DB-38C4-4573-BC8E-493C90220853}" srcOrd="2" destOrd="0" presId="urn:microsoft.com/office/officeart/2005/8/layout/pyramid2"/>
    <dgm:cxn modelId="{9DD8FEC0-023E-4B93-A0AF-279A155D7A72}" type="presParOf" srcId="{6EFCAEC4-DB06-44FD-9272-DFC72AB1315A}" destId="{BDD6302D-D4D0-4842-821F-8EE555881693}" srcOrd="3" destOrd="0" presId="urn:microsoft.com/office/officeart/2005/8/layout/pyramid2"/>
    <dgm:cxn modelId="{2F4FB287-D816-48AD-B6DD-2FC1866BF9BA}" type="presParOf" srcId="{6EFCAEC4-DB06-44FD-9272-DFC72AB1315A}" destId="{F8F9EFE9-7F91-49A4-8412-778F08BD3C81}" srcOrd="4" destOrd="0" presId="urn:microsoft.com/office/officeart/2005/8/layout/pyramid2"/>
    <dgm:cxn modelId="{EFE585F6-5351-425C-88F1-16F6170DCB87}" type="presParOf" srcId="{6EFCAEC4-DB06-44FD-9272-DFC72AB1315A}" destId="{425C48ED-5A65-4BDA-B60D-AE96B340864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02A959-4401-4F2E-88F4-D573515AAEC6}">
      <dsp:nvSpPr>
        <dsp:cNvPr id="0" name=""/>
        <dsp:cNvSpPr/>
      </dsp:nvSpPr>
      <dsp:spPr>
        <a:xfrm>
          <a:off x="464918" y="0"/>
          <a:ext cx="7309335" cy="4641849"/>
        </a:xfrm>
        <a:prstGeom prst="triangl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D80CD0-E99E-4E23-A3B9-CD29DA121564}">
      <dsp:nvSpPr>
        <dsp:cNvPr id="0" name=""/>
        <dsp:cNvSpPr/>
      </dsp:nvSpPr>
      <dsp:spPr>
        <a:xfrm>
          <a:off x="2756806" y="467266"/>
          <a:ext cx="5742762" cy="1239748"/>
        </a:xfrm>
        <a:prstGeom prst="roundRect">
          <a:avLst/>
        </a:prstGeom>
        <a:solidFill>
          <a:srgbClr val="CC99FF">
            <a:alpha val="89804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Документ, </a:t>
          </a:r>
          <a:br>
            <a:rPr lang="ru-RU" sz="2000" b="1" kern="1200" dirty="0" smtClean="0">
              <a:solidFill>
                <a:schemeClr val="tx1"/>
              </a:solidFill>
            </a:rPr>
          </a:br>
          <a:r>
            <a:rPr lang="ru-RU" sz="2000" b="1" kern="1200" dirty="0" smtClean="0">
              <a:solidFill>
                <a:schemeClr val="tx1"/>
              </a:solidFill>
            </a:rPr>
            <a:t>в котором определяются основные  требования к квалификации педагога.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817326" y="527786"/>
        <a:ext cx="5621722" cy="1118708"/>
      </dsp:txXfrm>
    </dsp:sp>
    <dsp:sp modelId="{777FA3DB-38C4-4573-BC8E-493C90220853}">
      <dsp:nvSpPr>
        <dsp:cNvPr id="0" name=""/>
        <dsp:cNvSpPr/>
      </dsp:nvSpPr>
      <dsp:spPr>
        <a:xfrm>
          <a:off x="3372014" y="1836886"/>
          <a:ext cx="4512347" cy="1038976"/>
        </a:xfrm>
        <a:prstGeom prst="roundRect">
          <a:avLst/>
        </a:prstGeom>
        <a:solidFill>
          <a:srgbClr val="CC99FF">
            <a:alpha val="90000"/>
          </a:srgb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/>
            <a:t>Квалификация педагога отражает уровень профессиональной подготовки и его готовности к труду в сфере образования.</a:t>
          </a:r>
          <a:endParaRPr lang="ru-RU" sz="1800" b="0" kern="1200" dirty="0"/>
        </a:p>
      </dsp:txBody>
      <dsp:txXfrm>
        <a:off x="3422733" y="1887605"/>
        <a:ext cx="4410909" cy="937538"/>
      </dsp:txXfrm>
    </dsp:sp>
    <dsp:sp modelId="{F8F9EFE9-7F91-49A4-8412-778F08BD3C81}">
      <dsp:nvSpPr>
        <dsp:cNvPr id="0" name=""/>
        <dsp:cNvSpPr/>
      </dsp:nvSpPr>
      <dsp:spPr>
        <a:xfrm>
          <a:off x="3372014" y="3005735"/>
          <a:ext cx="4512347" cy="1038976"/>
        </a:xfrm>
        <a:prstGeom prst="roundRect">
          <a:avLst/>
        </a:prstGeom>
        <a:solidFill>
          <a:srgbClr val="CC99FF">
            <a:alpha val="89804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Квалификация складывается из его профессиональных компетенций.</a:t>
          </a:r>
          <a:endParaRPr lang="ru-RU" sz="1800" kern="1200" dirty="0"/>
        </a:p>
      </dsp:txBody>
      <dsp:txXfrm>
        <a:off x="3422733" y="3056454"/>
        <a:ext cx="4410909" cy="9375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22BE79A-9849-476E-AABA-2093463D0875}" type="datetimeFigureOut">
              <a:rPr lang="ru-RU"/>
              <a:pPr>
                <a:defRPr/>
              </a:pPr>
              <a:t>28.05.2023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89B6C4-356B-453A-A165-101AD6B321A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03793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F8238E-CEED-466C-BDCC-230A5F59C0B7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461123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EB4E3D-6458-4E15-AF9E-FEBEDAECBC90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151613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C76491-AEF3-42D3-8C0C-F5AA9032AA55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752036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A10443-AC1D-48C1-851F-17D1129A90B8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480703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DAF82B-C60B-4B52-99AB-B62F514164AF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613007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2D8563-EADB-4F6E-A8E6-B1CE72154C0B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400465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BC3D1F-6445-4DF9-A05C-35EA2502FA6E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993602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1004E6-00FB-458A-BC90-FF6A0BBB365D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498811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703188-9426-4577-9309-5D8CA6808966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935732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9934FA-7474-4FB2-A5DD-457D08C0E526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429838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148702-37E0-44AB-B88B-6710581F22ED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851925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11F338-8848-4293-A08B-BF24D4CD4AD8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2990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FC19FB9-C8CE-4351-9890-D287040FCE06}" type="slidenum">
              <a:rPr lang="es-ES" altLang="ru-RU"/>
              <a:pPr/>
              <a:t>‹#›</a:t>
            </a:fld>
            <a:endParaRPr lang="es-E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altLang="ru-RU" sz="1400" b="1" dirty="0">
                <a:solidFill>
                  <a:srgbClr val="66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altLang="ru-RU" sz="1400" b="1" dirty="0" smtClean="0">
                <a:solidFill>
                  <a:srgbClr val="66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дошкольное </a:t>
            </a:r>
            <a:r>
              <a:rPr lang="ru-RU" altLang="ru-RU" sz="1400" b="1" dirty="0">
                <a:solidFill>
                  <a:srgbClr val="66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</a:t>
            </a:r>
            <a:r>
              <a:rPr lang="ru-RU" altLang="ru-RU" sz="1400" b="1" dirty="0" smtClean="0">
                <a:solidFill>
                  <a:srgbClr val="66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города </a:t>
            </a:r>
            <a:r>
              <a:rPr lang="ru-RU" altLang="ru-RU" sz="1400" b="1" dirty="0">
                <a:solidFill>
                  <a:srgbClr val="66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Новосибирска детский сад № </a:t>
            </a:r>
            <a:r>
              <a:rPr lang="ru-RU" altLang="ru-RU" sz="1400" b="1" dirty="0" smtClean="0">
                <a:solidFill>
                  <a:srgbClr val="66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«Остров </a:t>
            </a:r>
            <a:r>
              <a:rPr lang="ru-RU" altLang="ru-RU" sz="1400" b="1" dirty="0">
                <a:solidFill>
                  <a:srgbClr val="66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детства»</a:t>
            </a:r>
          </a:p>
          <a:p>
            <a:pPr algn="ctr">
              <a:buFontTx/>
              <a:buNone/>
            </a:pPr>
            <a:r>
              <a:rPr lang="ru-RU" altLang="ru-RU" b="1" dirty="0" smtClean="0">
                <a:solidFill>
                  <a:srgbClr val="FF3300"/>
                </a:solidFill>
              </a:rPr>
              <a:t>Современные требования к воспитателю ДОУ</a:t>
            </a:r>
          </a:p>
          <a:p>
            <a:pPr algn="ctr">
              <a:buFontTx/>
              <a:buNone/>
            </a:pPr>
            <a:endParaRPr lang="ru-RU" altLang="ru-RU" b="1" dirty="0">
              <a:solidFill>
                <a:srgbClr val="FF3300"/>
              </a:solidFill>
            </a:endParaRPr>
          </a:p>
          <a:p>
            <a:pPr algn="ctr">
              <a:buFontTx/>
              <a:buNone/>
            </a:pPr>
            <a:endParaRPr lang="ru-RU" altLang="ru-RU" b="1" dirty="0" smtClean="0">
              <a:solidFill>
                <a:srgbClr val="FF3300"/>
              </a:solidFill>
            </a:endParaRPr>
          </a:p>
          <a:p>
            <a:pPr algn="ctr">
              <a:buFontTx/>
              <a:buNone/>
            </a:pPr>
            <a:endParaRPr lang="ru-RU" altLang="ru-RU" sz="2000" b="1" dirty="0" smtClean="0">
              <a:solidFill>
                <a:srgbClr val="FF3300"/>
              </a:solidFill>
            </a:endParaRPr>
          </a:p>
          <a:p>
            <a:pPr algn="ctr">
              <a:buFontTx/>
              <a:buNone/>
            </a:pPr>
            <a:endParaRPr lang="ru-RU" altLang="ru-RU" sz="2000" b="1" dirty="0">
              <a:solidFill>
                <a:srgbClr val="FF3300"/>
              </a:solidFill>
            </a:endParaRPr>
          </a:p>
          <a:p>
            <a:pPr algn="ctr">
              <a:buFontTx/>
              <a:buNone/>
            </a:pPr>
            <a:endParaRPr lang="ru-RU" altLang="ru-RU" sz="2000" b="1" dirty="0" smtClean="0">
              <a:solidFill>
                <a:srgbClr val="FF3300"/>
              </a:solidFill>
            </a:endParaRPr>
          </a:p>
          <a:p>
            <a:pPr algn="ctr">
              <a:buFontTx/>
              <a:buNone/>
            </a:pPr>
            <a:r>
              <a:rPr lang="ru-RU" altLang="ru-RU" sz="1400" b="1" dirty="0" smtClean="0">
                <a:solidFill>
                  <a:srgbClr val="6699FF"/>
                </a:solidFill>
              </a:rPr>
              <a:t>воспитатель высшей квалификационной категории</a:t>
            </a:r>
          </a:p>
          <a:p>
            <a:pPr algn="ctr">
              <a:buFontTx/>
              <a:buNone/>
            </a:pPr>
            <a:r>
              <a:rPr lang="ru-RU" altLang="ru-RU" sz="1400" b="1" dirty="0" smtClean="0">
                <a:solidFill>
                  <a:srgbClr val="6699FF"/>
                </a:solidFill>
              </a:rPr>
              <a:t> Мальцева Елена Борисовна 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501008"/>
            <a:ext cx="223224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52128"/>
          </a:xfrm>
        </p:spPr>
        <p:txBody>
          <a:bodyPr/>
          <a:lstStyle/>
          <a:p>
            <a:r>
              <a:rPr lang="ru-RU" sz="4000" dirty="0" smtClean="0">
                <a:solidFill>
                  <a:schemeClr val="bg1"/>
                </a:solidFill>
              </a:rPr>
              <a:t>Основные педагогические ценности воспитателя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363272" cy="5073427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/>
              <a:t>человеческие</a:t>
            </a:r>
            <a:r>
              <a:rPr lang="ru-RU" sz="2000" dirty="0"/>
              <a:t>: ребенок как главная педагогическая ценность и педагог, способный к его развитию, сотрудничеству с ним, социальной защите его личности, помощи и поддержке его индивидуальности, творческого потенциала; </a:t>
            </a:r>
          </a:p>
          <a:p>
            <a:pPr marL="0" indent="0">
              <a:buNone/>
            </a:pPr>
            <a:r>
              <a:rPr lang="ru-RU" sz="2000" b="1" dirty="0"/>
              <a:t>духовные: </a:t>
            </a:r>
            <a:r>
              <a:rPr lang="ru-RU" sz="2000" dirty="0"/>
              <a:t>совокупный педагогический опыт человечества, отраженный в педагогических теориях и способах педагогического мышления, направленный на формирование личности ребенка; </a:t>
            </a:r>
          </a:p>
          <a:p>
            <a:pPr marL="0" indent="0">
              <a:buNone/>
            </a:pPr>
            <a:r>
              <a:rPr lang="ru-RU" sz="2000" b="1" dirty="0"/>
              <a:t>практические: </a:t>
            </a:r>
            <a:r>
              <a:rPr lang="ru-RU" sz="2000" dirty="0"/>
              <a:t>способы практической педагогической деятельности, проверенные практикой образовательно-воспитательной системы, педагогические технологии, включающие обучаемых в различные виды деятельности; личностные педагогические способности, </a:t>
            </a:r>
          </a:p>
          <a:p>
            <a:pPr marL="0" indent="0">
              <a:buNone/>
            </a:pPr>
            <a:r>
              <a:rPr lang="ru-RU" sz="2000" b="1" dirty="0"/>
              <a:t>индивидуальные</a:t>
            </a:r>
            <a:r>
              <a:rPr lang="ru-RU" sz="2000" dirty="0"/>
              <a:t> особенности личности педагога как субъекта педагогической культуры, педагогического процесса и собственного жизнетворчества, способствующие созданию личностно-гуманного взаимодействия.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3356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9392"/>
            <a:ext cx="8229600" cy="1517030"/>
          </a:xfrm>
        </p:spPr>
        <p:txBody>
          <a:bodyPr/>
          <a:lstStyle/>
          <a:p>
            <a:r>
              <a:rPr lang="ru-RU" altLang="ru-RU" b="1" i="1" dirty="0">
                <a:solidFill>
                  <a:schemeClr val="bg1"/>
                </a:solidFill>
              </a:rPr>
              <a:t>Ф</a:t>
            </a:r>
            <a:r>
              <a:rPr lang="ru-RU" altLang="ru-RU" b="1" i="1" dirty="0" smtClean="0">
                <a:solidFill>
                  <a:schemeClr val="bg1"/>
                </a:solidFill>
              </a:rPr>
              <a:t>ункции</a:t>
            </a:r>
          </a:p>
        </p:txBody>
      </p:sp>
      <p:sp>
        <p:nvSpPr>
          <p:cNvPr id="2" name="Овал 1"/>
          <p:cNvSpPr/>
          <p:nvPr/>
        </p:nvSpPr>
        <p:spPr>
          <a:xfrm>
            <a:off x="3716430" y="2202717"/>
            <a:ext cx="2001117" cy="223439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Функции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84522" y="2370052"/>
            <a:ext cx="2484276" cy="7535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Информационная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84522" y="1452272"/>
            <a:ext cx="2502278" cy="669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Коммуникативная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92511" y="4437112"/>
            <a:ext cx="2520280" cy="6893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Диагностическая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84522" y="3337854"/>
            <a:ext cx="2484276" cy="7561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Рефлексивная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Блок-схема: процесс 2"/>
          <p:cNvSpPr/>
          <p:nvPr/>
        </p:nvSpPr>
        <p:spPr>
          <a:xfrm>
            <a:off x="457200" y="1475359"/>
            <a:ext cx="2800244" cy="72008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Образовательная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2448532"/>
            <a:ext cx="280024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Воспитательная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2277" y="3493250"/>
            <a:ext cx="2785167" cy="7278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Развивающая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4053" y="4581128"/>
            <a:ext cx="2803391" cy="7087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Нормативная</a:t>
            </a:r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12" name="Прямая со стрелкой 11"/>
          <p:cNvCxnSpPr>
            <a:stCxn id="2" idx="1"/>
          </p:cNvCxnSpPr>
          <p:nvPr/>
        </p:nvCxnSpPr>
        <p:spPr>
          <a:xfrm flipH="1" flipV="1">
            <a:off x="3347864" y="1916832"/>
            <a:ext cx="661623" cy="6131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5" idx="3"/>
          </p:cNvCxnSpPr>
          <p:nvPr/>
        </p:nvCxnSpPr>
        <p:spPr>
          <a:xfrm flipH="1" flipV="1">
            <a:off x="3257444" y="2808572"/>
            <a:ext cx="458986" cy="1883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3257444" y="3857169"/>
            <a:ext cx="594476" cy="1478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10" idx="3"/>
          </p:cNvCxnSpPr>
          <p:nvPr/>
        </p:nvCxnSpPr>
        <p:spPr>
          <a:xfrm flipH="1">
            <a:off x="3257444" y="4221088"/>
            <a:ext cx="882508" cy="7143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2" idx="7"/>
          </p:cNvCxnSpPr>
          <p:nvPr/>
        </p:nvCxnSpPr>
        <p:spPr>
          <a:xfrm flipV="1">
            <a:off x="5424490" y="1916832"/>
            <a:ext cx="659678" cy="6131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4" idx="1"/>
          </p:cNvCxnSpPr>
          <p:nvPr/>
        </p:nvCxnSpPr>
        <p:spPr>
          <a:xfrm flipV="1">
            <a:off x="5717547" y="2746823"/>
            <a:ext cx="466975" cy="1559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667370" y="3715934"/>
            <a:ext cx="632822" cy="1412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2" idx="5"/>
            <a:endCxn id="8" idx="1"/>
          </p:cNvCxnSpPr>
          <p:nvPr/>
        </p:nvCxnSpPr>
        <p:spPr>
          <a:xfrm>
            <a:off x="5424490" y="4109892"/>
            <a:ext cx="768021" cy="6718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052736"/>
            <a:ext cx="8219256" cy="5073427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детям и желание работать с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ними 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гуманность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толерантность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эмпатия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оптимизм </a:t>
            </a:r>
            <a:endParaRPr lang="ru-RU" alt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такт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справедливость 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честность и искренность в работе с детьми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добросовестность 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уравновешенность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не теряться в любых экстремальных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ситуациях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обаяние 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юмора 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мудрость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активность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600" dirty="0"/>
              <a:t>Воспитатель –это волшебник, который открывает детям дверь в мир взрослых. И от того, что знает и умеет воспитатель, зависит и то, чему и как он научит своих воспитанников. </a:t>
            </a:r>
          </a:p>
          <a:p>
            <a:pPr marL="0" indent="0" algn="ctr">
              <a:buNone/>
            </a:pPr>
            <a:r>
              <a:rPr lang="ru-RU" sz="3600" dirty="0"/>
              <a:t>К. Гельвеций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7526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</a:t>
            </a:r>
            <a:r>
              <a:rPr lang="ru-RU" dirty="0" smtClean="0"/>
              <a:t>внимание!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147248" cy="4781128"/>
          </a:xfrm>
        </p:spPr>
      </p:pic>
    </p:spTree>
    <p:extLst>
      <p:ext uri="{BB962C8B-B14F-4D97-AF65-F5344CB8AC3E}">
        <p14:creationId xmlns:p14="http://schemas.microsoft.com/office/powerpoint/2010/main" val="331790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79388" y="0"/>
            <a:ext cx="8964612" cy="981075"/>
          </a:xfrm>
        </p:spPr>
        <p:txBody>
          <a:bodyPr/>
          <a:lstStyle/>
          <a:p>
            <a:r>
              <a:rPr lang="ru-RU" altLang="ru-RU" sz="3200" b="1" dirty="0" smtClean="0">
                <a:solidFill>
                  <a:schemeClr val="bg1"/>
                </a:solidFill>
              </a:rPr>
              <a:t>Образ воспитателя </a:t>
            </a:r>
            <a:br>
              <a:rPr lang="ru-RU" altLang="ru-RU" sz="3200" b="1" dirty="0" smtClean="0">
                <a:solidFill>
                  <a:schemeClr val="bg1"/>
                </a:solidFill>
              </a:rPr>
            </a:br>
            <a:r>
              <a:rPr lang="ru-RU" altLang="ru-RU" sz="3200" dirty="0" smtClean="0">
                <a:solidFill>
                  <a:schemeClr val="bg1"/>
                </a:solidFill>
              </a:rPr>
              <a:t> </a:t>
            </a:r>
            <a:r>
              <a:rPr lang="ru-RU" alt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глазами сегодняшних практиков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0939359"/>
              </p:ext>
            </p:extLst>
          </p:nvPr>
        </p:nvGraphicFramePr>
        <p:xfrm>
          <a:off x="0" y="981075"/>
          <a:ext cx="9144000" cy="6188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79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360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1880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добрый, отзывчивый, интересный и интересующийся, воспитанный,  молодой, </a:t>
                      </a:r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оптимист,</a:t>
                      </a:r>
                      <a:r>
                        <a:rPr lang="ru-RU" sz="20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общительный, энергичный, любознательный, культурный  </a:t>
                      </a:r>
                      <a:r>
                        <a:rPr lang="ru-RU" sz="20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20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0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-всесторонне развитая </a:t>
                      </a:r>
                      <a:r>
                        <a:rPr lang="ru-RU" sz="20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личность</a:t>
                      </a:r>
                      <a:r>
                        <a:rPr lang="ru-RU" sz="20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 активной жизненной позицией,</a:t>
                      </a:r>
                      <a:br>
                        <a:rPr lang="ru-RU" sz="20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0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-самоотверженный </a:t>
                      </a:r>
                      <a:r>
                        <a:rPr lang="ru-RU" sz="20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труженик</a:t>
                      </a:r>
                      <a:r>
                        <a:rPr lang="ru-RU" sz="20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преданный своему делу</a:t>
                      </a:r>
                      <a:endParaRPr lang="ru-RU" sz="2000" dirty="0" smtClean="0"/>
                    </a:p>
                    <a:p>
                      <a:endParaRPr lang="ru-RU" sz="1800" dirty="0"/>
                    </a:p>
                  </a:txBody>
                  <a:tcPr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любящий детей, любящий свою работу профессию,  неравнодушный  в своей работе,  компетентный, интеллектуал, творческий, знающий, всесторонне образованный новатор,  думающий, эрудированный, демократичный  </a:t>
                      </a:r>
                      <a:r>
                        <a:rPr lang="ru-RU" sz="20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</a:t>
                      </a:r>
                      <a:r>
                        <a:rPr lang="ru-RU" sz="200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20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стремящийся к большему, использующий в работе инновационный метод</a:t>
                      </a:r>
                      <a:r>
                        <a:rPr lang="ru-RU" sz="2000" i="1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готовый постоянно учиться, набираться опыта,  работать по-новому, стремящийся к новым знаниям,  готовый идти в ногу со временем</a:t>
                      </a:r>
                      <a:r>
                        <a:rPr lang="ru-RU" sz="20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20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0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специалист</a:t>
                      </a:r>
                      <a:r>
                        <a:rPr lang="ru-RU" sz="20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владеющий  современными знаниями в области педагогических и психологических наук, конфликтологий,  креативный,  много знающий, творческий, хорошо организованный, владеющий методиками дошкольного образования,  пользующийся современными технологиями</a:t>
                      </a:r>
                      <a:br>
                        <a:rPr lang="ru-RU" sz="20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2000" dirty="0"/>
                    </a:p>
                  </a:txBody>
                  <a:tcPr marT="45725" marB="457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ru-RU" altLang="ru-RU" b="1" smtClean="0">
                <a:solidFill>
                  <a:schemeClr val="bg1"/>
                </a:solidFill>
              </a:rPr>
              <a:t>Профессиональный стандарт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0" y="1484313"/>
          <a:ext cx="8964488" cy="4641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ru-RU" altLang="ru-RU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Компетенции воспитателя</a:t>
            </a:r>
            <a:endParaRPr lang="ru-RU" altLang="ru-RU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457200" y="1268412"/>
            <a:ext cx="8686800" cy="5184924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компетентность воспитателя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–это способность к эффективному выполнению профессиональной деятельности, определяемой требованиями должности, базирующейся на фундаментальном научном образовании и эмоционально-ценностном отношении к педагогической деятельности. Она предполагает владение профессионально значимыми установками и личностными качествами, теоретическими знаниями, профессиональными умениями и навыками.</a:t>
            </a:r>
          </a:p>
          <a:p>
            <a:pPr algn="ctr"/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05273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Профессиональная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компетентность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000" dirty="0"/>
              <a:t>качество действий работника, обеспечивающих эффективное решение профессионально - педагогических проблем и типичных профессиональных задач, возникающих в реальных ситуациях педагогической деятельности, с использованием жизненного опыта, имеющейся квалификации, общепризнанных ценностей; владение современными образовательными технологиями, психолого-педагогической коррекции, снятия стрессов и т.п., методическими приемами, педагогическими средствами и их постоянное совершенствование; использование методических идей, новой литературы и иных источников информации в области компетенции и методик преподавания для построения современных занятий с обучающимися  осуществление оценочно-ценностной рефлексии.</a:t>
            </a:r>
          </a:p>
        </p:txBody>
      </p:sp>
    </p:spTree>
    <p:extLst>
      <p:ext uri="{BB962C8B-B14F-4D97-AF65-F5344CB8AC3E}">
        <p14:creationId xmlns:p14="http://schemas.microsoft.com/office/powerpoint/2010/main" val="3476154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Информационная компетентность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400" dirty="0"/>
              <a:t>качество действий работника, обеспечивающих эффективный поиск, структурирование информации, ее адаптацию к особенностям педагогического процесса и дидактическим требованиям, квалифицированную работу с различными информационными ресурсами, профессиональными инструментами, готовыми программно-методическими комплексами, позволяющими проектировать решение педагогических проблем и практических задач.</a:t>
            </a:r>
          </a:p>
        </p:txBody>
      </p:sp>
    </p:spTree>
    <p:extLst>
      <p:ext uri="{BB962C8B-B14F-4D97-AF65-F5344CB8AC3E}">
        <p14:creationId xmlns:p14="http://schemas.microsoft.com/office/powerpoint/2010/main" val="1214554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41763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Коммуникативная компетентность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000" dirty="0"/>
              <a:t>качество действий работника, обеспечивающих эффективное конструирование прямой и обратной связи с другим человеком; установление контакта с обучающимися (воспитанниками, детьми) разного возраста, родителями (лицами, их замещающими), коллегами по работе; умение вырабатывать стратегию, тактику и технику взаимодействий с людьми, организовывать их совместную деятельность для достижения определенных социально значимых целей; умение убеждать, аргументировать свою позицию; владение ораторским искусством, грамотностью устной и письменной речи, публичным представлением результатов своей работы, отбором адекватных форм и методов презентации.</a:t>
            </a:r>
          </a:p>
        </p:txBody>
      </p:sp>
    </p:spTree>
    <p:extLst>
      <p:ext uri="{BB962C8B-B14F-4D97-AF65-F5344CB8AC3E}">
        <p14:creationId xmlns:p14="http://schemas.microsoft.com/office/powerpoint/2010/main" val="4107243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Правовая компетентность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 </a:t>
            </a:r>
            <a:r>
              <a:rPr lang="ru-RU" sz="2000" dirty="0"/>
              <a:t>качество действий работника, обеспечивающих эффективное использование в профессиональной деятельности законодательных и иных нормативных правовых документов органов власти для решения соответствующих профессиональных задач». </a:t>
            </a:r>
          </a:p>
          <a:p>
            <a:pPr marL="0" indent="0" algn="ctr">
              <a:buNone/>
            </a:pPr>
            <a:r>
              <a:rPr lang="ru-RU" sz="2000" dirty="0"/>
              <a:t>Данные составляющие компетентности должны быть указаны в должностной инструкции каждого педагогического работника.</a:t>
            </a:r>
          </a:p>
          <a:p>
            <a:pPr marL="0" indent="0" algn="ctr">
              <a:buNone/>
            </a:pPr>
            <a:r>
              <a:rPr lang="ru-RU" sz="2000" dirty="0"/>
              <a:t> В том случае, когда педагог не обладает той или иной составляющей компетентности, он считается профессионально непригодным работником.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613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682752" cy="1162050"/>
          </a:xfrm>
        </p:spPr>
        <p:txBody>
          <a:bodyPr/>
          <a:lstStyle/>
          <a:p>
            <a:r>
              <a:rPr lang="ru-RU" dirty="0" smtClean="0"/>
              <a:t>Исаев Илья Федорович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35100"/>
            <a:ext cx="3886601" cy="473020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1435100"/>
            <a:ext cx="4464496" cy="4691063"/>
          </a:xfrm>
        </p:spPr>
        <p:txBody>
          <a:bodyPr/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выдающийся ученый, теоретик, методолог, лауреат премии Правительства РФ в области образования, заслуженный работник высшей школы РФ, доктор педагогических наук, профессор, доверенное лицо Президента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В.В. Путина, председатель диссертационного совета, основатель и руководитель научно-педагогической школы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1986839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12420</TotalTime>
  <Words>720</Words>
  <Application>Microsoft Office PowerPoint</Application>
  <PresentationFormat>Экран (4:3)</PresentationFormat>
  <Paragraphs>63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Diseño predeterminado</vt:lpstr>
      <vt:lpstr>Презентация PowerPoint</vt:lpstr>
      <vt:lpstr>Образ воспитателя   глазами сегодняшних практиков</vt:lpstr>
      <vt:lpstr>Профессиональный стандарт</vt:lpstr>
      <vt:lpstr>Компетенции воспитателя</vt:lpstr>
      <vt:lpstr>Профессиональная компетентность</vt:lpstr>
      <vt:lpstr>Информационная компетентность</vt:lpstr>
      <vt:lpstr>Коммуникативная компетентность</vt:lpstr>
      <vt:lpstr>Правовая компетентность</vt:lpstr>
      <vt:lpstr>Исаев Илья Федорович</vt:lpstr>
      <vt:lpstr>Основные педагогические ценности воспитателя </vt:lpstr>
      <vt:lpstr>Функции</vt:lpstr>
      <vt:lpstr>Презентация PowerPoint</vt:lpstr>
      <vt:lpstr>Презентация PowerPoint</vt:lpstr>
      <vt:lpstr>Спасибо за внимание!  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Пользователь Windows</cp:lastModifiedBy>
  <cp:revision>918</cp:revision>
  <dcterms:created xsi:type="dcterms:W3CDTF">2010-05-23T14:28:12Z</dcterms:created>
  <dcterms:modified xsi:type="dcterms:W3CDTF">2023-05-28T05:11:08Z</dcterms:modified>
</cp:coreProperties>
</file>