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notesMasterIdLst>
    <p:notesMasterId r:id="rId21"/>
  </p:notesMasterIdLst>
  <p:sldIdLst>
    <p:sldId id="256" r:id="rId2"/>
    <p:sldId id="269" r:id="rId3"/>
    <p:sldId id="257" r:id="rId4"/>
    <p:sldId id="268" r:id="rId5"/>
    <p:sldId id="258" r:id="rId6"/>
    <p:sldId id="259" r:id="rId7"/>
    <p:sldId id="260" r:id="rId8"/>
    <p:sldId id="261" r:id="rId9"/>
    <p:sldId id="266" r:id="rId10"/>
    <p:sldId id="262" r:id="rId11"/>
    <p:sldId id="267" r:id="rId12"/>
    <p:sldId id="263" r:id="rId13"/>
    <p:sldId id="264" r:id="rId14"/>
    <p:sldId id="265" r:id="rId15"/>
    <p:sldId id="271" r:id="rId16"/>
    <p:sldId id="272" r:id="rId17"/>
    <p:sldId id="273" r:id="rId18"/>
    <p:sldId id="275" r:id="rId19"/>
    <p:sldId id="274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9A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BCBBCB-445C-4382-8DFD-CAFCCDA1DF51}" type="datetimeFigureOut">
              <a:rPr lang="ru-RU" smtClean="0"/>
              <a:t>11.02.2024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0E7F34-D413-468C-B6CE-14BCC2A407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7015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DCB8F8-53F3-4E9E-A2ED-47B22DA4AA73}" type="datetimeFigureOut">
              <a:rPr lang="ru-RU" smtClean="0"/>
              <a:pPr>
                <a:defRPr/>
              </a:pPr>
              <a:t>11.02.2024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67C13-1BDA-4698-BFF1-9F2235CDBE2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64564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A0A8BC-21E4-4E6E-BF28-C49756CD6FDB}" type="datetimeFigureOut">
              <a:rPr lang="ru-RU" smtClean="0"/>
              <a:pPr>
                <a:defRPr/>
              </a:pPr>
              <a:t>11.02.2024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EF608-4BC8-487A-84D0-56ADD805AFD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51824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A0A8BC-21E4-4E6E-BF28-C49756CD6FDB}" type="datetimeFigureOut">
              <a:rPr lang="ru-RU" smtClean="0"/>
              <a:pPr>
                <a:defRPr/>
              </a:pPr>
              <a:t>11.02.2024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EF608-4BC8-487A-84D0-56ADD805AFD6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254607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A0A8BC-21E4-4E6E-BF28-C49756CD6FDB}" type="datetimeFigureOut">
              <a:rPr lang="ru-RU" smtClean="0"/>
              <a:pPr>
                <a:defRPr/>
              </a:pPr>
              <a:t>11.02.2024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EF608-4BC8-487A-84D0-56ADD805AFD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061301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A0A8BC-21E4-4E6E-BF28-C49756CD6FDB}" type="datetimeFigureOut">
              <a:rPr lang="ru-RU" smtClean="0"/>
              <a:pPr>
                <a:defRPr/>
              </a:pPr>
              <a:t>11.02.2024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EF608-4BC8-487A-84D0-56ADD805AFD6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838011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A0A8BC-21E4-4E6E-BF28-C49756CD6FDB}" type="datetimeFigureOut">
              <a:rPr lang="ru-RU" smtClean="0"/>
              <a:pPr>
                <a:defRPr/>
              </a:pPr>
              <a:t>11.02.2024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EF608-4BC8-487A-84D0-56ADD805AFD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422004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4E4075-06EB-457B-8411-CB4C0FE7EA09}" type="datetimeFigureOut">
              <a:rPr lang="ru-RU" smtClean="0"/>
              <a:pPr>
                <a:defRPr/>
              </a:pPr>
              <a:t>11.02.2024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D2DE4-0EF1-49C2-B313-302FE2DC3207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535538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9DFDB9-6771-42D1-98B6-B51BCD2252DB}" type="datetimeFigureOut">
              <a:rPr lang="ru-RU" smtClean="0"/>
              <a:pPr>
                <a:defRPr/>
              </a:pPr>
              <a:t>11.02.2024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8C5F-4ADF-40AF-BEAB-EECE966E519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31915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2477B7-4FBD-4081-BD59-DA72B268EDC1}" type="datetimeFigureOut">
              <a:rPr lang="ru-RU" smtClean="0"/>
              <a:pPr>
                <a:defRPr/>
              </a:pPr>
              <a:t>11.02.2024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817DB-A57F-43D0-9BD8-271645E106F5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61395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79A4BE-B672-4C0E-9D5B-496EF6E3EF0C}" type="datetimeFigureOut">
              <a:rPr lang="ru-RU" smtClean="0"/>
              <a:pPr>
                <a:defRPr/>
              </a:pPr>
              <a:t>11.02.2024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1139F-3D5A-456C-8483-061CD5D6DDA8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05734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EA5065-E473-4768-BDAD-7C81B3A54BC9}" type="datetimeFigureOut">
              <a:rPr lang="ru-RU" smtClean="0"/>
              <a:pPr>
                <a:defRPr/>
              </a:pPr>
              <a:t>11.02.2024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B388-A03B-4CA9-B943-F9E9C634B949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06812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5EF71B-A040-40A1-8121-A01AAAA0DA9C}" type="datetimeFigureOut">
              <a:rPr lang="ru-RU" smtClean="0"/>
              <a:pPr>
                <a:defRPr/>
              </a:pPr>
              <a:t>11.02.2024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1E46-F555-479A-8B69-A69EA30FE58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02470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04B7F8-6C0C-4093-AD90-23E2A0D7273C}" type="datetimeFigureOut">
              <a:rPr lang="ru-RU" smtClean="0"/>
              <a:pPr>
                <a:defRPr/>
              </a:pPr>
              <a:t>11.02.2024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4A8C-5DD7-4107-8CC2-1E81A321F7E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63293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AB3C91-D4AE-4149-936E-F16249B9533E}" type="datetimeFigureOut">
              <a:rPr lang="ru-RU" smtClean="0"/>
              <a:pPr>
                <a:defRPr/>
              </a:pPr>
              <a:t>11.02.2024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6323D-14E9-44E6-AC36-A06BDCF4DE45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74780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89FB00-A3F8-440D-92EB-65167F74BA5A}" type="datetimeFigureOut">
              <a:rPr lang="ru-RU" smtClean="0"/>
              <a:pPr>
                <a:defRPr/>
              </a:pPr>
              <a:t>11.02.2024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400EA-8B1F-4224-A7C0-76AE37F672C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2513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6BE2D3-A03A-4275-9187-DA3BE9752177}" type="datetimeFigureOut">
              <a:rPr lang="ru-RU" smtClean="0"/>
              <a:pPr>
                <a:defRPr/>
              </a:pPr>
              <a:t>11.02.2024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EC6D-3E48-465B-BC15-DF7BE5EFF4D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51048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8A0A8BC-21E4-4E6E-BF28-C49756CD6FDB}" type="datetimeFigureOut">
              <a:rPr lang="ru-RU" smtClean="0"/>
              <a:pPr>
                <a:defRPr/>
              </a:pPr>
              <a:t>11.02.2024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12EF608-4BC8-487A-84D0-56ADD805AFD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73481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1196752"/>
            <a:ext cx="5826719" cy="164630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>Логические функции</a:t>
            </a:r>
            <a:endParaRPr lang="ru-RU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3501008"/>
            <a:ext cx="7407275" cy="17526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600" dirty="0" smtClean="0"/>
              <a:t>Позволяют решать с помощью табличного процессора логические задачи.</a:t>
            </a: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02729" y="169466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dirty="0" smtClean="0"/>
              <a:t>Государственное бюджетное общеобразовательное учреждение гимназия №405 Красногвардейского района г. Санкт-Петербурга</a:t>
            </a:r>
            <a:endParaRPr lang="ru-RU" sz="1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292080" y="5445224"/>
            <a:ext cx="38884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800" dirty="0" smtClean="0"/>
              <a:t>Автор: Романцева </a:t>
            </a:r>
            <a:r>
              <a:rPr lang="ru-RU" sz="1800" dirty="0" smtClean="0"/>
              <a:t>Ольга В</a:t>
            </a:r>
            <a:r>
              <a:rPr lang="ru-RU" dirty="0" smtClean="0"/>
              <a:t>ладимировна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411760" y="6145412"/>
            <a:ext cx="26504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Санкт-Петербург</a:t>
            </a:r>
          </a:p>
          <a:p>
            <a:pPr algn="ctr"/>
            <a:r>
              <a:rPr lang="ru-RU" sz="1400" dirty="0" smtClean="0"/>
              <a:t>2024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0"/>
            <a:ext cx="7499350" cy="141763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419A1E"/>
                </a:solidFill>
                <a:latin typeface="Century Schoolbook" pitchFamily="18" charset="0"/>
              </a:rPr>
              <a:t>ЛОГИЧЕСКАЯ ФУНКЦИЯ </a:t>
            </a:r>
            <a:r>
              <a:rPr lang="ru-RU" sz="6000" b="1" dirty="0" smtClean="0">
                <a:solidFill>
                  <a:srgbClr val="419A1E"/>
                </a:solidFill>
                <a:latin typeface="Century Schoolbook" pitchFamily="18" charset="0"/>
              </a:rPr>
              <a:t>«НЕ»</a:t>
            </a:r>
            <a:endParaRPr lang="ru-RU" dirty="0">
              <a:solidFill>
                <a:schemeClr val="tx2">
                  <a:satMod val="130000"/>
                </a:schemeClr>
              </a:solidFill>
              <a:latin typeface="Century Schoolbook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Имеет один аргумент и задается формулой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=НЕ (</a:t>
            </a:r>
            <a:r>
              <a:rPr lang="ru-RU" sz="3200" dirty="0" err="1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лог.знач</a:t>
            </a: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.)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Принимает значение ИСТИНА, если аргумент имеет значение ЛОЖЬ, и наоборот.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Например: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600" dirty="0" smtClean="0"/>
              <a:t>Значение функции НЕ (</a:t>
            </a: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10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&gt;</a:t>
            </a: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5</a:t>
            </a:r>
            <a:r>
              <a:rPr lang="ru-RU" sz="3600" dirty="0" smtClean="0"/>
              <a:t>) - ЛОЖЬ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0"/>
            <a:ext cx="7499350" cy="141763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419A1E"/>
                </a:solidFill>
                <a:latin typeface="Century Schoolbook" pitchFamily="18" charset="0"/>
              </a:rPr>
              <a:t>ЛОГИЧЕСКАЯ ФУНКЦИЯ </a:t>
            </a:r>
            <a:r>
              <a:rPr lang="ru-RU" sz="6000" b="1" dirty="0" smtClean="0">
                <a:solidFill>
                  <a:srgbClr val="419A1E"/>
                </a:solidFill>
                <a:latin typeface="Century Schoolbook" pitchFamily="18" charset="0"/>
              </a:rPr>
              <a:t>«ЕСЛИ»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433062"/>
            <a:ext cx="8648700" cy="4800600"/>
          </a:xfrm>
        </p:spPr>
        <p:txBody>
          <a:bodyPr>
            <a:normAutofit/>
          </a:bodyPr>
          <a:lstStyle/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Для проверки условия используется функция ЕСЛИ</a:t>
            </a:r>
          </a:p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Century Schoolbook" pitchFamily="18" charset="0"/>
              </a:rPr>
              <a:t>ЕСЛИ(Условие;Выражение1;Выражение2)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  <a:latin typeface="Century Schoolbook" pitchFamily="18" charset="0"/>
              </a:rPr>
              <a:t>Действие этой функции заключается в том, что ЭТ проверяет истинность записанного в ней логического условия и заносит в ячейку, в которой находится эта функция, значение Выражения1, если проверяемое условие истинно, или значение Выражения2, если условие ложно.</a:t>
            </a:r>
            <a:endParaRPr lang="ru-RU" sz="2800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Краткая запись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  <a:latin typeface="Century Schoolbook" pitchFamily="18" charset="0"/>
              </a:rPr>
              <a:t>Если (логическое выражение; значение если Истина; значение если Ложь) </a:t>
            </a:r>
          </a:p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  <a:latin typeface="Century Schoolbook" pitchFamily="18" charset="0"/>
              </a:rPr>
              <a:t>При необходимости вывода текста в функции ЕСЛИ его надо заключить в кавычки </a:t>
            </a:r>
            <a:r>
              <a:rPr lang="ru-RU" sz="2800" b="1" dirty="0" smtClean="0">
                <a:latin typeface="Century Schoolbook" pitchFamily="18" charset="0"/>
              </a:rPr>
              <a:t>(иначе будет сообщение об ошибке)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500" y="214313"/>
            <a:ext cx="6858000" cy="20716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Пример: =ЕСЛИ(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A2&gt;B2;"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превысили";"нормально")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500" y="2286000"/>
          <a:ext cx="8286750" cy="3461375"/>
        </p:xfrm>
        <a:graphic>
          <a:graphicData uri="http://schemas.openxmlformats.org/drawingml/2006/table">
            <a:tbl>
              <a:tblPr/>
              <a:tblGrid>
                <a:gridCol w="24288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717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8610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4722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фактические расходы</a:t>
                      </a:r>
                    </a:p>
                  </a:txBody>
                  <a:tcPr marL="9525" marR="9525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предлагаемые расходы</a:t>
                      </a:r>
                    </a:p>
                  </a:txBody>
                  <a:tcPr marL="9525" marR="9525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проверять на превышение бюджета</a:t>
                      </a:r>
                    </a:p>
                  </a:txBody>
                  <a:tcPr marL="9525" marR="9525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7114"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9525" marR="9525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превысили</a:t>
                      </a:r>
                    </a:p>
                  </a:txBody>
                  <a:tcPr marL="9525" marR="9525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7114"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150</a:t>
                      </a:r>
                    </a:p>
                  </a:txBody>
                  <a:tcPr marL="9525" marR="9525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152</a:t>
                      </a:r>
                    </a:p>
                  </a:txBody>
                  <a:tcPr marL="9525" marR="9525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нормально</a:t>
                      </a:r>
                    </a:p>
                  </a:txBody>
                  <a:tcPr marL="9525" marR="9525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97114"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9525" marR="9525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превысили</a:t>
                      </a:r>
                    </a:p>
                  </a:txBody>
                  <a:tcPr marL="9525" marR="9525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97114"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180</a:t>
                      </a:r>
                    </a:p>
                  </a:txBody>
                  <a:tcPr marL="9525" marR="9525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нормально</a:t>
                      </a:r>
                    </a:p>
                  </a:txBody>
                  <a:tcPr marL="9525" marR="9525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79145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Если фамилия состоит из 11 букв , значит –длинная; иначе - короткая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357313" y="2428875"/>
          <a:ext cx="6500812" cy="228600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323915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6165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Фамилия</a:t>
                      </a:r>
                      <a:endParaRPr lang="ru-RU" sz="24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Какая фамилия</a:t>
                      </a:r>
                      <a:endParaRPr lang="ru-RU" sz="24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 err="1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Алексашовская</a:t>
                      </a:r>
                      <a:endParaRPr lang="ru-RU" sz="24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длинная</a:t>
                      </a:r>
                      <a:endParaRPr lang="ru-RU" sz="24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Петров</a:t>
                      </a:r>
                      <a:endParaRPr lang="ru-RU" sz="24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короткая</a:t>
                      </a:r>
                      <a:endParaRPr lang="ru-RU" sz="24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Васильева</a:t>
                      </a:r>
                      <a:endParaRPr lang="ru-RU" sz="2400" b="1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короткая</a:t>
                      </a:r>
                      <a:endParaRPr lang="ru-RU" sz="24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43063" y="5214938"/>
            <a:ext cx="6643687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=ЕСЛИ(ДЛСТР(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A9)&gt;11;"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длинная"; "короткая")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" y="0"/>
            <a:ext cx="8362950" cy="16541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2">
                    <a:satMod val="130000"/>
                  </a:schemeClr>
                </a:solidFill>
                <a:latin typeface="Cambria" pitchFamily="18" charset="0"/>
              </a:rPr>
              <a:t>Если возраст ребенка до 7 лет, значит ребенок ходит в садик, если от 7 до 16 лет – ходит в школу, если больше 16 лет – работает. </a:t>
            </a:r>
            <a:endParaRPr lang="ru-RU" sz="3200" dirty="0">
              <a:solidFill>
                <a:schemeClr val="tx2">
                  <a:satMod val="130000"/>
                </a:schemeClr>
              </a:solidFill>
              <a:latin typeface="Cambria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643188" y="1857375"/>
          <a:ext cx="4102100" cy="3489944"/>
        </p:xfrm>
        <a:graphic>
          <a:graphicData uri="http://schemas.openxmlformats.org/drawingml/2006/table">
            <a:tbl>
              <a:tblPr/>
              <a:tblGrid>
                <a:gridCol w="13039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9812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36166"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Возраст</a:t>
                      </a:r>
                    </a:p>
                  </a:txBody>
                  <a:tcPr marL="9525" marR="9525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Где находится</a:t>
                      </a:r>
                    </a:p>
                  </a:txBody>
                  <a:tcPr marL="9525" marR="9525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616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ходит в садик</a:t>
                      </a:r>
                    </a:p>
                  </a:txBody>
                  <a:tcPr marL="9525" marR="9525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616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ходит в школу</a:t>
                      </a:r>
                    </a:p>
                  </a:txBody>
                  <a:tcPr marL="9525" marR="9525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616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ходит в садик</a:t>
                      </a:r>
                    </a:p>
                  </a:txBody>
                  <a:tcPr marL="9525" marR="9525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616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ходит на работу</a:t>
                      </a:r>
                    </a:p>
                  </a:txBody>
                  <a:tcPr marL="9525" marR="9525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616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ходит на работу</a:t>
                      </a:r>
                    </a:p>
                  </a:txBody>
                  <a:tcPr marL="9525" marR="9525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3616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ходит в школу</a:t>
                      </a:r>
                    </a:p>
                  </a:txBody>
                  <a:tcPr marL="9525" marR="9525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3616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ходит в садик</a:t>
                      </a:r>
                    </a:p>
                  </a:txBody>
                  <a:tcPr marL="9525" marR="9525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57188" y="5473700"/>
            <a:ext cx="8501062" cy="95408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=ЕСЛИ(A2&lt;=7;"ходит в садик";ЕСЛИ(A2&lt;16;"ходит в школу";"ходит на работу"))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dirty="0" smtClean="0"/>
              <a:t>Сложные условия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anose="05020102010507070707" pitchFamily="18" charset="2"/>
              <a:buNone/>
              <a:defRPr/>
            </a:pPr>
            <a:r>
              <a:rPr lang="ru-RU" dirty="0" smtClean="0"/>
              <a:t>Иногда в задачах часто используются сложные условия. </a:t>
            </a:r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  <a:latin typeface="Century Schoolbook" pitchFamily="18" charset="0"/>
              </a:rPr>
              <a:t>Сложным условием называют несколько простых условий, связанных с помощью логических операций.</a:t>
            </a:r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endParaRPr lang="ru-RU" sz="2800" b="1" dirty="0" smtClean="0">
              <a:solidFill>
                <a:schemeClr val="accent4">
                  <a:lumMod val="75000"/>
                </a:schemeClr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88" y="274638"/>
            <a:ext cx="8215312" cy="1154112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dirty="0" smtClean="0"/>
              <a:t>Таблица истинности задает  правило определения  результата логических операций </a:t>
            </a:r>
            <a:endParaRPr lang="ru-RU" dirty="0"/>
          </a:p>
        </p:txBody>
      </p:sp>
      <p:sp>
        <p:nvSpPr>
          <p:cNvPr id="25603" name="Содержимое 2"/>
          <p:cNvSpPr>
            <a:spLocks noGrp="1"/>
          </p:cNvSpPr>
          <p:nvPr>
            <p:ph idx="1"/>
          </p:nvPr>
        </p:nvSpPr>
        <p:spPr>
          <a:xfrm>
            <a:off x="179512" y="2132856"/>
            <a:ext cx="7499350" cy="4176712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sz="2400" dirty="0" smtClean="0"/>
              <a:t>Результатом логической операции И будет «Истина» тогда и только тогда, когда истинны все участвующие в ней условия.</a:t>
            </a:r>
          </a:p>
          <a:p>
            <a:pPr eaLnBrk="1" hangingPunct="1"/>
            <a:r>
              <a:rPr lang="ru-RU" altLang="ru-RU" sz="2400" dirty="0" smtClean="0"/>
              <a:t>Результатом логической операции ИЛИ будет «Истина», если истинно хотя бы одно  из условий.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dirty="0" smtClean="0"/>
              <a:t>Таблица истинности логических операций И, ИЛИ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2570102"/>
              </p:ext>
            </p:extLst>
          </p:nvPr>
        </p:nvGraphicFramePr>
        <p:xfrm>
          <a:off x="323528" y="2060848"/>
          <a:ext cx="7191376" cy="3311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78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978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9784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9784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14415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 Antiqua" pitchFamily="18" charset="0"/>
                        </a:rPr>
                        <a:t>Условие 1</a:t>
                      </a: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 Antiqua" pitchFamily="18" charset="0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 Antiqua" pitchFamily="18" charset="0"/>
                        </a:rPr>
                        <a:t>Условие 2</a:t>
                      </a: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 Antiqua" pitchFamily="18" charset="0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 Antiqua" pitchFamily="18" charset="0"/>
                        </a:rPr>
                        <a:t>Условие 1 </a:t>
                      </a:r>
                    </a:p>
                    <a:p>
                      <a:pPr algn="ctr"/>
                      <a:r>
                        <a:rPr lang="ru-RU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 Antiqua" pitchFamily="18" charset="0"/>
                        </a:rPr>
                        <a:t>И</a:t>
                      </a:r>
                    </a:p>
                    <a:p>
                      <a:pPr algn="ctr"/>
                      <a:r>
                        <a:rPr lang="ru-RU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 Antiqua" pitchFamily="18" charset="0"/>
                        </a:rPr>
                        <a:t>Условие 2</a:t>
                      </a: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 Antiqua" pitchFamily="18" charset="0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 Antiqua" pitchFamily="18" charset="0"/>
                        </a:rPr>
                        <a:t>Условие 1 </a:t>
                      </a:r>
                    </a:p>
                    <a:p>
                      <a:pPr algn="ctr"/>
                      <a:r>
                        <a:rPr lang="ru-RU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 Antiqua" pitchFamily="18" charset="0"/>
                        </a:rPr>
                        <a:t>ИЛИ</a:t>
                      </a:r>
                    </a:p>
                    <a:p>
                      <a:pPr algn="ctr"/>
                      <a:r>
                        <a:rPr lang="ru-RU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 Antiqua" pitchFamily="18" charset="0"/>
                        </a:rPr>
                        <a:t>Условие 2</a:t>
                      </a: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 Antiqua" pitchFamily="18" charset="0"/>
                      </a:endParaRPr>
                    </a:p>
                  </a:txBody>
                  <a:tcPr marT="45721" marB="45721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99278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 Antiqua" pitchFamily="18" charset="0"/>
                        </a:rPr>
                        <a:t>0</a:t>
                      </a:r>
                      <a:endParaRPr lang="ru-RU" sz="3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 Antiqua" pitchFamily="18" charset="0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 Antiqua" pitchFamily="18" charset="0"/>
                        </a:rPr>
                        <a:t>0</a:t>
                      </a:r>
                      <a:endParaRPr lang="ru-RU" sz="3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 Antiqua" pitchFamily="18" charset="0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 Antiqua" pitchFamily="18" charset="0"/>
                        </a:rPr>
                        <a:t>0</a:t>
                      </a:r>
                      <a:endParaRPr lang="ru-RU" sz="3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 Antiqua" pitchFamily="18" charset="0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 Antiqua" pitchFamily="18" charset="0"/>
                        </a:rPr>
                        <a:t>0</a:t>
                      </a:r>
                      <a:endParaRPr lang="ru-RU" sz="3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 Antiqua" pitchFamily="18" charset="0"/>
                      </a:endParaRPr>
                    </a:p>
                  </a:txBody>
                  <a:tcPr marT="45721" marB="45721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99278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 Antiqua" pitchFamily="18" charset="0"/>
                        </a:rPr>
                        <a:t>0</a:t>
                      </a:r>
                      <a:endParaRPr lang="ru-RU" sz="3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 Antiqua" pitchFamily="18" charset="0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 Antiqua" pitchFamily="18" charset="0"/>
                        </a:rPr>
                        <a:t>1</a:t>
                      </a:r>
                      <a:endParaRPr lang="ru-RU" sz="3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 Antiqua" pitchFamily="18" charset="0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 Antiqua" pitchFamily="18" charset="0"/>
                        </a:rPr>
                        <a:t>0</a:t>
                      </a:r>
                      <a:endParaRPr lang="ru-RU" sz="3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 Antiqua" pitchFamily="18" charset="0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 Antiqua" pitchFamily="18" charset="0"/>
                        </a:rPr>
                        <a:t>1</a:t>
                      </a:r>
                      <a:endParaRPr lang="ru-RU" sz="3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 Antiqua" pitchFamily="18" charset="0"/>
                      </a:endParaRPr>
                    </a:p>
                  </a:txBody>
                  <a:tcPr marT="45721" marB="45721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99278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 Antiqua" pitchFamily="18" charset="0"/>
                        </a:rPr>
                        <a:t>1</a:t>
                      </a:r>
                      <a:endParaRPr lang="ru-RU" sz="3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 Antiqua" pitchFamily="18" charset="0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 Antiqua" pitchFamily="18" charset="0"/>
                        </a:rPr>
                        <a:t>0</a:t>
                      </a:r>
                      <a:endParaRPr lang="ru-RU" sz="3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 Antiqua" pitchFamily="18" charset="0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 Antiqua" pitchFamily="18" charset="0"/>
                        </a:rPr>
                        <a:t>0</a:t>
                      </a:r>
                      <a:endParaRPr lang="ru-RU" sz="3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 Antiqua" pitchFamily="18" charset="0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 Antiqua" pitchFamily="18" charset="0"/>
                        </a:rPr>
                        <a:t>1</a:t>
                      </a:r>
                      <a:endParaRPr lang="ru-RU" sz="3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 Antiqua" pitchFamily="18" charset="0"/>
                      </a:endParaRPr>
                    </a:p>
                  </a:txBody>
                  <a:tcPr marT="45721" marB="45721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99278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 Antiqua" pitchFamily="18" charset="0"/>
                        </a:rPr>
                        <a:t>1</a:t>
                      </a:r>
                      <a:endParaRPr lang="ru-RU" sz="3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 Antiqua" pitchFamily="18" charset="0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 Antiqua" pitchFamily="18" charset="0"/>
                        </a:rPr>
                        <a:t>1</a:t>
                      </a:r>
                      <a:endParaRPr lang="ru-RU" sz="3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 Antiqua" pitchFamily="18" charset="0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 Antiqua" pitchFamily="18" charset="0"/>
                        </a:rPr>
                        <a:t>1</a:t>
                      </a:r>
                      <a:endParaRPr lang="ru-RU" sz="3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 Antiqua" pitchFamily="18" charset="0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 Antiqua" pitchFamily="18" charset="0"/>
                        </a:rPr>
                        <a:t>1</a:t>
                      </a:r>
                      <a:endParaRPr lang="ru-RU" sz="3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 Antiqua" pitchFamily="18" charset="0"/>
                      </a:endParaRPr>
                    </a:p>
                  </a:txBody>
                  <a:tcPr marT="45721" marB="45721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16632"/>
            <a:ext cx="7497763" cy="6429375"/>
          </a:xfrm>
        </p:spPr>
        <p:txBody>
          <a:bodyPr>
            <a:normAutofit fontScale="77500" lnSpcReduction="2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Для понимания логических функций вспомним некоторые основные правила формальной логики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Логические функции позволяют выполнить логические операции над условиями. </a:t>
            </a:r>
            <a:r>
              <a:rPr lang="ru-RU" sz="2800" dirty="0" smtClean="0">
                <a:solidFill>
                  <a:srgbClr val="C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Условие представляет собой величины и/или выражения одного типа (числовые, символьные, логические), связанные одним из знаков отношений: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=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,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&lt;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&gt;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(не равно),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&gt;,&lt;,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&gt; = 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(больше или равно),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&lt;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=(меньше или равно)    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Такие условия называются простыми; они могут быть составлены из данных ссылок, выражений. Любое условие может принимать одно из двух возможных значений: </a:t>
            </a:r>
            <a:r>
              <a:rPr lang="ru-RU" sz="2800" dirty="0" smtClean="0">
                <a:solidFill>
                  <a:srgbClr val="C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«истина» 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(логическая единица) либо </a:t>
            </a:r>
            <a:r>
              <a:rPr lang="ru-RU" sz="2800" dirty="0" smtClean="0">
                <a:solidFill>
                  <a:srgbClr val="C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«ложь» 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(логический нуль).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Например , условие из постоянных величин : 3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&lt;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всегда имеет значение «Истина»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Если в условие входят переменные величины, то оно может принимать значения как значение «истина» так и значение «ложь». У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c</a:t>
            </a:r>
            <a:r>
              <a:rPr lang="ru-RU" sz="2800" dirty="0" err="1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ловие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А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&gt;5 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принимает значение «истина» , если А=7, и значение «ложь» если А=2.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sz="2800" dirty="0" smtClean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ЗАПИСЬ ФУНКЦИИ: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609598" y="2160590"/>
            <a:ext cx="7706817" cy="3880773"/>
          </a:xfrm>
        </p:spPr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= Функция (Аргумент или аргументы через ;), где Аргументом являются либо диапазон ячеек, либо адреса ячеек или числовые константы</a:t>
            </a: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Правила записи функции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484784"/>
            <a:ext cx="6347714" cy="3880773"/>
          </a:xfrm>
        </p:spPr>
        <p:txBody>
          <a:bodyPr>
            <a:noAutofit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Каждая функция имеет свое неповторимое (уникальное) имя;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При обращении к функции после ее имени в круглых скобках указывается список аргументов, разделенных точкой с запятой;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Ввод функций в ячейку надо начинать со знака «=», а затем указать ее имя.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6632"/>
            <a:ext cx="7497762" cy="4800600"/>
          </a:xfrm>
        </p:spPr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Аргументами логических  функций являются логические значения ИСТИНА и ЛОЖЬ.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Например, для логического выражения 10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&gt;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5 результатом будет логическое значение ИСТИНА.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А для выражения 10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&lt;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5 – результатом будет ЛОЖЬ.</a:t>
            </a:r>
            <a:endParaRPr lang="ru-RU" sz="28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900" b="1" dirty="0" smtClean="0">
                <a:solidFill>
                  <a:srgbClr val="419A1E"/>
                </a:solidFill>
                <a:latin typeface="Century Schoolbook" pitchFamily="18" charset="0"/>
              </a:rPr>
              <a:t>ЛОГИЧЕСКАЯ ФУНКЦИЯ «И»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Имеет в качестве аргументов логические значения, которые могут быть истинными и ложными, и задается формулой: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=И (лог.знач.1; </a:t>
            </a:r>
            <a:r>
              <a:rPr lang="ru-RU" sz="2800" dirty="0" err="1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лог.знач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. 2;…)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Принимает значение Истина тогда и только тогда, когда все аргументы имеют значение Истина.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Например: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4000" dirty="0" smtClean="0"/>
              <a:t>Значение функции И (</a:t>
            </a:r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10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&gt;</a:t>
            </a:r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5; 10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&lt;</a:t>
            </a:r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5</a:t>
            </a:r>
            <a:r>
              <a:rPr lang="ru-RU" sz="4000" dirty="0" smtClean="0"/>
              <a:t>) - ЛОЖЬ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0"/>
            <a:ext cx="7499350" cy="141763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900" b="1" dirty="0" smtClean="0">
                <a:solidFill>
                  <a:srgbClr val="419A1E"/>
                </a:solidFill>
                <a:latin typeface="Century Schoolbook" pitchFamily="18" charset="0"/>
              </a:rPr>
              <a:t>ЛОГИЧЕСКАЯ ФУНКЦИЯ «ИЛИ»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44824"/>
            <a:ext cx="8001000" cy="4800600"/>
          </a:xfrm>
        </p:spPr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Имеет в качестве аргументов логические значения и задается формулой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=ИЛИ (лог.знач.1;лог.знач.2;…)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Принимает значение Истина, если хотя бы один из аргументов имеет значение Истина.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Например: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600" dirty="0" smtClean="0"/>
              <a:t>Значение функции ИЛИ (</a:t>
            </a: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10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&gt;</a:t>
            </a: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5; 10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&lt;</a:t>
            </a: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5</a:t>
            </a:r>
            <a:r>
              <a:rPr lang="ru-RU" sz="3600" dirty="0" smtClean="0"/>
              <a:t>) - ИСТИНА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305</TotalTime>
  <Words>794</Words>
  <Application>Microsoft Office PowerPoint</Application>
  <PresentationFormat>Экран (4:3)</PresentationFormat>
  <Paragraphs>121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Аспект</vt:lpstr>
      <vt:lpstr>Логические функции</vt:lpstr>
      <vt:lpstr>Презентация PowerPoint</vt:lpstr>
      <vt:lpstr>ЗАПИСЬ ФУНКЦИИ:</vt:lpstr>
      <vt:lpstr>Правила записи функции</vt:lpstr>
      <vt:lpstr>Презентация PowerPoint</vt:lpstr>
      <vt:lpstr>ЛОГИЧЕСКАЯ ФУНКЦИЯ «И»</vt:lpstr>
      <vt:lpstr>Например:</vt:lpstr>
      <vt:lpstr>ЛОГИЧЕСКАЯ ФУНКЦИЯ «ИЛИ»</vt:lpstr>
      <vt:lpstr>Например:</vt:lpstr>
      <vt:lpstr>ЛОГИЧЕСКАЯ ФУНКЦИЯ «НЕ»</vt:lpstr>
      <vt:lpstr>Например:</vt:lpstr>
      <vt:lpstr>ЛОГИЧЕСКАЯ ФУНКЦИЯ «ЕСЛИ»</vt:lpstr>
      <vt:lpstr>Краткая запись</vt:lpstr>
      <vt:lpstr>Пример: =ЕСЛИ(A2&gt;B2;"превысили";"нормально")</vt:lpstr>
      <vt:lpstr>Если фамилия состоит из 11 букв , значит –длинная; иначе - короткая</vt:lpstr>
      <vt:lpstr>Если возраст ребенка до 7 лет, значит ребенок ходит в садик, если от 7 до 16 лет – ходит в школу, если больше 16 лет – работает. </vt:lpstr>
      <vt:lpstr>Сложные условия</vt:lpstr>
      <vt:lpstr>Таблица истинности задает  правило определения  результата логических операций </vt:lpstr>
      <vt:lpstr>Таблица истинности логических операций И, ИЛИ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Логические функции</dc:title>
  <dc:creator>Пользователь</dc:creator>
  <cp:lastModifiedBy>Ольга Ольга</cp:lastModifiedBy>
  <cp:revision>36</cp:revision>
  <dcterms:created xsi:type="dcterms:W3CDTF">2009-02-02T07:33:03Z</dcterms:created>
  <dcterms:modified xsi:type="dcterms:W3CDTF">2024-02-11T13:39:36Z</dcterms:modified>
</cp:coreProperties>
</file>