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6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0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8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b1.culture.ru/c/743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3962400"/>
            <a:ext cx="5410200" cy="1470025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C000"/>
                </a:solidFill>
              </a:rPr>
              <a:t>Звук Э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8915400" cy="609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Учитель-логопед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МДОУ №108 «Снежинка»: Дорофеева И.А.</a:t>
            </a:r>
          </a:p>
        </p:txBody>
      </p:sp>
      <p:pic>
        <p:nvPicPr>
          <p:cNvPr id="7" name="Рисунок 6" descr="http://logopedmedvedeva.umi.ru/images/cms/data/slajd3.jpg"/>
          <p:cNvPicPr/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l="29116" t="38916" r="51006" b="35796"/>
          <a:stretch>
            <a:fillRect/>
          </a:stretch>
        </p:blipFill>
        <p:spPr bwMode="auto">
          <a:xfrm flipH="1">
            <a:off x="381000" y="30480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828800" y="4267200"/>
            <a:ext cx="1676400" cy="1600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4.infourok.ru/uploads/ex/018d/000d47fc-1322ddaf/hello_html_m207f05a7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1219200" y="4114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 rot="5400000">
            <a:off x="2476500" y="4914900"/>
            <a:ext cx="457200" cy="685800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ge18.ru/pravila-bezopasnogo-povedeniya-na-prirode/4661_html_584b35aa.jpg"/>
          <p:cNvPicPr/>
          <p:nvPr/>
        </p:nvPicPr>
        <p:blipFill>
          <a:blip r:embed="rId2"/>
          <a:srcRect r="42089" b="11656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3352800" cy="4648200"/>
          </a:xfrm>
        </p:spPr>
        <p:txBody>
          <a:bodyPr>
            <a:normAutofit/>
          </a:bodyPr>
          <a:lstStyle/>
          <a:p>
            <a:r>
              <a:rPr lang="ru-RU" sz="2400" dirty="0"/>
              <a:t>Эмме с Эдиком везло.</a:t>
            </a:r>
            <a:br>
              <a:rPr lang="ru-RU" sz="2400" dirty="0"/>
            </a:br>
            <a:r>
              <a:rPr lang="ru-RU" sz="2400" dirty="0"/>
              <a:t>Они в лесу нашли дупло.</a:t>
            </a:r>
            <a:br>
              <a:rPr lang="ru-RU" sz="2400" dirty="0"/>
            </a:br>
            <a:r>
              <a:rPr lang="ru-RU" sz="2400" dirty="0"/>
              <a:t>Крикнул Эдик в дупло</a:t>
            </a:r>
            <a:br>
              <a:rPr lang="ru-RU" sz="2400" dirty="0"/>
            </a:br>
            <a:r>
              <a:rPr lang="ru-RU" sz="2400" dirty="0"/>
              <a:t> И вот потеха,</a:t>
            </a:r>
            <a:br>
              <a:rPr lang="ru-RU" sz="2400" dirty="0"/>
            </a:br>
            <a:r>
              <a:rPr lang="ru-RU" sz="2400" dirty="0"/>
              <a:t>Из дупла несется эхо!</a:t>
            </a:r>
            <a:br>
              <a:rPr lang="ru-RU" sz="2400" dirty="0"/>
            </a:br>
            <a:r>
              <a:rPr lang="ru-RU" sz="2400" dirty="0"/>
              <a:t>Покажите, как?</a:t>
            </a:r>
            <a:br>
              <a:rPr lang="ru-RU" sz="2400" dirty="0"/>
            </a:br>
            <a:r>
              <a:rPr lang="ru-RU" sz="2400" dirty="0"/>
              <a:t>Эх, эх, эх!</a:t>
            </a:r>
            <a:br>
              <a:rPr lang="ru-RU" sz="2400" dirty="0"/>
            </a:br>
            <a:r>
              <a:rPr lang="ru-RU" sz="2400" dirty="0"/>
              <a:t>У нас веселый смех!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4724400" y="2133600"/>
            <a:ext cx="609600" cy="8382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3048000" cy="6354762"/>
          </a:xfrm>
        </p:spPr>
        <p:txBody>
          <a:bodyPr>
            <a:normAutofit/>
          </a:bodyPr>
          <a:lstStyle/>
          <a:p>
            <a:r>
              <a:rPr lang="ru-RU" sz="2400" dirty="0"/>
              <a:t>Попрощались Эмма и Эдик с Эхом и пошли дальше. А навстречу им гномик Эй. Гномик предложил детям поиграть  в игру «Поймай звук».</a:t>
            </a:r>
            <a:br>
              <a:rPr lang="ru-RU" sz="2400" dirty="0"/>
            </a:br>
            <a:r>
              <a:rPr lang="ru-RU" sz="2400" dirty="0"/>
              <a:t> А вы хотите поиграть? Тогда слушайте внимательно. </a:t>
            </a:r>
            <a:br>
              <a:rPr lang="ru-RU" sz="2400" dirty="0"/>
            </a:br>
            <a:r>
              <a:rPr lang="ru-RU" sz="2400" dirty="0"/>
              <a:t>Хлопните в ладоши, когда услышите звук (Э):</a:t>
            </a:r>
            <a:br>
              <a:rPr lang="ru-RU" sz="2400" dirty="0"/>
            </a:br>
            <a:r>
              <a:rPr lang="ru-RU" sz="2400" dirty="0"/>
              <a:t>А – Э – О – Э – Э …..</a:t>
            </a:r>
          </a:p>
        </p:txBody>
      </p:sp>
      <p:pic>
        <p:nvPicPr>
          <p:cNvPr id="25602" name="Picture 2" descr="http://iknigi.net/books_files/online_html/122732/i_030.png"/>
          <p:cNvPicPr>
            <a:picLocks noChangeAspect="1" noChangeArrowheads="1"/>
          </p:cNvPicPr>
          <p:nvPr/>
        </p:nvPicPr>
        <p:blipFill>
          <a:blip r:embed="rId2"/>
          <a:srcRect l="4552" t="9091" r="4410" b="5051"/>
          <a:stretch>
            <a:fillRect/>
          </a:stretch>
        </p:blipFill>
        <p:spPr bwMode="auto">
          <a:xfrm>
            <a:off x="0" y="228600"/>
            <a:ext cx="609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1.ds-russia.ru/u_dirs/063/63243/f2ce656f83eb427daceda69b678cbef1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9" t="6349" r="10651"/>
          <a:stretch>
            <a:fillRect/>
          </a:stretch>
        </p:blipFill>
        <p:spPr bwMode="auto">
          <a:xfrm rot="13733996">
            <a:off x="3076503" y="302880"/>
            <a:ext cx="1219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r>
              <a:rPr lang="ru-RU" sz="2400" dirty="0"/>
              <a:t>Гномик Эй знает много слов, которые начинаются на звук Э.</a:t>
            </a:r>
          </a:p>
        </p:txBody>
      </p:sp>
      <p:pic>
        <p:nvPicPr>
          <p:cNvPr id="4" name="Рисунок 3" descr="https://ptzgovorit.ru/sites/default/files/original_nodes/escalator_close2.jpg"/>
          <p:cNvPicPr/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1111"/>
          <a:stretch>
            <a:fillRect/>
          </a:stretch>
        </p:blipFill>
        <p:spPr bwMode="auto">
          <a:xfrm>
            <a:off x="0" y="35052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up/datai/194498/0003-002-.jpg"/>
          <p:cNvPicPr/>
          <p:nvPr/>
        </p:nvPicPr>
        <p:blipFill>
          <a:blip r:embed="rId4">
            <a:clrChange>
              <a:clrFrom>
                <a:srgbClr val="DFEAF0"/>
              </a:clrFrom>
              <a:clrTo>
                <a:srgbClr val="DFEA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763" b="83004" l="25667" r="89000">
                        <a14:foregroundMark x1="34833" y1="31621" x2="34833" y2="31621"/>
                        <a14:foregroundMark x1="30500" y1="33992" x2="30500" y2="33992"/>
                        <a14:foregroundMark x1="28667" y1="38933" x2="28000" y2="40316"/>
                        <a14:foregroundMark x1="25833" y1="47628" x2="25833" y2="47628"/>
                        <a14:foregroundMark x1="26667" y1="37549" x2="28333" y2="35573"/>
                        <a14:foregroundMark x1="39167" y1="30040" x2="39167" y2="30040"/>
                        <a14:foregroundMark x1="45000" y1="26285" x2="45667" y2="23320"/>
                        <a14:foregroundMark x1="65333" y1="25889" x2="65333" y2="25889"/>
                        <a14:foregroundMark x1="57833" y1="20158" x2="57833" y2="20158"/>
                        <a14:foregroundMark x1="75667" y1="55731" x2="75667" y2="55731"/>
                        <a14:foregroundMark x1="65333" y1="82213" x2="63667" y2="83004"/>
                        <a14:foregroundMark x1="32667" y1="82609" x2="32667" y2="82609"/>
                        <a14:foregroundMark x1="77500" y1="59091" x2="77500" y2="59091"/>
                        <a14:foregroundMark x1="89000" y1="62055" x2="89000" y2="62055"/>
                      </a14:backgroundRemoval>
                    </a14:imgEffect>
                  </a14:imgLayer>
                </a14:imgProps>
              </a:ext>
            </a:extLst>
          </a:blip>
          <a:srcRect l="23529" t="14884" r="20784" b="10698"/>
          <a:stretch>
            <a:fillRect/>
          </a:stretch>
        </p:blipFill>
        <p:spPr bwMode="auto">
          <a:xfrm>
            <a:off x="6102399" y="31623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ccessories.mypartnershop.ru/img/1014087913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676400"/>
            <a:ext cx="31241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uskabinet.ru/wp-content/uploads/2018/08/IMG_2711_1000_NY-3005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1" t="2632" r="7759"/>
          <a:stretch>
            <a:fillRect/>
          </a:stretch>
        </p:blipFill>
        <p:spPr bwMode="auto">
          <a:xfrm>
            <a:off x="609600" y="609600"/>
            <a:ext cx="1485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xn--80abbobeoz3gi.xn--p1ai/assets/hlebokombinat/img/tovar/%D0%B2%D0%BA%D1%83%D1%81%D0%BD%D1%8F%D1%88%D0%B0.jpg"/>
          <p:cNvPicPr/>
          <p:nvPr/>
        </p:nvPicPr>
        <p:blipFill>
          <a:blip r:embed="rId8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345" b="79195" l="13623" r="86677">
                        <a14:foregroundMark x1="83832" y1="31767" x2="83832" y2="31767"/>
                        <a14:foregroundMark x1="17515" y1="56376" x2="18713" y2="56376"/>
                        <a14:foregroundMark x1="13772" y1="61298" x2="13772" y2="61298"/>
                        <a14:foregroundMark x1="23353" y1="77405" x2="23353" y2="77405"/>
                        <a14:foregroundMark x1="86677" y1="36242" x2="86677" y2="36242"/>
                        <a14:foregroundMark x1="75898" y1="18345" x2="75898" y2="18345"/>
                      </a14:backgroundRemoval>
                    </a14:imgEffect>
                  </a14:imgLayer>
                </a14:imgProps>
              </a:ext>
            </a:extLst>
          </a:blip>
          <a:srcRect l="13148" t="12981" r="12453" b="13221"/>
          <a:stretch>
            <a:fillRect/>
          </a:stretch>
        </p:blipFill>
        <p:spPr bwMode="auto">
          <a:xfrm>
            <a:off x="3810000" y="4953000"/>
            <a:ext cx="2066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3.infourok.ru/uploads/ex/0e43/0005daa2-2c7261d1/hello_html_m5d2a00cc.jpg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33400"/>
            <a:ext cx="17589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8280"/>
            <a:ext cx="8610600" cy="809920"/>
          </a:xfrm>
        </p:spPr>
        <p:txBody>
          <a:bodyPr>
            <a:normAutofit/>
          </a:bodyPr>
          <a:lstStyle/>
          <a:p>
            <a:r>
              <a:rPr lang="ru-RU" sz="2400" dirty="0"/>
              <a:t>Гномик Эй предложил детям поиграть в игру «Что спряталось?»</a:t>
            </a:r>
          </a:p>
        </p:txBody>
      </p:sp>
      <p:pic>
        <p:nvPicPr>
          <p:cNvPr id="4" name="Рисунок 3" descr="http://accessories.mypartnershop.ru/img/1014087913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3.infourok.ru/uploads/ex/0e43/0005daa2-2c7261d1/hello_html_m5d2a00cc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828800"/>
            <a:ext cx="198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skabinet.ru/wp-content/uploads/2018/08/IMG_2711_1000_NY-3005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1" t="2388" r="7759"/>
          <a:stretch>
            <a:fillRect/>
          </a:stretch>
        </p:blipFill>
        <p:spPr bwMode="auto">
          <a:xfrm>
            <a:off x="4191000" y="1981200"/>
            <a:ext cx="19621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bbobeoz3gi.xn--p1ai/assets/hlebokombinat/img/tovar/%D0%B2%D0%BA%D1%83%D1%81%D0%BD%D1%8F%D1%88%D0%B0.jpg"/>
          <p:cNvPicPr/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30" b="80820" l="14645" r="86011">
                        <a14:foregroundMark x1="20656" y1="70820" x2="20656" y2="69016"/>
                        <a14:foregroundMark x1="16940" y1="62623" x2="16940" y2="62623"/>
                        <a14:foregroundMark x1="20000" y1="54098" x2="20000" y2="54098"/>
                        <a14:foregroundMark x1="14754" y1="58197" x2="14754" y2="58197"/>
                        <a14:foregroundMark x1="21202" y1="77869" x2="21202" y2="77869"/>
                        <a14:foregroundMark x1="22404" y1="79344" x2="22404" y2="79344"/>
                        <a14:foregroundMark x1="29180" y1="80820" x2="29180" y2="80820"/>
                        <a14:foregroundMark x1="82732" y1="46721" x2="82732" y2="46721"/>
                        <a14:foregroundMark x1="86120" y1="31148" x2="86120" y2="31148"/>
                        <a14:foregroundMark x1="80219" y1="16230" x2="80219" y2="16230"/>
                      </a14:backgroundRemoval>
                    </a14:imgEffect>
                  </a14:imgLayer>
                </a14:imgProps>
              </a:ext>
            </a:extLst>
          </a:blip>
          <a:srcRect l="13148" t="12981" r="12453" b="13221"/>
          <a:stretch>
            <a:fillRect/>
          </a:stretch>
        </p:blipFill>
        <p:spPr bwMode="auto">
          <a:xfrm>
            <a:off x="3200400" y="304800"/>
            <a:ext cx="2828925" cy="18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194498/0003-002-.jpg"/>
          <p:cNvPicPr/>
          <p:nvPr/>
        </p:nvPicPr>
        <p:blipFill>
          <a:blip r:embed="rId4">
            <a:clrChange>
              <a:clrFrom>
                <a:srgbClr val="D5E1ED"/>
              </a:clrFrom>
              <a:clrTo>
                <a:srgbClr val="D5E1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94" b="83597" l="27000" r="75667">
                        <a14:foregroundMark x1="63333" y1="31028" x2="63333" y2="31028"/>
                        <a14:foregroundMark x1="62833" y1="25296" x2="62833" y2="25296"/>
                        <a14:foregroundMark x1="62500" y1="28063" x2="62500" y2="28063"/>
                        <a14:foregroundMark x1="56500" y1="22332" x2="56167" y2="20949"/>
                        <a14:foregroundMark x1="51167" y1="21739" x2="51167" y2="20751"/>
                        <a14:foregroundMark x1="54500" y1="17787" x2="54167" y2="17391"/>
                        <a14:foregroundMark x1="75667" y1="58103" x2="75833" y2="57708"/>
                        <a14:foregroundMark x1="65000" y1="83794" x2="65000" y2="83794"/>
                        <a14:foregroundMark x1="29000" y1="65217" x2="29000" y2="65217"/>
                        <a14:foregroundMark x1="27000" y1="49605" x2="27000" y2="49605"/>
                      </a14:backgroundRemoval>
                    </a14:imgEffect>
                  </a14:imgLayer>
                </a14:imgProps>
              </a:ext>
            </a:extLst>
          </a:blip>
          <a:srcRect l="23529" t="14884" r="20784" b="10698"/>
          <a:stretch>
            <a:fillRect/>
          </a:stretch>
        </p:blipFill>
        <p:spPr bwMode="auto">
          <a:xfrm>
            <a:off x="5638800" y="2667000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tzgovorit.ru/sites/default/files/original_nodes/escalator_close2.jpg"/>
          <p:cNvPicPr/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2963" r="7407"/>
          <a:stretch>
            <a:fillRect/>
          </a:stretch>
        </p:blipFill>
        <p:spPr bwMode="auto">
          <a:xfrm>
            <a:off x="0" y="24384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Эдик и Эмма попрощались с гномиком и пошли домой. Дома дети вспоминали все слова на звук Э. Поможем Эдику и Эмме назвать слова.</a:t>
            </a:r>
          </a:p>
        </p:txBody>
      </p:sp>
      <p:pic>
        <p:nvPicPr>
          <p:cNvPr id="4" name="Рисунок 3" descr="http://present5.com/presentforday2/20170127/bukva_ee_images/bukva_ee_6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63" b="94815" l="64306" r="96806">
                        <a14:foregroundMark x1="88056" y1="29815" x2="88056" y2="29815"/>
                        <a14:foregroundMark x1="89444" y1="26481" x2="86944" y2="24074"/>
                        <a14:foregroundMark x1="85278" y1="23333" x2="85278" y2="23333"/>
                        <a14:foregroundMark x1="64583" y1="36296" x2="65278" y2="35556"/>
                        <a14:foregroundMark x1="87361" y1="92778" x2="87361" y2="92778"/>
                        <a14:foregroundMark x1="86389" y1="94815" x2="86389" y2="94815"/>
                        <a14:foregroundMark x1="96806" y1="43148" x2="96806" y2="43148"/>
                      </a14:backgroundRemoval>
                    </a14:imgEffect>
                  </a14:imgLayer>
                </a14:imgProps>
              </a:ext>
            </a:extLst>
          </a:blip>
          <a:srcRect l="62376" t="21154" b="1709"/>
          <a:stretch>
            <a:fillRect/>
          </a:stretch>
        </p:blipFill>
        <p:spPr bwMode="auto">
          <a:xfrm>
            <a:off x="7848600" y="1143000"/>
            <a:ext cx="1042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tzgovorit.ru/sites/default/files/original_nodes/escalator_close2.jpg"/>
          <p:cNvPicPr/>
          <p:nvPr/>
        </p:nvPicPr>
        <p:blipFill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2963" r="7407"/>
          <a:stretch>
            <a:fillRect/>
          </a:stretch>
        </p:blipFill>
        <p:spPr bwMode="auto">
          <a:xfrm>
            <a:off x="0" y="10668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up/datai/194498/0003-002-.jpg"/>
          <p:cNvPicPr/>
          <p:nvPr/>
        </p:nvPicPr>
        <p:blipFill>
          <a:blip r:embed="rId5">
            <a:clrChange>
              <a:clrFrom>
                <a:srgbClr val="D5E1ED"/>
              </a:clrFrom>
              <a:clrTo>
                <a:srgbClr val="D5E1E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79" b="83202" l="27167" r="76500">
                        <a14:foregroundMark x1="39000" y1="31818" x2="39000" y2="31818"/>
                        <a14:foregroundMark x1="31833" y1="34387" x2="31833" y2="34387"/>
                        <a14:foregroundMark x1="28833" y1="36561" x2="28833" y2="36561"/>
                        <a14:foregroundMark x1="27667" y1="40909" x2="27167" y2="42292"/>
                        <a14:foregroundMark x1="41833" y1="80435" x2="41833" y2="80435"/>
                        <a14:foregroundMark x1="32833" y1="80435" x2="32833" y2="80435"/>
                        <a14:foregroundMark x1="56833" y1="81818" x2="56833" y2="81818"/>
                        <a14:foregroundMark x1="65167" y1="83399" x2="65167" y2="81818"/>
                        <a14:foregroundMark x1="76500" y1="65415" x2="76500" y2="65415"/>
                        <a14:foregroundMark x1="58500" y1="21937" x2="58500" y2="21937"/>
                        <a14:foregroundMark x1="64500" y1="23913" x2="64500" y2="23913"/>
                        <a14:foregroundMark x1="55833" y1="20751" x2="55833" y2="20751"/>
                        <a14:foregroundMark x1="51000" y1="19763" x2="51000" y2="19763"/>
                        <a14:foregroundMark x1="43833" y1="29051" x2="43833" y2="29051"/>
                        <a14:foregroundMark x1="49167" y1="18379" x2="49167" y2="18379"/>
                      </a14:backgroundRemoval>
                    </a14:imgEffect>
                  </a14:imgLayer>
                </a14:imgProps>
              </a:ext>
            </a:extLst>
          </a:blip>
          <a:srcRect l="23529" t="14884" r="20784" b="10698"/>
          <a:stretch>
            <a:fillRect/>
          </a:stretch>
        </p:blipFill>
        <p:spPr bwMode="auto">
          <a:xfrm>
            <a:off x="6781800" y="381000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0e43/0005daa2-2c7261d1/hello_html_m5d2a00cc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8382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uskabinet.ru/wp-content/uploads/2018/08/IMG_2711_1000_NY-3005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31" t="4762" r="7759"/>
          <a:stretch>
            <a:fillRect/>
          </a:stretch>
        </p:blipFill>
        <p:spPr bwMode="auto">
          <a:xfrm>
            <a:off x="2362200" y="1219200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ccessories.mypartnershop.ru/img/1014087913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7338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xn--80abbobeoz3gi.xn--p1ai/assets/hlebokombinat/img/tovar/%D0%B2%D0%BA%D1%83%D1%81%D0%BD%D1%8F%D1%88%D0%B0.jpg"/>
          <p:cNvPicPr/>
          <p:nvPr/>
        </p:nvPicPr>
        <p:blipFill>
          <a:blip r:embed="rId10" cstate="print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861" b="79257" l="13673" r="83110">
                        <a14:foregroundMark x1="21716" y1="57276" x2="21716" y2="57276"/>
                        <a14:foregroundMark x1="18767" y1="59443" x2="18767" y2="59443"/>
                        <a14:foregroundMark x1="21180" y1="76161" x2="21180" y2="76161"/>
                        <a14:foregroundMark x1="83646" y1="37771" x2="83646" y2="37771"/>
                        <a14:foregroundMark x1="73995" y1="15170" x2="73995" y2="15170"/>
                        <a14:foregroundMark x1="13673" y1="66563" x2="13673" y2="66563"/>
                      </a14:backgroundRemoval>
                    </a14:imgEffect>
                  </a14:imgLayer>
                </a14:imgProps>
              </a:ext>
            </a:extLst>
          </a:blip>
          <a:srcRect l="13148" t="12981" r="12453" b="13221"/>
          <a:stretch>
            <a:fillRect/>
          </a:stretch>
        </p:blipFill>
        <p:spPr bwMode="auto">
          <a:xfrm>
            <a:off x="3733800" y="2133600"/>
            <a:ext cx="1381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f1.ds-russia.ru/u_dirs/063/63243/f2ce656f83eb427daceda69b678cbef1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09" t="6349" r="10651"/>
          <a:stretch>
            <a:fillRect/>
          </a:stretch>
        </p:blipFill>
        <p:spPr bwMode="auto">
          <a:xfrm rot="18380734">
            <a:off x="5519243" y="3184664"/>
            <a:ext cx="994605" cy="16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knigi.net/books_files/online_html/122732/i_030.png"/>
          <p:cNvPicPr>
            <a:picLocks noChangeAspect="1" noChangeArrowheads="1"/>
          </p:cNvPicPr>
          <p:nvPr/>
        </p:nvPicPr>
        <p:blipFill>
          <a:blip r:embed="rId13"/>
          <a:srcRect l="4552" t="9091" r="4410" b="5051"/>
          <a:stretch>
            <a:fillRect/>
          </a:stretch>
        </p:blipFill>
        <p:spPr bwMode="auto">
          <a:xfrm>
            <a:off x="0" y="4105275"/>
            <a:ext cx="25908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600267-1A9F-4B0F-B13A-669A3972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3333" r="3333" b="20000"/>
          <a:stretch/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486400"/>
            <a:ext cx="6553200" cy="1143000"/>
          </a:xfrm>
        </p:spPr>
        <p:txBody>
          <a:bodyPr>
            <a:noAutofit/>
          </a:bodyPr>
          <a:lstStyle/>
          <a:p>
            <a:r>
              <a:rPr lang="ru-RU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alldeco.ua/img/gallery/2/thumbs/thumb_l_8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В одной сказочной стране жил - был звук Э</a:t>
            </a:r>
          </a:p>
        </p:txBody>
      </p:sp>
      <p:sp>
        <p:nvSpPr>
          <p:cNvPr id="7" name="Овал 6"/>
          <p:cNvSpPr/>
          <p:nvPr/>
        </p:nvSpPr>
        <p:spPr>
          <a:xfrm>
            <a:off x="6553200" y="3810000"/>
            <a:ext cx="1676400" cy="1600200"/>
          </a:xfrm>
          <a:prstGeom prst="ellipse">
            <a:avLst/>
          </a:prstGeom>
          <a:solidFill>
            <a:srgbClr val="F33D19"/>
          </a:solidFill>
          <a:ln>
            <a:solidFill>
              <a:srgbClr val="F33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ds04.infourok.ru/uploads/ex/018d/000d47fc-1322ddaf/hello_html_m207f05a7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5943600" y="36576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5400000">
            <a:off x="7200900" y="4457700"/>
            <a:ext cx="457200" cy="685800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5516562"/>
          </a:xfrm>
        </p:spPr>
        <p:txBody>
          <a:bodyPr>
            <a:noAutofit/>
          </a:bodyPr>
          <a:lstStyle/>
          <a:p>
            <a:r>
              <a:rPr lang="ru-RU" sz="2400" dirty="0"/>
              <a:t>Когда он пел свою любимую песенку, то губки делал лодочкой, вот так. Покажите. </a:t>
            </a:r>
            <a:br>
              <a:rPr lang="ru-RU" sz="2400" dirty="0"/>
            </a:br>
            <a:r>
              <a:rPr lang="ru-RU" sz="2400" dirty="0"/>
              <a:t>И был у него звонкий голос и песенка у звука «Э» получалась громкая, протяжная: «</a:t>
            </a:r>
            <a:r>
              <a:rPr lang="ru-RU" sz="2400" dirty="0" err="1"/>
              <a:t>Эээээээ</a:t>
            </a:r>
            <a:r>
              <a:rPr lang="ru-RU" sz="2400" dirty="0"/>
              <a:t>, </a:t>
            </a:r>
            <a:r>
              <a:rPr lang="ru-RU" sz="2400" dirty="0" err="1"/>
              <a:t>ээээээ</a:t>
            </a:r>
            <a:r>
              <a:rPr lang="ru-RU" sz="2400" dirty="0"/>
              <a:t>…», как будто бы что-то тебе отвечает..</a:t>
            </a:r>
          </a:p>
        </p:txBody>
      </p:sp>
      <p:pic>
        <p:nvPicPr>
          <p:cNvPr id="4" name="Рисунок 3" descr="https://fs01.infourok.ru/images/doc/17/22954/img4.jpg"/>
          <p:cNvPicPr/>
          <p:nvPr/>
        </p:nvPicPr>
        <p:blipFill>
          <a:blip r:embed="rId2">
            <a:clrChange>
              <a:clrFrom>
                <a:srgbClr val="CDF6D6"/>
              </a:clrFrom>
              <a:clrTo>
                <a:srgbClr val="CDF6D6">
                  <a:alpha val="0"/>
                </a:srgbClr>
              </a:clrTo>
            </a:clrChange>
          </a:blip>
          <a:srcRect l="38161" t="53199" r="42918" b="24573"/>
          <a:stretch>
            <a:fillRect/>
          </a:stretch>
        </p:blipFill>
        <p:spPr bwMode="auto">
          <a:xfrm>
            <a:off x="4724400" y="13716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44" y="685800"/>
            <a:ext cx="3352800" cy="5135562"/>
          </a:xfrm>
        </p:spPr>
        <p:txBody>
          <a:bodyPr>
            <a:normAutofit/>
          </a:bodyPr>
          <a:lstStyle/>
          <a:p>
            <a:r>
              <a:rPr lang="ru-RU" sz="2400" dirty="0"/>
              <a:t>А что может отвечать? </a:t>
            </a:r>
            <a:br>
              <a:rPr lang="ru-RU" sz="2400" dirty="0"/>
            </a:br>
            <a:r>
              <a:rPr lang="ru-RU" sz="2400" dirty="0"/>
              <a:t>Конечно, же </a:t>
            </a:r>
            <a:br>
              <a:rPr lang="ru-RU" sz="2400" dirty="0"/>
            </a:br>
            <a:r>
              <a:rPr lang="ru-RU" sz="2400" dirty="0"/>
              <a:t>«ЭЭЭ! ЭЭЭЭ!».</a:t>
            </a:r>
            <a:br>
              <a:rPr lang="ru-RU" sz="2400" dirty="0"/>
            </a:br>
            <a:r>
              <a:rPr lang="ru-RU" sz="2400" dirty="0"/>
              <a:t> Давайте покажем, как.</a:t>
            </a:r>
            <a:br>
              <a:rPr lang="ru-RU" sz="2400" dirty="0"/>
            </a:br>
            <a:r>
              <a:rPr lang="ru-RU" sz="2400" dirty="0"/>
              <a:t>Воздух свободно идет через рот,</a:t>
            </a:r>
            <a:br>
              <a:rPr lang="ru-RU" sz="2400" dirty="0"/>
            </a:br>
            <a:r>
              <a:rPr lang="ru-RU" sz="2400" dirty="0"/>
              <a:t>Нет препятствий разных!</a:t>
            </a:r>
            <a:br>
              <a:rPr lang="ru-RU" sz="2400" dirty="0"/>
            </a:br>
            <a:r>
              <a:rPr lang="ru-RU" sz="2400" dirty="0"/>
              <a:t>Голос участвует, </a:t>
            </a:r>
            <a:br>
              <a:rPr lang="ru-RU" sz="2400" dirty="0"/>
            </a:br>
            <a:r>
              <a:rPr lang="ru-RU" sz="2400" dirty="0"/>
              <a:t>голос, зовет,</a:t>
            </a:r>
            <a:br>
              <a:rPr lang="ru-RU" sz="2400" dirty="0"/>
            </a:br>
            <a:r>
              <a:rPr lang="ru-RU" sz="2400" dirty="0"/>
              <a:t>Звук получается гласный.</a:t>
            </a:r>
          </a:p>
        </p:txBody>
      </p:sp>
      <p:pic>
        <p:nvPicPr>
          <p:cNvPr id="4" name="Рисунок 3" descr="E:\Мамик\аттестация\фото\img70.jpg"/>
          <p:cNvPicPr/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67" b="58000" l="11250" r="69375">
                        <a14:foregroundMark x1="40375" y1="53000" x2="40375" y2="52167"/>
                        <a14:foregroundMark x1="45500" y1="45167" x2="45500" y2="45167"/>
                        <a14:foregroundMark x1="45625" y1="45000" x2="45375" y2="46000"/>
                        <a14:foregroundMark x1="43250" y1="48167" x2="42750" y2="48833"/>
                        <a14:foregroundMark x1="41750" y1="49667" x2="41750" y2="50167"/>
                        <a14:foregroundMark x1="41625" y1="51333" x2="41375" y2="51667"/>
                        <a14:foregroundMark x1="38500" y1="53167" x2="38250" y2="53333"/>
                        <a14:foregroundMark x1="36500" y1="54500" x2="35500" y2="55000"/>
                        <a14:foregroundMark x1="34000" y1="55667" x2="32125" y2="56333"/>
                        <a14:foregroundMark x1="30750" y1="56167" x2="29000" y2="56500"/>
                        <a14:foregroundMark x1="27625" y1="56500" x2="25250" y2="56333"/>
                        <a14:foregroundMark x1="24125" y1="55833" x2="23000" y2="55500"/>
                        <a14:foregroundMark x1="20875" y1="55000" x2="20500" y2="54667"/>
                        <a14:foregroundMark x1="19250" y1="53667" x2="19250" y2="53667"/>
                        <a14:foregroundMark x1="22375" y1="54667" x2="22375" y2="54667"/>
                        <a14:foregroundMark x1="21125" y1="53833" x2="20875" y2="53667"/>
                        <a14:foregroundMark x1="19250" y1="52500" x2="19250" y2="52500"/>
                        <a14:foregroundMark x1="45875" y1="42833" x2="45500" y2="42667"/>
                        <a14:foregroundMark x1="45750" y1="40500" x2="46125" y2="40500"/>
                        <a14:foregroundMark x1="45375" y1="39167" x2="44375" y2="37833"/>
                        <a14:foregroundMark x1="42875" y1="36667" x2="41625" y2="35833"/>
                        <a14:foregroundMark x1="40625" y1="35500" x2="40375" y2="35500"/>
                        <a14:foregroundMark x1="37500" y1="34333" x2="37500" y2="34333"/>
                        <a14:foregroundMark x1="39000" y1="36000" x2="39000" y2="36000"/>
                        <a14:foregroundMark x1="38625" y1="36000" x2="37625" y2="35167"/>
                        <a14:foregroundMark x1="37000" y1="34833" x2="36625" y2="34667"/>
                        <a14:foregroundMark x1="35000" y1="34833" x2="35000" y2="34833"/>
                        <a14:foregroundMark x1="36125" y1="35167" x2="36125" y2="35167"/>
                        <a14:foregroundMark x1="34500" y1="34667" x2="34125" y2="34667"/>
                        <a14:foregroundMark x1="31125" y1="34167" x2="31125" y2="34167"/>
                        <a14:foregroundMark x1="31250" y1="33667" x2="31250" y2="33667"/>
                        <a14:foregroundMark x1="34000" y1="34333" x2="34250" y2="34333"/>
                        <a14:foregroundMark x1="34375" y1="33167" x2="34375" y2="33167"/>
                        <a14:foregroundMark x1="33000" y1="34167" x2="33000" y2="34167"/>
                        <a14:foregroundMark x1="31500" y1="33667" x2="31500" y2="33667"/>
                        <a14:foregroundMark x1="31250" y1="33667" x2="31000" y2="33667"/>
                        <a14:foregroundMark x1="29875" y1="33833" x2="28875" y2="34000"/>
                        <a14:foregroundMark x1="28250" y1="34333" x2="28250" y2="34333"/>
                        <a14:foregroundMark x1="27875" y1="34167" x2="27250" y2="34333"/>
                        <a14:foregroundMark x1="26625" y1="34333" x2="25125" y2="34000"/>
                        <a14:foregroundMark x1="24500" y1="34167" x2="24375" y2="34167"/>
                        <a14:foregroundMark x1="23250" y1="34667" x2="22250" y2="35000"/>
                        <a14:foregroundMark x1="27000" y1="33000" x2="28500" y2="32833"/>
                        <a14:foregroundMark x1="33625" y1="33333" x2="32125" y2="33500"/>
                        <a14:foregroundMark x1="29250" y1="33333" x2="30000" y2="33167"/>
                        <a14:foregroundMark x1="22625" y1="34500" x2="22625" y2="34500"/>
                        <a14:foregroundMark x1="24000" y1="33333" x2="24000" y2="33333"/>
                        <a14:foregroundMark x1="21625" y1="33833" x2="21375" y2="34000"/>
                        <a14:foregroundMark x1="19625" y1="34833" x2="19625" y2="34833"/>
                        <a14:foregroundMark x1="20125" y1="36000" x2="20125" y2="36000"/>
                        <a14:foregroundMark x1="18125" y1="36667" x2="18125" y2="36667"/>
                        <a14:foregroundMark x1="17750" y1="37167" x2="16625" y2="37500"/>
                        <a14:foregroundMark x1="16500" y1="37500" x2="16500" y2="37500"/>
                        <a14:foregroundMark x1="18000" y1="36333" x2="17500" y2="36333"/>
                        <a14:foregroundMark x1="18500" y1="35667" x2="18500" y2="35667"/>
                        <a14:foregroundMark x1="15375" y1="36833" x2="13875" y2="38167"/>
                        <a14:foregroundMark x1="14875" y1="39333" x2="14000" y2="39833"/>
                        <a14:foregroundMark x1="13375" y1="40000" x2="12125" y2="41000"/>
                        <a14:foregroundMark x1="12125" y1="42333" x2="12125" y2="42333"/>
                        <a14:foregroundMark x1="12250" y1="44000" x2="12750" y2="44167"/>
                        <a14:foregroundMark x1="13125" y1="45167" x2="13875" y2="45833"/>
                        <a14:foregroundMark x1="11250" y1="42833" x2="11250" y2="42833"/>
                        <a14:foregroundMark x1="12250" y1="44167" x2="12750" y2="45333"/>
                        <a14:foregroundMark x1="13125" y1="46667" x2="13500" y2="47167"/>
                        <a14:foregroundMark x1="13625" y1="47333" x2="14625" y2="48833"/>
                        <a14:foregroundMark x1="15125" y1="50333" x2="16000" y2="51833"/>
                        <a14:foregroundMark x1="17875" y1="52333" x2="17875" y2="52333"/>
                        <a14:foregroundMark x1="19375" y1="54833" x2="19375" y2="54833"/>
                        <a14:foregroundMark x1="46125" y1="43500" x2="46125" y2="43167"/>
                        <a14:foregroundMark x1="46250" y1="41000" x2="46250" y2="40333"/>
                        <a14:foregroundMark x1="69000" y1="27667" x2="69375" y2="28000"/>
                      </a14:backgroundRemoval>
                    </a14:imgEffect>
                  </a14:imgLayer>
                </a14:imgProps>
              </a:ext>
            </a:extLst>
          </a:blip>
          <a:srcRect l="8427" t="30865" r="48047" b="38922"/>
          <a:stretch>
            <a:fillRect/>
          </a:stretch>
        </p:blipFill>
        <p:spPr bwMode="auto">
          <a:xfrm rot="192119">
            <a:off x="4638082" y="3360661"/>
            <a:ext cx="3220636" cy="24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5400000">
            <a:off x="5602761" y="162581"/>
            <a:ext cx="1043625" cy="1581148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Однажды звук Э встретил девочку Эмму и мальчика Эдика и предложил им спеть его веселую песенку. Дети согласились и запели сначала высоко, а потом низко. Как спели дети? Покажите.</a:t>
            </a:r>
          </a:p>
        </p:txBody>
      </p:sp>
      <p:pic>
        <p:nvPicPr>
          <p:cNvPr id="4" name="Рисунок 3" descr="http://detsad45.ucoz.org/_si/1/92406408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8" b="95833" l="0" r="98580">
                        <a14:foregroundMark x1="48722" y1="6439" x2="49290" y2="5303"/>
                        <a14:foregroundMark x1="26563" y1="17424" x2="26563" y2="17424"/>
                        <a14:foregroundMark x1="20313" y1="28788" x2="20313" y2="28788"/>
                        <a14:foregroundMark x1="11364" y1="26894" x2="11364" y2="26894"/>
                        <a14:foregroundMark x1="2415" y1="25189" x2="2415" y2="25189"/>
                        <a14:foregroundMark x1="3267" y1="34659" x2="3267" y2="34659"/>
                        <a14:foregroundMark x1="142" y1="28220" x2="142" y2="28220"/>
                        <a14:foregroundMark x1="9943" y1="14773" x2="11364" y2="18939"/>
                        <a14:foregroundMark x1="12074" y1="16477" x2="12784" y2="19697"/>
                        <a14:foregroundMark x1="3125" y1="20265" x2="23580" y2="13258"/>
                        <a14:foregroundMark x1="1136" y1="31250" x2="22017" y2="20644"/>
                        <a14:foregroundMark x1="17188" y1="13258" x2="34375" y2="9091"/>
                        <a14:foregroundMark x1="21449" y1="21023" x2="26989" y2="16856"/>
                        <a14:foregroundMark x1="26989" y1="16856" x2="33523" y2="14962"/>
                        <a14:foregroundMark x1="33523" y1="14962" x2="35227" y2="15530"/>
                        <a14:foregroundMark x1="42330" y1="6629" x2="31818" y2="6061"/>
                        <a14:foregroundMark x1="88352" y1="3977" x2="88352" y2="3977"/>
                        <a14:foregroundMark x1="93182" y1="5871" x2="93182" y2="9091"/>
                        <a14:foregroundMark x1="94744" y1="16477" x2="94886" y2="22917"/>
                        <a14:foregroundMark x1="98580" y1="31439" x2="98580" y2="31439"/>
                        <a14:foregroundMark x1="81534" y1="37121" x2="81534" y2="37121"/>
                        <a14:foregroundMark x1="48722" y1="47159" x2="48722" y2="47159"/>
                        <a14:foregroundMark x1="3977" y1="67045" x2="26705" y2="52083"/>
                        <a14:foregroundMark x1="2557" y1="51515" x2="2557" y2="51515"/>
                        <a14:foregroundMark x1="2273" y1="60417" x2="11080" y2="55871"/>
                        <a14:foregroundMark x1="142" y1="59470" x2="4545" y2="58144"/>
                        <a14:foregroundMark x1="852" y1="73674" x2="5398" y2="67424"/>
                        <a14:foregroundMark x1="5398" y1="67424" x2="11080" y2="63258"/>
                        <a14:foregroundMark x1="11080" y1="63258" x2="14915" y2="62879"/>
                        <a14:foregroundMark x1="8807" y1="67803" x2="25284" y2="58144"/>
                        <a14:foregroundMark x1="16903" y1="54167" x2="29972" y2="47538"/>
                        <a14:foregroundMark x1="29972" y1="47538" x2="34375" y2="48295"/>
                        <a14:foregroundMark x1="34801" y1="47727" x2="40767" y2="43561"/>
                        <a14:foregroundMark x1="40767" y1="43561" x2="49290" y2="47538"/>
                        <a14:foregroundMark x1="45597" y1="54167" x2="35369" y2="53220"/>
                        <a14:foregroundMark x1="33523" y1="64583" x2="33523" y2="64583"/>
                        <a14:foregroundMark x1="34943" y1="64394" x2="37784" y2="56439"/>
                        <a14:foregroundMark x1="60369" y1="48485" x2="60653" y2="49242"/>
                        <a14:foregroundMark x1="63210" y1="52462" x2="63210" y2="53220"/>
                        <a14:foregroundMark x1="55540" y1="70076" x2="55540" y2="70076"/>
                        <a14:foregroundMark x1="51705" y1="63068" x2="51420" y2="72727"/>
                        <a14:foregroundMark x1="51420" y1="72727" x2="54119" y2="81439"/>
                        <a14:foregroundMark x1="54119" y1="81439" x2="53267" y2="81629"/>
                        <a14:foregroundMark x1="50710" y1="86364" x2="45313" y2="90720"/>
                        <a14:foregroundMark x1="45313" y1="90720" x2="51847" y2="87879"/>
                        <a14:foregroundMark x1="51847" y1="87879" x2="51847" y2="88068"/>
                        <a14:foregroundMark x1="60938" y1="91667" x2="59801" y2="86553"/>
                        <a14:foregroundMark x1="61222" y1="94697" x2="54688" y2="93182"/>
                        <a14:foregroundMark x1="54688" y1="93182" x2="48864" y2="95833"/>
                        <a14:foregroundMark x1="48864" y1="95833" x2="45739" y2="93939"/>
                        <a14:foregroundMark x1="72869" y1="92045" x2="70028" y2="89015"/>
                        <a14:foregroundMark x1="68466" y1="94129" x2="74432" y2="91667"/>
                        <a14:foregroundMark x1="74432" y1="91667" x2="83239" y2="94886"/>
                        <a14:foregroundMark x1="87500" y1="94508" x2="83665" y2="905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771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 rot="5400000">
            <a:off x="1485900" y="5600700"/>
            <a:ext cx="457200" cy="533400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200" y="4876800"/>
            <a:ext cx="1676400" cy="1600200"/>
          </a:xfrm>
          <a:prstGeom prst="ellipse">
            <a:avLst/>
          </a:prstGeom>
          <a:solidFill>
            <a:srgbClr val="F33D19"/>
          </a:solidFill>
          <a:ln>
            <a:solidFill>
              <a:srgbClr val="F33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ds04.infourok.ru/uploads/ex/018d/000d47fc-1322ddaf/hello_html_m207f05a7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15" b="49826"/>
          <a:stretch>
            <a:fillRect/>
          </a:stretch>
        </p:blipFill>
        <p:spPr bwMode="auto">
          <a:xfrm>
            <a:off x="228600" y="47244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i6dZfuEUpLk/maxresdefault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56" b="96806" l="2266" r="90547">
                        <a14:foregroundMark x1="26250" y1="41389" x2="26250" y2="41389"/>
                        <a14:foregroundMark x1="28828" y1="92361" x2="29766" y2="93194"/>
                        <a14:foregroundMark x1="24063" y1="92778" x2="22891" y2="90833"/>
                        <a14:foregroundMark x1="33125" y1="93750" x2="32891" y2="93194"/>
                        <a14:foregroundMark x1="43672" y1="92500" x2="40625" y2="93333"/>
                        <a14:foregroundMark x1="19219" y1="57083" x2="20781" y2="61389"/>
                        <a14:foregroundMark x1="20781" y1="61389" x2="25234" y2="66806"/>
                        <a14:foregroundMark x1="25234" y1="66806" x2="26094" y2="71389"/>
                        <a14:foregroundMark x1="26094" y1="71389" x2="25391" y2="76944"/>
                        <a14:foregroundMark x1="25391" y1="76944" x2="23594" y2="81806"/>
                        <a14:foregroundMark x1="23594" y1="81806" x2="22891" y2="81528"/>
                        <a14:foregroundMark x1="18984" y1="57222" x2="20078" y2="92083"/>
                        <a14:foregroundMark x1="20078" y1="92083" x2="19453" y2="89861"/>
                        <a14:foregroundMark x1="23516" y1="72639" x2="22656" y2="93750"/>
                        <a14:foregroundMark x1="22656" y1="93750" x2="21953" y2="92639"/>
                        <a14:foregroundMark x1="20078" y1="93611" x2="22734" y2="95833"/>
                        <a14:foregroundMark x1="22734" y1="95833" x2="25156" y2="94722"/>
                        <a14:foregroundMark x1="25156" y1="94722" x2="27422" y2="85833"/>
                        <a14:foregroundMark x1="27422" y1="85833" x2="26953" y2="85694"/>
                        <a14:foregroundMark x1="19219" y1="91667" x2="20547" y2="96250"/>
                        <a14:foregroundMark x1="20547" y1="96250" x2="23203" y2="97083"/>
                        <a14:foregroundMark x1="23203" y1="97083" x2="25625" y2="95694"/>
                        <a14:foregroundMark x1="25625" y1="95694" x2="30547" y2="97222"/>
                        <a14:foregroundMark x1="30547" y1="97222" x2="32188" y2="92917"/>
                        <a14:foregroundMark x1="32188" y1="92917" x2="33203" y2="76528"/>
                        <a14:foregroundMark x1="33203" y1="76528" x2="32344" y2="71944"/>
                        <a14:foregroundMark x1="32344" y1="71944" x2="31328" y2="82917"/>
                        <a14:foregroundMark x1="31328" y1="82917" x2="31484" y2="87639"/>
                        <a14:foregroundMark x1="31484" y1="87639" x2="31641" y2="87917"/>
                        <a14:foregroundMark x1="32891" y1="95972" x2="37891" y2="92500"/>
                        <a14:foregroundMark x1="37891" y1="92500" x2="39453" y2="88333"/>
                        <a14:foregroundMark x1="39453" y1="88333" x2="38750" y2="83611"/>
                        <a14:foregroundMark x1="38750" y1="83611" x2="36953" y2="79861"/>
                        <a14:foregroundMark x1="36953" y1="79861" x2="37031" y2="84722"/>
                        <a14:foregroundMark x1="37031" y1="84722" x2="36016" y2="90000"/>
                        <a14:foregroundMark x1="36016" y1="90000" x2="38516" y2="89167"/>
                        <a14:foregroundMark x1="38516" y1="89167" x2="38984" y2="94444"/>
                        <a14:foregroundMark x1="38984" y1="94444" x2="38438" y2="93333"/>
                        <a14:foregroundMark x1="34922" y1="95833" x2="37500" y2="95694"/>
                        <a14:foregroundMark x1="37500" y1="95694" x2="42500" y2="96806"/>
                        <a14:foregroundMark x1="42500" y1="96806" x2="45078" y2="95833"/>
                        <a14:foregroundMark x1="45078" y1="95833" x2="46172" y2="94444"/>
                        <a14:foregroundMark x1="46875" y1="95694" x2="55625" y2="94028"/>
                        <a14:foregroundMark x1="55625" y1="94028" x2="58438" y2="94167"/>
                        <a14:foregroundMark x1="58438" y1="94167" x2="60859" y2="91111"/>
                        <a14:foregroundMark x1="60859" y1="91111" x2="61719" y2="86389"/>
                        <a14:foregroundMark x1="61719" y1="86389" x2="59219" y2="66667"/>
                        <a14:foregroundMark x1="59219" y1="66667" x2="57813" y2="60972"/>
                        <a14:foregroundMark x1="56328" y1="74028" x2="49297" y2="71389"/>
                        <a14:foregroundMark x1="49297" y1="71389" x2="43438" y2="72917"/>
                        <a14:foregroundMark x1="43438" y1="72917" x2="42266" y2="68750"/>
                        <a14:foregroundMark x1="42266" y1="68750" x2="42031" y2="69444"/>
                        <a14:foregroundMark x1="46016" y1="82917" x2="51406" y2="80556"/>
                        <a14:foregroundMark x1="51406" y1="80556" x2="52344" y2="82222"/>
                        <a14:foregroundMark x1="50469" y1="85972" x2="58047" y2="83889"/>
                        <a14:foregroundMark x1="58047" y1="83889" x2="57891" y2="85833"/>
                        <a14:foregroundMark x1="60938" y1="81250" x2="61016" y2="91528"/>
                        <a14:foregroundMark x1="61016" y1="91528" x2="60547" y2="91250"/>
                        <a14:foregroundMark x1="60938" y1="70417" x2="61406" y2="65833"/>
                        <a14:foregroundMark x1="61406" y1="65833" x2="61172" y2="61944"/>
                        <a14:foregroundMark x1="60938" y1="52361" x2="61563" y2="47778"/>
                        <a14:foregroundMark x1="61563" y1="47778" x2="61328" y2="42917"/>
                        <a14:foregroundMark x1="61328" y1="42917" x2="58906" y2="41111"/>
                        <a14:foregroundMark x1="58906" y1="41111" x2="56797" y2="43750"/>
                        <a14:foregroundMark x1="56797" y1="43750" x2="56797" y2="44028"/>
                        <a14:foregroundMark x1="45781" y1="40833" x2="56875" y2="42778"/>
                        <a14:foregroundMark x1="56875" y1="42778" x2="56875" y2="46250"/>
                        <a14:foregroundMark x1="26406" y1="54444" x2="27578" y2="59583"/>
                        <a14:foregroundMark x1="27578" y1="59583" x2="29453" y2="63194"/>
                        <a14:foregroundMark x1="29453" y1="63194" x2="31094" y2="59028"/>
                        <a14:foregroundMark x1="31094" y1="59028" x2="31484" y2="49167"/>
                        <a14:foregroundMark x1="31484" y1="49167" x2="31328" y2="49583"/>
                        <a14:foregroundMark x1="33828" y1="56250" x2="33203" y2="51389"/>
                        <a14:foregroundMark x1="33203" y1="51389" x2="36797" y2="43889"/>
                        <a14:foregroundMark x1="36797" y1="43889" x2="38047" y2="43750"/>
                        <a14:foregroundMark x1="25234" y1="56389" x2="23672" y2="52778"/>
                        <a14:foregroundMark x1="23672" y1="52778" x2="21953" y2="56667"/>
                        <a14:foregroundMark x1="21953" y1="56667" x2="25000" y2="58889"/>
                        <a14:foregroundMark x1="76641" y1="83750" x2="76641" y2="83750"/>
                        <a14:foregroundMark x1="7891" y1="85278" x2="7891" y2="85278"/>
                        <a14:foregroundMark x1="7344" y1="84583" x2="7344" y2="84583"/>
                        <a14:foregroundMark x1="4531" y1="79306" x2="4531" y2="79306"/>
                        <a14:foregroundMark x1="2266" y1="83889" x2="2422" y2="83889"/>
                        <a14:foregroundMark x1="90469" y1="54444" x2="90547" y2="55139"/>
                      </a14:backgroundRemoval>
                    </a14:imgEffect>
                  </a14:imgLayer>
                </a14:imgProps>
              </a:ext>
            </a:extLst>
          </a:blip>
          <a:srcRect l="18710" t="37037" r="38132" b="2798"/>
          <a:stretch>
            <a:fillRect/>
          </a:stretch>
        </p:blipFill>
        <p:spPr bwMode="auto">
          <a:xfrm>
            <a:off x="0" y="731520"/>
            <a:ext cx="91440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ru-RU" sz="2400" dirty="0"/>
              <a:t>Эмма и Эдик отправились в лес погулять.</a:t>
            </a:r>
            <a:br>
              <a:rPr lang="ru-RU" sz="2400" dirty="0"/>
            </a:br>
            <a:r>
              <a:rPr lang="ru-RU" sz="2400" dirty="0"/>
              <a:t> И там встретили Эхо. </a:t>
            </a:r>
            <a:br>
              <a:rPr lang="ru-RU" sz="2400" dirty="0"/>
            </a:b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4B6AF-B268-4548-98BD-5A6FD995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" y="-1649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0"/>
            <a:ext cx="4953000" cy="12954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Эхо по лесу гуляет,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Всем, кто крикнет, отвечает.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Как в лесу отвечает эхо? Покажите</a:t>
            </a:r>
          </a:p>
        </p:txBody>
      </p:sp>
      <p:pic>
        <p:nvPicPr>
          <p:cNvPr id="4" name="Рисунок 3" descr="http://present5.com/presentforday2/20170127/bukva_ee_images/bukva_ee_6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376" t="21154" b="1709"/>
          <a:stretch>
            <a:fillRect/>
          </a:stretch>
        </p:blipFill>
        <p:spPr bwMode="auto">
          <a:xfrm>
            <a:off x="4569643" y="2438400"/>
            <a:ext cx="27193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 rot="5400000">
            <a:off x="533400" y="-76200"/>
            <a:ext cx="1143000" cy="1752600"/>
          </a:xfrm>
          <a:prstGeom prst="flowChartDelay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rukafest.ru/wp-content/uploads/2016/06/photo-1443890923422-7819ed4101c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9" y="212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138" y="228600"/>
            <a:ext cx="4191000" cy="2286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Эхо прячется в горах,</a:t>
            </a:r>
            <a:br>
              <a:rPr lang="ru-RU" sz="2400" dirty="0"/>
            </a:br>
            <a:r>
              <a:rPr lang="ru-RU" sz="2400" dirty="0"/>
              <a:t>За камнями и в кустах.</a:t>
            </a:r>
            <a:br>
              <a:rPr lang="ru-RU" sz="2400" dirty="0"/>
            </a:br>
            <a:r>
              <a:rPr lang="ru-RU" sz="2400" dirty="0"/>
              <a:t>Кто-то громко засмеется,</a:t>
            </a:r>
            <a:br>
              <a:rPr lang="ru-RU" sz="2400" dirty="0"/>
            </a:br>
            <a:r>
              <a:rPr lang="ru-RU" sz="2400" dirty="0"/>
              <a:t>Эхо сразу отзовется. </a:t>
            </a:r>
            <a:br>
              <a:rPr lang="ru-RU" sz="2400" dirty="0"/>
            </a:br>
            <a:r>
              <a:rPr lang="ru-RU" sz="2400" dirty="0"/>
              <a:t>А вы умеете громко смеяться?</a:t>
            </a:r>
            <a:br>
              <a:rPr lang="ru-RU" sz="2400" dirty="0"/>
            </a:br>
            <a:r>
              <a:rPr lang="ru-RU" sz="2400" dirty="0"/>
              <a:t> Покажите. ЭХА-ХА-ХА!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 descr="https://www.vishopper.com/images/products/maxxmax/PL/8550_two-cut-out-ordinary-small-bush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28" b="7692"/>
          <a:stretch>
            <a:fillRect/>
          </a:stretch>
        </p:blipFill>
        <p:spPr bwMode="auto">
          <a:xfrm>
            <a:off x="4137189" y="4363825"/>
            <a:ext cx="502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cb5f92cf864811eb97ca19cf0f939dec&amp;n=1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10345"/>
          <a:stretch>
            <a:fillRect/>
          </a:stretch>
        </p:blipFill>
        <p:spPr bwMode="auto">
          <a:xfrm>
            <a:off x="14140" y="4859518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2362200" cy="4373562"/>
          </a:xfrm>
        </p:spPr>
        <p:txBody>
          <a:bodyPr>
            <a:normAutofit/>
          </a:bodyPr>
          <a:lstStyle/>
          <a:p>
            <a:r>
              <a:rPr lang="ru-RU" sz="2400" dirty="0"/>
              <a:t>Кто-то громко закричит,</a:t>
            </a:r>
            <a:br>
              <a:rPr lang="ru-RU" sz="2400" dirty="0"/>
            </a:br>
            <a:r>
              <a:rPr lang="ru-RU" sz="2400" dirty="0"/>
              <a:t>Эхо тоже не смолчит.</a:t>
            </a:r>
            <a:br>
              <a:rPr lang="ru-RU" sz="2400" dirty="0"/>
            </a:br>
            <a:r>
              <a:rPr lang="ru-RU" sz="2400" dirty="0"/>
              <a:t>А вы умеете громко кричать? Покажите. ЭЭЭЭЭХ!</a:t>
            </a:r>
            <a:br>
              <a:rPr lang="ru-RU" sz="2400" dirty="0"/>
            </a:br>
            <a:r>
              <a:rPr lang="ru-RU" sz="2400" dirty="0"/>
              <a:t>Как в лесу эхо зовем? ЭЭЭЭЭЭ! </a:t>
            </a:r>
          </a:p>
        </p:txBody>
      </p:sp>
      <p:pic>
        <p:nvPicPr>
          <p:cNvPr id="5" name="Рисунок 4" descr="http://bibliotim.ru/Detskaya/ekologia/skreb_les_eho.jpg"/>
          <p:cNvPicPr/>
          <p:nvPr/>
        </p:nvPicPr>
        <p:blipFill>
          <a:blip r:embed="rId2"/>
          <a:srcRect b="5405"/>
          <a:stretch>
            <a:fillRect/>
          </a:stretch>
        </p:blipFill>
        <p:spPr bwMode="auto">
          <a:xfrm>
            <a:off x="2743200" y="0"/>
            <a:ext cx="6400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416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Звук Э</vt:lpstr>
      <vt:lpstr>В одной сказочной стране жил - был звук Э</vt:lpstr>
      <vt:lpstr>Когда он пел свою любимую песенку, то губки делал лодочкой, вот так. Покажите.  И был у него звонкий голос и песенка у звука «Э» получалась громкая, протяжная: «Эээээээ, ээээээ…», как будто бы что-то тебе отвечает..</vt:lpstr>
      <vt:lpstr>А что может отвечать?  Конечно, же  «ЭЭЭ! ЭЭЭЭ!».  Давайте покажем, как. Воздух свободно идет через рот, Нет препятствий разных! Голос участвует,  голос, зовет, Звук получается гласный.</vt:lpstr>
      <vt:lpstr>Однажды звук Э встретил девочку Эмму и мальчика Эдика и предложил им спеть его веселую песенку. Дети согласились и запели сначала высоко, а потом низко. Как спели дети? Покажите.</vt:lpstr>
      <vt:lpstr>Эмма и Эдик отправились в лес погулять.  И там встретили Эхо.  .</vt:lpstr>
      <vt:lpstr>Эхо по лесу гуляет, Всем, кто крикнет, отвечает.  Как в лесу отвечает эхо? Покажите</vt:lpstr>
      <vt:lpstr>Эхо прячется в горах, За камнями и в кустах. Кто-то громко засмеется, Эхо сразу отзовется.  А вы умеете громко смеяться?  Покажите. ЭХА-ХА-ХА! </vt:lpstr>
      <vt:lpstr>Кто-то громко закричит, Эхо тоже не смолчит. А вы умеете громко кричать? Покажите. ЭЭЭЭЭХ! Как в лесу эхо зовем? ЭЭЭЭЭЭ! </vt:lpstr>
      <vt:lpstr>Эмме с Эдиком везло. Они в лесу нашли дупло. Крикнул Эдик в дупло  И вот потеха, Из дупла несется эхо! Покажите, как? Эх, эх, эх! У нас веселый смех! </vt:lpstr>
      <vt:lpstr>Попрощались Эмма и Эдик с Эхом и пошли дальше. А навстречу им гномик Эй. Гномик предложил детям поиграть  в игру «Поймай звук».  А вы хотите поиграть? Тогда слушайте внимательно.  Хлопните в ладоши, когда услышите звук (Э): А – Э – О – Э – Э …..</vt:lpstr>
      <vt:lpstr>Гномик Эй знает много слов, которые начинаются на звук Э.</vt:lpstr>
      <vt:lpstr>Гномик Эй предложил детям поиграть в игру «Что спряталось?»</vt:lpstr>
      <vt:lpstr>Презентация PowerPoint</vt:lpstr>
      <vt:lpstr>Эдик и Эмма попрощались с гномиком и пошли домой. Дома дети вспоминали все слова на звук Э. Поможем Эдику и Эмме назвать слова.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Э</dc:title>
  <dc:creator>алена</dc:creator>
  <cp:lastModifiedBy>Ирина Дорофеева</cp:lastModifiedBy>
  <cp:revision>19</cp:revision>
  <dcterms:created xsi:type="dcterms:W3CDTF">2019-01-17T15:52:47Z</dcterms:created>
  <dcterms:modified xsi:type="dcterms:W3CDTF">2022-10-25T17:49:46Z</dcterms:modified>
</cp:coreProperties>
</file>