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5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3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746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2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3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1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7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8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9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3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7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72FF-5206-4D00-A63A-FFE005CF900A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539A4B-CCCF-4BDB-8BDA-E073EF364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5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365126"/>
            <a:ext cx="11360727" cy="93720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Прослушайте </a:t>
            </a:r>
            <a:r>
              <a:rPr lang="ru-RU" dirty="0" smtClean="0"/>
              <a:t>стихи. </a:t>
            </a:r>
            <a:r>
              <a:rPr lang="ru-RU" dirty="0"/>
              <a:t>Определите тему и цели урока.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36571" y="2060908"/>
            <a:ext cx="4184035" cy="3880772"/>
          </a:xfrm>
        </p:spPr>
        <p:txBody>
          <a:bodyPr>
            <a:normAutofit/>
          </a:bodyPr>
          <a:lstStyle/>
          <a:p>
            <a:r>
              <a:rPr lang="ru-RU" dirty="0"/>
              <a:t>Куда ни кинешь взгляд — песок,</a:t>
            </a:r>
            <a:br>
              <a:rPr lang="ru-RU" dirty="0"/>
            </a:br>
            <a:r>
              <a:rPr lang="ru-RU" dirty="0"/>
              <a:t>И прямо, и наискосок.</a:t>
            </a:r>
            <a:br>
              <a:rPr lang="ru-RU" dirty="0"/>
            </a:br>
            <a:r>
              <a:rPr lang="ru-RU" dirty="0"/>
              <a:t>Не знают здесь, что значит тень,</a:t>
            </a:r>
            <a:br>
              <a:rPr lang="ru-RU" dirty="0"/>
            </a:br>
            <a:r>
              <a:rPr lang="ru-RU" dirty="0"/>
              <a:t>Ведь солнце жарит целый день.</a:t>
            </a:r>
            <a:br>
              <a:rPr lang="ru-RU" dirty="0"/>
            </a:br>
            <a:r>
              <a:rPr lang="ru-RU" dirty="0"/>
              <a:t>Но если дождик вдруг польёт,</a:t>
            </a:r>
            <a:br>
              <a:rPr lang="ru-RU" dirty="0"/>
            </a:br>
            <a:r>
              <a:rPr lang="ru-RU" dirty="0"/>
              <a:t>Пустыня мигом оживёт.</a:t>
            </a:r>
            <a:br>
              <a:rPr lang="ru-RU" dirty="0"/>
            </a:br>
            <a:r>
              <a:rPr lang="ru-RU" dirty="0"/>
              <a:t>Да только в том загвоздка вот,</a:t>
            </a:r>
            <a:br>
              <a:rPr lang="ru-RU" dirty="0"/>
            </a:br>
            <a:r>
              <a:rPr lang="ru-RU" dirty="0"/>
              <a:t>Что дождик льёт всего раз в год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22618" y="1825625"/>
            <a:ext cx="7031182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5595"/>
              </p:ext>
            </p:extLst>
          </p:nvPr>
        </p:nvGraphicFramePr>
        <p:xfrm>
          <a:off x="471055" y="1302328"/>
          <a:ext cx="61722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1379846189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3057139061"/>
                    </a:ext>
                  </a:extLst>
                </a:gridCol>
              </a:tblGrid>
              <a:tr h="525967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Сванна</a:t>
                      </a:r>
                      <a:r>
                        <a:rPr lang="ru-RU" dirty="0" smtClean="0"/>
                        <a:t>-- африканское панно</a:t>
                      </a:r>
                    </a:p>
                    <a:p>
                      <a:r>
                        <a:rPr lang="ru-RU" dirty="0" smtClean="0"/>
                        <a:t>На дивном фоне красно-бурой почвы.</a:t>
                      </a:r>
                    </a:p>
                    <a:p>
                      <a:r>
                        <a:rPr lang="ru-RU" dirty="0" smtClean="0"/>
                        <a:t>На плоскогорье Африки восточной,</a:t>
                      </a:r>
                    </a:p>
                    <a:p>
                      <a:r>
                        <a:rPr lang="ru-RU" dirty="0" smtClean="0"/>
                        <a:t> Слоны толпой идут на водопой,</a:t>
                      </a:r>
                    </a:p>
                    <a:p>
                      <a:r>
                        <a:rPr lang="ru-RU" dirty="0" smtClean="0"/>
                        <a:t>Огромные, им ничего не страшно!</a:t>
                      </a:r>
                    </a:p>
                    <a:p>
                      <a:r>
                        <a:rPr lang="ru-RU" dirty="0" smtClean="0"/>
                        <a:t>Жираф стоит как Эйфелева башня,</a:t>
                      </a:r>
                    </a:p>
                    <a:p>
                      <a:r>
                        <a:rPr lang="ru-RU" dirty="0" smtClean="0"/>
                        <a:t>Красавец, воплощающий покой.</a:t>
                      </a:r>
                    </a:p>
                    <a:p>
                      <a:r>
                        <a:rPr lang="ru-RU" dirty="0" smtClean="0"/>
                        <a:t>В саванне -- он пока один такой.</a:t>
                      </a:r>
                    </a:p>
                    <a:p>
                      <a:r>
                        <a:rPr lang="ru-RU" dirty="0" smtClean="0"/>
                        <a:t>Жует деревьев сочные листы.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 дожди, в саванне все живет,</a:t>
                      </a:r>
                    </a:p>
                    <a:p>
                      <a:r>
                        <a:rPr lang="ru-RU" dirty="0" smtClean="0"/>
                        <a:t>Цветам, животным, птицам -- всем раздолье!</a:t>
                      </a:r>
                    </a:p>
                    <a:p>
                      <a:r>
                        <a:rPr lang="ru-RU" dirty="0" smtClean="0"/>
                        <a:t>У всех тогда богатое застолье.</a:t>
                      </a:r>
                    </a:p>
                    <a:p>
                      <a:r>
                        <a:rPr lang="ru-RU" dirty="0" smtClean="0"/>
                        <a:t>Находит пищу толстый бегемот,</a:t>
                      </a:r>
                    </a:p>
                    <a:p>
                      <a:r>
                        <a:rPr lang="ru-RU" dirty="0" smtClean="0"/>
                        <a:t>Лев для семейства корм всегда найдет.</a:t>
                      </a:r>
                    </a:p>
                    <a:p>
                      <a:r>
                        <a:rPr lang="ru-RU" dirty="0" smtClean="0"/>
                        <a:t>Как губка, баобаб в свой толстый слой</a:t>
                      </a:r>
                    </a:p>
                    <a:p>
                      <a:r>
                        <a:rPr lang="ru-RU" dirty="0" smtClean="0"/>
                        <a:t>Коры впрок запасается водой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3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17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59074"/>
              </p:ext>
            </p:extLst>
          </p:nvPr>
        </p:nvGraphicFramePr>
        <p:xfrm>
          <a:off x="1025308" y="720436"/>
          <a:ext cx="9296328" cy="4336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8776">
                  <a:extLst>
                    <a:ext uri="{9D8B030D-6E8A-4147-A177-3AD203B41FA5}">
                      <a16:colId xmlns:a16="http://schemas.microsoft.com/office/drawing/2014/main" val="2676922510"/>
                    </a:ext>
                  </a:extLst>
                </a:gridCol>
                <a:gridCol w="3098776">
                  <a:extLst>
                    <a:ext uri="{9D8B030D-6E8A-4147-A177-3AD203B41FA5}">
                      <a16:colId xmlns:a16="http://schemas.microsoft.com/office/drawing/2014/main" val="446265906"/>
                    </a:ext>
                  </a:extLst>
                </a:gridCol>
                <a:gridCol w="3098776">
                  <a:extLst>
                    <a:ext uri="{9D8B030D-6E8A-4147-A177-3AD203B41FA5}">
                      <a16:colId xmlns:a16="http://schemas.microsoft.com/office/drawing/2014/main" val="3982489869"/>
                    </a:ext>
                  </a:extLst>
                </a:gridCol>
              </a:tblGrid>
              <a:tr h="2079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 Narrow" panose="020B0606020202030204" pitchFamily="34" charset="0"/>
                        </a:rPr>
                        <a:t>Название </a:t>
                      </a:r>
                      <a:endParaRPr lang="ru-RU" sz="2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 Narrow" panose="020B0606020202030204" pitchFamily="34" charset="0"/>
                        </a:rPr>
                        <a:t>Географическое положение</a:t>
                      </a:r>
                      <a:endParaRPr lang="ru-RU" sz="2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 Narrow" panose="020B0606020202030204" pitchFamily="34" charset="0"/>
                        </a:rPr>
                        <a:t>Климат </a:t>
                      </a:r>
                      <a:endParaRPr lang="ru-RU" sz="2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854497"/>
                  </a:ext>
                </a:extLst>
              </a:tr>
              <a:tr h="1045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 Narrow" panose="020B0606020202030204" pitchFamily="34" charset="0"/>
                        </a:rPr>
                        <a:t>Почвы </a:t>
                      </a:r>
                      <a:endParaRPr lang="ru-RU" sz="2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 Narrow" panose="020B0606020202030204" pitchFamily="34" charset="0"/>
                        </a:rPr>
                        <a:t>Растения </a:t>
                      </a:r>
                      <a:endParaRPr lang="ru-RU" sz="2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 Narrow" panose="020B0606020202030204" pitchFamily="34" charset="0"/>
                        </a:rPr>
                        <a:t>Животные</a:t>
                      </a:r>
                      <a:endParaRPr lang="ru-RU" sz="2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819766"/>
                  </a:ext>
                </a:extLst>
              </a:tr>
              <a:tr h="1211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 Narrow" panose="020B0606020202030204" pitchFamily="34" charset="0"/>
                        </a:rPr>
                        <a:t>Деятельность человека</a:t>
                      </a:r>
                      <a:endParaRPr lang="ru-RU" sz="2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Arial Narrow" panose="020B0606020202030204" pitchFamily="34" charset="0"/>
                        </a:rPr>
                        <a:t>Опасности </a:t>
                      </a:r>
                      <a:endParaRPr lang="ru-RU" sz="2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 Narrow" panose="020B0606020202030204" pitchFamily="34" charset="0"/>
                        </a:rPr>
                        <a:t>Закономерности</a:t>
                      </a:r>
                      <a:endParaRPr lang="ru-RU" sz="2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6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3673"/>
              </p:ext>
            </p:extLst>
          </p:nvPr>
        </p:nvGraphicFramePr>
        <p:xfrm>
          <a:off x="942181" y="858982"/>
          <a:ext cx="8742147" cy="3886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049">
                  <a:extLst>
                    <a:ext uri="{9D8B030D-6E8A-4147-A177-3AD203B41FA5}">
                      <a16:colId xmlns:a16="http://schemas.microsoft.com/office/drawing/2014/main" val="3435911173"/>
                    </a:ext>
                  </a:extLst>
                </a:gridCol>
                <a:gridCol w="2914049">
                  <a:extLst>
                    <a:ext uri="{9D8B030D-6E8A-4147-A177-3AD203B41FA5}">
                      <a16:colId xmlns:a16="http://schemas.microsoft.com/office/drawing/2014/main" val="2603564044"/>
                    </a:ext>
                  </a:extLst>
                </a:gridCol>
                <a:gridCol w="2914049">
                  <a:extLst>
                    <a:ext uri="{9D8B030D-6E8A-4147-A177-3AD203B41FA5}">
                      <a16:colId xmlns:a16="http://schemas.microsoft.com/office/drawing/2014/main" val="880372691"/>
                    </a:ext>
                  </a:extLst>
                </a:gridCol>
              </a:tblGrid>
              <a:tr h="104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Влажные экваториальные леса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 обе стороны от экватора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Тепло и очень влажно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8009196"/>
                  </a:ext>
                </a:extLst>
              </a:tr>
              <a:tr h="1042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Красно-желтые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Ярусы, лианы, паразиты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Царство птиц и обезьян. насекомые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244540"/>
                  </a:ext>
                </a:extLst>
              </a:tr>
              <a:tr h="1577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Вырубка ценных пород деревьев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Болезни и ядовитые животные.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Много осадков и тепло – огромные растения и бедные почвы.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881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8" y="2189019"/>
            <a:ext cx="6954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Глядя на рисунок определите природную зону и докажите свое мнение. </a:t>
            </a:r>
          </a:p>
          <a:p>
            <a:endParaRPr lang="ru-RU" sz="3600" dirty="0"/>
          </a:p>
          <a:p>
            <a:r>
              <a:rPr lang="ru-RU" sz="3600" dirty="0" smtClean="0"/>
              <a:t>Приведите не менее 3 доказательств.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85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388966"/>
            <a:ext cx="10512894" cy="59148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69" y="388966"/>
            <a:ext cx="9088976" cy="6048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1" y="36198"/>
            <a:ext cx="9545782" cy="6352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28" y="143810"/>
            <a:ext cx="10831549" cy="6952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18" y="143810"/>
            <a:ext cx="11039368" cy="7270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073" y="11484"/>
            <a:ext cx="11039367" cy="69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6691" y="750608"/>
            <a:ext cx="8340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Но природные условия также влияют на быт человека. </a:t>
            </a:r>
          </a:p>
          <a:p>
            <a:r>
              <a:rPr lang="ru-RU" sz="3200" dirty="0" smtClean="0"/>
              <a:t>На слайдах будут представлены картинки. </a:t>
            </a:r>
          </a:p>
          <a:p>
            <a:endParaRPr lang="ru-RU" sz="3200" dirty="0"/>
          </a:p>
          <a:p>
            <a:r>
              <a:rPr lang="ru-RU" sz="3200" dirty="0" smtClean="0"/>
              <a:t>Определите природную зону. </a:t>
            </a:r>
          </a:p>
          <a:p>
            <a:endParaRPr lang="ru-RU" sz="3200" dirty="0"/>
          </a:p>
          <a:p>
            <a:r>
              <a:rPr lang="ru-RU" sz="3200" dirty="0" smtClean="0"/>
              <a:t>Аргументируйте свой ответ.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42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7" y="132314"/>
            <a:ext cx="5888182" cy="44104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019" y="1705840"/>
            <a:ext cx="6116456" cy="45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597" y="2165251"/>
            <a:ext cx="5880876" cy="4404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3" y="204431"/>
            <a:ext cx="621236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9637" y="1343891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…</a:t>
            </a:r>
            <a:r>
              <a:rPr lang="ru-RU" sz="6000" dirty="0" smtClean="0"/>
              <a:t>Спасибо за внимание</a:t>
            </a:r>
            <a:r>
              <a:rPr lang="ru-RU" sz="6000" dirty="0" smtClean="0"/>
              <a:t>…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452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178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Прослушайте стихи. Определите тему и цели урока.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Прослушайте стихи. Определите тему и цели урока. </dc:title>
  <dc:creator>PZ</dc:creator>
  <cp:lastModifiedBy>PZ</cp:lastModifiedBy>
  <cp:revision>8</cp:revision>
  <dcterms:created xsi:type="dcterms:W3CDTF">2022-05-12T18:42:35Z</dcterms:created>
  <dcterms:modified xsi:type="dcterms:W3CDTF">2022-05-12T19:41:52Z</dcterms:modified>
</cp:coreProperties>
</file>