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96" r:id="rId1"/>
  </p:sldMasterIdLst>
  <p:notesMasterIdLst>
    <p:notesMasterId r:id="rId22"/>
  </p:notesMasterIdLst>
  <p:handoutMasterIdLst>
    <p:handoutMasterId r:id="rId23"/>
  </p:handoutMasterIdLst>
  <p:sldIdLst>
    <p:sldId id="280" r:id="rId2"/>
    <p:sldId id="260" r:id="rId3"/>
    <p:sldId id="261" r:id="rId4"/>
    <p:sldId id="266" r:id="rId5"/>
    <p:sldId id="271" r:id="rId6"/>
    <p:sldId id="267" r:id="rId7"/>
    <p:sldId id="268" r:id="rId8"/>
    <p:sldId id="269" r:id="rId9"/>
    <p:sldId id="263" r:id="rId10"/>
    <p:sldId id="270" r:id="rId11"/>
    <p:sldId id="264" r:id="rId12"/>
    <p:sldId id="272" r:id="rId13"/>
    <p:sldId id="273" r:id="rId14"/>
    <p:sldId id="274" r:id="rId15"/>
    <p:sldId id="275" r:id="rId16"/>
    <p:sldId id="276" r:id="rId17"/>
    <p:sldId id="265" r:id="rId18"/>
    <p:sldId id="277" r:id="rId19"/>
    <p:sldId id="278" r:id="rId20"/>
    <p:sldId id="279" r:id="rId21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83707" autoAdjust="0"/>
  </p:normalViewPr>
  <p:slideViewPr>
    <p:cSldViewPr snapToGrid="0">
      <p:cViewPr>
        <p:scale>
          <a:sx n="81" d="100"/>
          <a:sy n="81" d="100"/>
        </p:scale>
        <p:origin x="-174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363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735D2A-329D-429A-81CC-CC3DCF47B401}" type="doc">
      <dgm:prSet loTypeId="urn:microsoft.com/office/officeart/2005/8/layout/vList5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C28DEEB3-D213-463A-8C57-1DAA4A07978D}">
      <dgm:prSet phldrT="[Текст]" phldr="1" custT="1"/>
      <dgm:spPr>
        <a:solidFill>
          <a:schemeClr val="tx2">
            <a:lumMod val="75000"/>
          </a:schemeClr>
        </a:solidFill>
      </dgm:spPr>
      <dgm:t>
        <a:bodyPr/>
        <a:lstStyle/>
        <a:p>
          <a:endParaRPr lang="ru-RU" sz="3200" dirty="0">
            <a:latin typeface="Arial Narrow" panose="020B0606020202030204" pitchFamily="34" charset="0"/>
          </a:endParaRPr>
        </a:p>
      </dgm:t>
    </dgm:pt>
    <dgm:pt modelId="{651BE4D1-4C65-45A7-A3A1-1A777CE19EE1}" type="parTrans" cxnId="{F876196C-2B19-4AE9-B9DD-D62263F69B93}">
      <dgm:prSet/>
      <dgm:spPr/>
      <dgm:t>
        <a:bodyPr/>
        <a:lstStyle/>
        <a:p>
          <a:endParaRPr lang="ru-RU" sz="3200">
            <a:latin typeface="Arial Narrow" panose="020B0606020202030204" pitchFamily="34" charset="0"/>
          </a:endParaRPr>
        </a:p>
      </dgm:t>
    </dgm:pt>
    <dgm:pt modelId="{9CE29857-5E71-40CE-B344-5205A6F7F5C3}" type="sibTrans" cxnId="{F876196C-2B19-4AE9-B9DD-D62263F69B93}">
      <dgm:prSet/>
      <dgm:spPr/>
      <dgm:t>
        <a:bodyPr/>
        <a:lstStyle/>
        <a:p>
          <a:endParaRPr lang="ru-RU" sz="3200">
            <a:latin typeface="Arial Narrow" panose="020B0606020202030204" pitchFamily="34" charset="0"/>
          </a:endParaRPr>
        </a:p>
      </dgm:t>
    </dgm:pt>
    <dgm:pt modelId="{2BD436D1-762D-4BB1-8B4E-35E0928A4DC4}">
      <dgm:prSet phldrT="[Текст]" custT="1"/>
      <dgm:spPr/>
      <dgm:t>
        <a:bodyPr/>
        <a:lstStyle/>
        <a:p>
          <a:r>
            <a:rPr lang="ru-RU" sz="3200" dirty="0" smtClean="0">
              <a:latin typeface="Arial Narrow" panose="020B0606020202030204" pitchFamily="34" charset="0"/>
            </a:rPr>
            <a:t>изменению всей структуры экономики, что обеспечило технико-экономическую независимость страны</a:t>
          </a:r>
          <a:endParaRPr lang="ru-RU" sz="3200" dirty="0">
            <a:latin typeface="Arial Narrow" panose="020B0606020202030204" pitchFamily="34" charset="0"/>
          </a:endParaRPr>
        </a:p>
      </dgm:t>
    </dgm:pt>
    <dgm:pt modelId="{1E8D058E-484C-4776-B097-EFA8A5873783}" type="parTrans" cxnId="{E2EC9C44-E256-4632-9CA4-39B172F3BBD3}">
      <dgm:prSet/>
      <dgm:spPr/>
      <dgm:t>
        <a:bodyPr/>
        <a:lstStyle/>
        <a:p>
          <a:endParaRPr lang="ru-RU" sz="3200">
            <a:latin typeface="Arial Narrow" panose="020B0606020202030204" pitchFamily="34" charset="0"/>
          </a:endParaRPr>
        </a:p>
      </dgm:t>
    </dgm:pt>
    <dgm:pt modelId="{2E5426E4-0191-41DB-8471-BE0D60A4675C}" type="sibTrans" cxnId="{E2EC9C44-E256-4632-9CA4-39B172F3BBD3}">
      <dgm:prSet/>
      <dgm:spPr/>
      <dgm:t>
        <a:bodyPr/>
        <a:lstStyle/>
        <a:p>
          <a:endParaRPr lang="ru-RU" sz="3200">
            <a:latin typeface="Arial Narrow" panose="020B0606020202030204" pitchFamily="34" charset="0"/>
          </a:endParaRPr>
        </a:p>
      </dgm:t>
    </dgm:pt>
    <dgm:pt modelId="{E841AFE1-39FB-4696-AB69-49C246A308A3}">
      <dgm:prSet phldrT="[Текст]" custT="1"/>
      <dgm:spPr/>
      <dgm:t>
        <a:bodyPr/>
        <a:lstStyle/>
        <a:p>
          <a:r>
            <a:rPr lang="ru-RU" sz="3200" dirty="0" smtClean="0">
              <a:latin typeface="Arial Narrow" panose="020B0606020202030204" pitchFamily="34" charset="0"/>
            </a:rPr>
            <a:t>отставание эк-</a:t>
          </a:r>
          <a:r>
            <a:rPr lang="ru-RU" sz="3200" dirty="0" err="1" smtClean="0">
              <a:latin typeface="Arial Narrow" panose="020B0606020202030204" pitchFamily="34" charset="0"/>
            </a:rPr>
            <a:t>ки</a:t>
          </a:r>
          <a:r>
            <a:rPr lang="ru-RU" sz="3200" dirty="0" smtClean="0">
              <a:latin typeface="Arial Narrow" panose="020B0606020202030204" pitchFamily="34" charset="0"/>
            </a:rPr>
            <a:t> нац. регионов было в основном преодолено</a:t>
          </a:r>
          <a:endParaRPr lang="ru-RU" sz="3200" dirty="0">
            <a:latin typeface="Arial Narrow" panose="020B0606020202030204" pitchFamily="34" charset="0"/>
          </a:endParaRPr>
        </a:p>
      </dgm:t>
    </dgm:pt>
    <dgm:pt modelId="{6AE032C1-8329-495E-87CF-E8A0EFB9ED4D}" type="parTrans" cxnId="{792B74E8-E5A7-45B9-84EF-AE2616303ABB}">
      <dgm:prSet/>
      <dgm:spPr/>
      <dgm:t>
        <a:bodyPr/>
        <a:lstStyle/>
        <a:p>
          <a:endParaRPr lang="ru-RU" sz="3200">
            <a:latin typeface="Arial Narrow" panose="020B0606020202030204" pitchFamily="34" charset="0"/>
          </a:endParaRPr>
        </a:p>
      </dgm:t>
    </dgm:pt>
    <dgm:pt modelId="{916EE927-0079-439E-90AB-638A46A2A496}" type="sibTrans" cxnId="{792B74E8-E5A7-45B9-84EF-AE2616303ABB}">
      <dgm:prSet/>
      <dgm:spPr/>
      <dgm:t>
        <a:bodyPr/>
        <a:lstStyle/>
        <a:p>
          <a:endParaRPr lang="ru-RU" sz="3200">
            <a:latin typeface="Arial Narrow" panose="020B0606020202030204" pitchFamily="34" charset="0"/>
          </a:endParaRPr>
        </a:p>
      </dgm:t>
    </dgm:pt>
    <dgm:pt modelId="{E67D3991-2ADE-4188-B140-AA59A8D6B828}">
      <dgm:prSet phldrT="[Текст]" phldr="1" custT="1"/>
      <dgm:spPr>
        <a:solidFill>
          <a:schemeClr val="accent1">
            <a:lumMod val="90000"/>
            <a:lumOff val="10000"/>
          </a:schemeClr>
        </a:solidFill>
      </dgm:spPr>
      <dgm:t>
        <a:bodyPr/>
        <a:lstStyle/>
        <a:p>
          <a:endParaRPr lang="ru-RU" sz="3200" dirty="0">
            <a:latin typeface="Arial Narrow" panose="020B0606020202030204" pitchFamily="34" charset="0"/>
          </a:endParaRPr>
        </a:p>
      </dgm:t>
    </dgm:pt>
    <dgm:pt modelId="{B73D686B-9E9F-43E3-91A4-7F3F84C3B623}" type="parTrans" cxnId="{CFDA7437-83B9-45F2-AC2E-C04B949A629D}">
      <dgm:prSet/>
      <dgm:spPr/>
      <dgm:t>
        <a:bodyPr/>
        <a:lstStyle/>
        <a:p>
          <a:endParaRPr lang="ru-RU" sz="3200">
            <a:latin typeface="Arial Narrow" panose="020B0606020202030204" pitchFamily="34" charset="0"/>
          </a:endParaRPr>
        </a:p>
      </dgm:t>
    </dgm:pt>
    <dgm:pt modelId="{38A76B71-4D01-4112-8101-6456E71165D0}" type="sibTrans" cxnId="{CFDA7437-83B9-45F2-AC2E-C04B949A629D}">
      <dgm:prSet/>
      <dgm:spPr/>
      <dgm:t>
        <a:bodyPr/>
        <a:lstStyle/>
        <a:p>
          <a:endParaRPr lang="ru-RU" sz="3200">
            <a:latin typeface="Arial Narrow" panose="020B0606020202030204" pitchFamily="34" charset="0"/>
          </a:endParaRPr>
        </a:p>
      </dgm:t>
    </dgm:pt>
    <dgm:pt modelId="{D62C9CB2-C32B-42E9-8FE2-48201BB8393D}">
      <dgm:prSet phldrT="[Текст]" custT="1"/>
      <dgm:spPr/>
      <dgm:t>
        <a:bodyPr/>
        <a:lstStyle/>
        <a:p>
          <a:r>
            <a:rPr lang="ru-RU" sz="3200" dirty="0" smtClean="0">
              <a:latin typeface="Arial Narrow" panose="020B0606020202030204" pitchFamily="34" charset="0"/>
            </a:rPr>
            <a:t>задача индустриализации промышленного производства была в целом решена</a:t>
          </a:r>
          <a:endParaRPr lang="ru-RU" sz="3200" dirty="0">
            <a:latin typeface="Arial Narrow" panose="020B0606020202030204" pitchFamily="34" charset="0"/>
          </a:endParaRPr>
        </a:p>
      </dgm:t>
    </dgm:pt>
    <dgm:pt modelId="{A900478E-E2D6-4BFD-B5AA-392D330FAEBE}" type="parTrans" cxnId="{AD696CE2-DFFE-4D62-9488-61E1D7B1488E}">
      <dgm:prSet/>
      <dgm:spPr/>
      <dgm:t>
        <a:bodyPr/>
        <a:lstStyle/>
        <a:p>
          <a:endParaRPr lang="ru-RU" sz="3200">
            <a:latin typeface="Arial Narrow" panose="020B0606020202030204" pitchFamily="34" charset="0"/>
          </a:endParaRPr>
        </a:p>
      </dgm:t>
    </dgm:pt>
    <dgm:pt modelId="{82009427-4C53-4E18-B918-4A108BF2474F}" type="sibTrans" cxnId="{AD696CE2-DFFE-4D62-9488-61E1D7B1488E}">
      <dgm:prSet/>
      <dgm:spPr/>
      <dgm:t>
        <a:bodyPr/>
        <a:lstStyle/>
        <a:p>
          <a:endParaRPr lang="ru-RU" sz="3200">
            <a:latin typeface="Arial Narrow" panose="020B0606020202030204" pitchFamily="34" charset="0"/>
          </a:endParaRPr>
        </a:p>
      </dgm:t>
    </dgm:pt>
    <dgm:pt modelId="{743FFBEE-2058-41C8-AB81-D452E0ABDE16}">
      <dgm:prSet phldrT="[Текст]" custT="1"/>
      <dgm:spPr/>
      <dgm:t>
        <a:bodyPr/>
        <a:lstStyle/>
        <a:p>
          <a:r>
            <a:rPr lang="ru-RU" sz="3200" dirty="0" smtClean="0">
              <a:latin typeface="Arial Narrow" panose="020B0606020202030204" pitchFamily="34" charset="0"/>
            </a:rPr>
            <a:t>не был завершён процесс индустриализации в с/х, строительстве, сфере обслуживания</a:t>
          </a:r>
          <a:endParaRPr lang="ru-RU" sz="3200" dirty="0">
            <a:latin typeface="Arial Narrow" panose="020B0606020202030204" pitchFamily="34" charset="0"/>
          </a:endParaRPr>
        </a:p>
      </dgm:t>
    </dgm:pt>
    <dgm:pt modelId="{B9B9C854-CA28-4849-951F-86852E8B21DF}" type="parTrans" cxnId="{A94EA32A-8C1E-4D9D-BCAE-2DF83B4855AE}">
      <dgm:prSet/>
      <dgm:spPr/>
      <dgm:t>
        <a:bodyPr/>
        <a:lstStyle/>
        <a:p>
          <a:endParaRPr lang="ru-RU" sz="3200">
            <a:latin typeface="Arial Narrow" panose="020B0606020202030204" pitchFamily="34" charset="0"/>
          </a:endParaRPr>
        </a:p>
      </dgm:t>
    </dgm:pt>
    <dgm:pt modelId="{1200042D-9335-44C0-AFE0-F8C527611E84}" type="sibTrans" cxnId="{A94EA32A-8C1E-4D9D-BCAE-2DF83B4855AE}">
      <dgm:prSet/>
      <dgm:spPr/>
      <dgm:t>
        <a:bodyPr/>
        <a:lstStyle/>
        <a:p>
          <a:endParaRPr lang="ru-RU" sz="3200">
            <a:latin typeface="Arial Narrow" panose="020B0606020202030204" pitchFamily="34" charset="0"/>
          </a:endParaRPr>
        </a:p>
      </dgm:t>
    </dgm:pt>
    <dgm:pt modelId="{42B5C121-2C95-41FF-96A2-5352091CDA91}">
      <dgm:prSet phldrT="[Текст]" phldr="1" custT="1"/>
      <dgm:spPr>
        <a:solidFill>
          <a:schemeClr val="tx2">
            <a:lumMod val="75000"/>
          </a:schemeClr>
        </a:solidFill>
        <a:ln>
          <a:solidFill>
            <a:schemeClr val="tx2">
              <a:lumMod val="75000"/>
            </a:schemeClr>
          </a:solidFill>
        </a:ln>
      </dgm:spPr>
      <dgm:t>
        <a:bodyPr/>
        <a:lstStyle/>
        <a:p>
          <a:endParaRPr lang="ru-RU" sz="3200" dirty="0">
            <a:latin typeface="Arial Narrow" panose="020B0606020202030204" pitchFamily="34" charset="0"/>
          </a:endParaRPr>
        </a:p>
      </dgm:t>
    </dgm:pt>
    <dgm:pt modelId="{F62B623C-03AD-47B2-A821-BAE342ECE9CA}" type="parTrans" cxnId="{D1BC5B2B-0AD6-431F-8106-D8572DFA940E}">
      <dgm:prSet/>
      <dgm:spPr/>
      <dgm:t>
        <a:bodyPr/>
        <a:lstStyle/>
        <a:p>
          <a:endParaRPr lang="ru-RU" sz="3200">
            <a:latin typeface="Arial Narrow" panose="020B0606020202030204" pitchFamily="34" charset="0"/>
          </a:endParaRPr>
        </a:p>
      </dgm:t>
    </dgm:pt>
    <dgm:pt modelId="{1DD523A0-32CB-42B7-8A92-E545D0E5418A}" type="sibTrans" cxnId="{D1BC5B2B-0AD6-431F-8106-D8572DFA940E}">
      <dgm:prSet/>
      <dgm:spPr/>
      <dgm:t>
        <a:bodyPr/>
        <a:lstStyle/>
        <a:p>
          <a:endParaRPr lang="ru-RU" sz="3200">
            <a:latin typeface="Arial Narrow" panose="020B0606020202030204" pitchFamily="34" charset="0"/>
          </a:endParaRPr>
        </a:p>
      </dgm:t>
    </dgm:pt>
    <dgm:pt modelId="{B10859EB-FFAD-4065-B8CC-D04D619DB4A3}">
      <dgm:prSet phldrT="[Текст]" custT="1"/>
      <dgm:spPr/>
      <dgm:t>
        <a:bodyPr/>
        <a:lstStyle/>
        <a:p>
          <a:r>
            <a:rPr lang="ru-RU" sz="3200" dirty="0" smtClean="0">
              <a:latin typeface="Arial Narrow" panose="020B0606020202030204" pitchFamily="34" charset="0"/>
            </a:rPr>
            <a:t>различия между республиками по ряду показателей сохранялись</a:t>
          </a:r>
          <a:endParaRPr lang="ru-RU" sz="3200" dirty="0">
            <a:latin typeface="Arial Narrow" panose="020B0606020202030204" pitchFamily="34" charset="0"/>
          </a:endParaRPr>
        </a:p>
      </dgm:t>
    </dgm:pt>
    <dgm:pt modelId="{B8F134DF-EB3D-4F35-8E48-8B346629A1D2}" type="parTrans" cxnId="{AA0ECA34-DBF9-4AD4-AC6F-449AFD355FE9}">
      <dgm:prSet/>
      <dgm:spPr/>
      <dgm:t>
        <a:bodyPr/>
        <a:lstStyle/>
        <a:p>
          <a:endParaRPr lang="ru-RU" sz="3200">
            <a:latin typeface="Arial Narrow" panose="020B0606020202030204" pitchFamily="34" charset="0"/>
          </a:endParaRPr>
        </a:p>
      </dgm:t>
    </dgm:pt>
    <dgm:pt modelId="{F291C856-401D-469D-A562-ED27A97AF108}" type="sibTrans" cxnId="{AA0ECA34-DBF9-4AD4-AC6F-449AFD355FE9}">
      <dgm:prSet/>
      <dgm:spPr/>
      <dgm:t>
        <a:bodyPr/>
        <a:lstStyle/>
        <a:p>
          <a:endParaRPr lang="ru-RU" sz="3200">
            <a:latin typeface="Arial Narrow" panose="020B0606020202030204" pitchFamily="34" charset="0"/>
          </a:endParaRPr>
        </a:p>
      </dgm:t>
    </dgm:pt>
    <dgm:pt modelId="{FD5B61B8-71C2-4904-973C-A4DF237D0505}">
      <dgm:prSet phldrT="[Текст]" custT="1"/>
      <dgm:spPr/>
      <dgm:t>
        <a:bodyPr/>
        <a:lstStyle/>
        <a:p>
          <a:r>
            <a:rPr lang="ru-RU" sz="3200" dirty="0" smtClean="0">
              <a:latin typeface="Arial Narrow" panose="020B0606020202030204" pitchFamily="34" charset="0"/>
            </a:rPr>
            <a:t>по стране процесс индустриализации завершился к концу первых пятилеток, а в некоторых республиках (Киргизская, Таджикская, Туркменская, Казахская) отдельные задачи решались уже позже</a:t>
          </a:r>
          <a:endParaRPr lang="ru-RU" sz="3200" dirty="0">
            <a:latin typeface="Arial Narrow" panose="020B0606020202030204" pitchFamily="34" charset="0"/>
          </a:endParaRPr>
        </a:p>
      </dgm:t>
    </dgm:pt>
    <dgm:pt modelId="{8603698E-F14A-4F6D-8FDD-E50AE6EF9F5A}" type="parTrans" cxnId="{21FFC139-A1C8-480B-8EB6-6B106C0A1D65}">
      <dgm:prSet/>
      <dgm:spPr/>
      <dgm:t>
        <a:bodyPr/>
        <a:lstStyle/>
        <a:p>
          <a:endParaRPr lang="ru-RU" sz="3200">
            <a:latin typeface="Arial Narrow" panose="020B0606020202030204" pitchFamily="34" charset="0"/>
          </a:endParaRPr>
        </a:p>
      </dgm:t>
    </dgm:pt>
    <dgm:pt modelId="{DC97598E-7F62-4CB2-A5C1-822DC36A9D21}" type="sibTrans" cxnId="{21FFC139-A1C8-480B-8EB6-6B106C0A1D65}">
      <dgm:prSet/>
      <dgm:spPr/>
      <dgm:t>
        <a:bodyPr/>
        <a:lstStyle/>
        <a:p>
          <a:endParaRPr lang="ru-RU" sz="3200">
            <a:latin typeface="Arial Narrow" panose="020B0606020202030204" pitchFamily="34" charset="0"/>
          </a:endParaRPr>
        </a:p>
      </dgm:t>
    </dgm:pt>
    <dgm:pt modelId="{3742EF8C-51D5-4F26-8CF5-1E9A55379253}" type="pres">
      <dgm:prSet presAssocID="{36735D2A-329D-429A-81CC-CC3DCF47B40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8979FE-E244-49A8-971F-77EAB99330E7}" type="pres">
      <dgm:prSet presAssocID="{C28DEEB3-D213-463A-8C57-1DAA4A07978D}" presName="linNode" presStyleCnt="0"/>
      <dgm:spPr/>
    </dgm:pt>
    <dgm:pt modelId="{413E1D32-1B7A-41BF-A128-7134E97E2E5F}" type="pres">
      <dgm:prSet presAssocID="{C28DEEB3-D213-463A-8C57-1DAA4A07978D}" presName="parentText" presStyleLbl="node1" presStyleIdx="0" presStyleCnt="3" custFlipHor="1" custScaleX="12572" custLinFactNeighborX="-653" custLinFactNeighborY="-1230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565E03-C8C0-4241-A2A3-76BA461DDC3C}" type="pres">
      <dgm:prSet presAssocID="{C28DEEB3-D213-463A-8C57-1DAA4A07978D}" presName="descendantText" presStyleLbl="alignAccFollowNode1" presStyleIdx="0" presStyleCnt="3" custScaleX="1479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F82925-A57C-443C-98BD-C35D24B4296E}" type="pres">
      <dgm:prSet presAssocID="{9CE29857-5E71-40CE-B344-5205A6F7F5C3}" presName="sp" presStyleCnt="0"/>
      <dgm:spPr/>
    </dgm:pt>
    <dgm:pt modelId="{53510E2E-E191-4C33-B728-F8F554B16AAF}" type="pres">
      <dgm:prSet presAssocID="{E67D3991-2ADE-4188-B140-AA59A8D6B828}" presName="linNode" presStyleCnt="0"/>
      <dgm:spPr/>
    </dgm:pt>
    <dgm:pt modelId="{24105A3B-BFEC-438B-9724-A9F1F6CF21B0}" type="pres">
      <dgm:prSet presAssocID="{E67D3991-2ADE-4188-B140-AA59A8D6B828}" presName="parentText" presStyleLbl="node1" presStyleIdx="1" presStyleCnt="3" custFlipHor="0" custScaleX="50745" custScaleY="93406" custLinFactNeighborX="4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F47AFE-7E81-48D2-B7CD-E47450889DA0}" type="pres">
      <dgm:prSet presAssocID="{E67D3991-2ADE-4188-B140-AA59A8D6B828}" presName="descendantText" presStyleLbl="alignAccFollowNode1" presStyleIdx="1" presStyleCnt="3" custScaleX="6564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250126-FF39-47FD-B232-A639F7AA1834}" type="pres">
      <dgm:prSet presAssocID="{38A76B71-4D01-4112-8101-6456E71165D0}" presName="sp" presStyleCnt="0"/>
      <dgm:spPr/>
    </dgm:pt>
    <dgm:pt modelId="{AFEDC654-76B9-444E-BF61-40BB85B696A9}" type="pres">
      <dgm:prSet presAssocID="{42B5C121-2C95-41FF-96A2-5352091CDA91}" presName="linNode" presStyleCnt="0"/>
      <dgm:spPr/>
    </dgm:pt>
    <dgm:pt modelId="{66399681-ADE8-4A52-B174-7132ADB54453}" type="pres">
      <dgm:prSet presAssocID="{42B5C121-2C95-41FF-96A2-5352091CDA91}" presName="parentText" presStyleLbl="node1" presStyleIdx="2" presStyleCnt="3" custFlipHor="1" custScaleX="1330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6B91C5-4B19-468B-AC08-00FAE4D150A4}" type="pres">
      <dgm:prSet presAssocID="{42B5C121-2C95-41FF-96A2-5352091CDA91}" presName="descendantText" presStyleLbl="alignAccFollowNode1" presStyleIdx="2" presStyleCnt="3" custScaleX="1920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1F9834-6F8B-4054-B926-DC38D89F53BD}" type="presOf" srcId="{C28DEEB3-D213-463A-8C57-1DAA4A07978D}" destId="{413E1D32-1B7A-41BF-A128-7134E97E2E5F}" srcOrd="0" destOrd="0" presId="urn:microsoft.com/office/officeart/2005/8/layout/vList5"/>
    <dgm:cxn modelId="{792B74E8-E5A7-45B9-84EF-AE2616303ABB}" srcId="{C28DEEB3-D213-463A-8C57-1DAA4A07978D}" destId="{E841AFE1-39FB-4696-AB69-49C246A308A3}" srcOrd="1" destOrd="0" parTransId="{6AE032C1-8329-495E-87CF-E8A0EFB9ED4D}" sibTransId="{916EE927-0079-439E-90AB-638A46A2A496}"/>
    <dgm:cxn modelId="{88EB2848-E9D3-456D-AD90-D1AFB6510129}" type="presOf" srcId="{36735D2A-329D-429A-81CC-CC3DCF47B401}" destId="{3742EF8C-51D5-4F26-8CF5-1E9A55379253}" srcOrd="0" destOrd="0" presId="urn:microsoft.com/office/officeart/2005/8/layout/vList5"/>
    <dgm:cxn modelId="{21FFC139-A1C8-480B-8EB6-6B106C0A1D65}" srcId="{42B5C121-2C95-41FF-96A2-5352091CDA91}" destId="{FD5B61B8-71C2-4904-973C-A4DF237D0505}" srcOrd="1" destOrd="0" parTransId="{8603698E-F14A-4F6D-8FDD-E50AE6EF9F5A}" sibTransId="{DC97598E-7F62-4CB2-A5C1-822DC36A9D21}"/>
    <dgm:cxn modelId="{21E7B032-6058-4BE2-87F1-1A6CA0F7DC6F}" type="presOf" srcId="{D62C9CB2-C32B-42E9-8FE2-48201BB8393D}" destId="{43F47AFE-7E81-48D2-B7CD-E47450889DA0}" srcOrd="0" destOrd="0" presId="urn:microsoft.com/office/officeart/2005/8/layout/vList5"/>
    <dgm:cxn modelId="{C6FC5005-882B-40F7-88EA-FBB113D4FE56}" type="presOf" srcId="{B10859EB-FFAD-4065-B8CC-D04D619DB4A3}" destId="{1C6B91C5-4B19-468B-AC08-00FAE4D150A4}" srcOrd="0" destOrd="0" presId="urn:microsoft.com/office/officeart/2005/8/layout/vList5"/>
    <dgm:cxn modelId="{CFDA7437-83B9-45F2-AC2E-C04B949A629D}" srcId="{36735D2A-329D-429A-81CC-CC3DCF47B401}" destId="{E67D3991-2ADE-4188-B140-AA59A8D6B828}" srcOrd="1" destOrd="0" parTransId="{B73D686B-9E9F-43E3-91A4-7F3F84C3B623}" sibTransId="{38A76B71-4D01-4112-8101-6456E71165D0}"/>
    <dgm:cxn modelId="{7A02F6A5-C54E-4DAE-8125-FB64DB373EE6}" type="presOf" srcId="{42B5C121-2C95-41FF-96A2-5352091CDA91}" destId="{66399681-ADE8-4A52-B174-7132ADB54453}" srcOrd="0" destOrd="0" presId="urn:microsoft.com/office/officeart/2005/8/layout/vList5"/>
    <dgm:cxn modelId="{30BCAF33-3694-44B1-A06D-9177FB276EC8}" type="presOf" srcId="{2BD436D1-762D-4BB1-8B4E-35E0928A4DC4}" destId="{39565E03-C8C0-4241-A2A3-76BA461DDC3C}" srcOrd="0" destOrd="0" presId="urn:microsoft.com/office/officeart/2005/8/layout/vList5"/>
    <dgm:cxn modelId="{13A0A617-3BF9-4E09-BB65-80F82DF01BF3}" type="presOf" srcId="{743FFBEE-2058-41C8-AB81-D452E0ABDE16}" destId="{43F47AFE-7E81-48D2-B7CD-E47450889DA0}" srcOrd="0" destOrd="1" presId="urn:microsoft.com/office/officeart/2005/8/layout/vList5"/>
    <dgm:cxn modelId="{F9F1E1E1-8C67-4CC3-A70F-3118FE0A849D}" type="presOf" srcId="{E841AFE1-39FB-4696-AB69-49C246A308A3}" destId="{39565E03-C8C0-4241-A2A3-76BA461DDC3C}" srcOrd="0" destOrd="1" presId="urn:microsoft.com/office/officeart/2005/8/layout/vList5"/>
    <dgm:cxn modelId="{AA0ECA34-DBF9-4AD4-AC6F-449AFD355FE9}" srcId="{42B5C121-2C95-41FF-96A2-5352091CDA91}" destId="{B10859EB-FFAD-4065-B8CC-D04D619DB4A3}" srcOrd="0" destOrd="0" parTransId="{B8F134DF-EB3D-4F35-8E48-8B346629A1D2}" sibTransId="{F291C856-401D-469D-A562-ED27A97AF108}"/>
    <dgm:cxn modelId="{A94EA32A-8C1E-4D9D-BCAE-2DF83B4855AE}" srcId="{E67D3991-2ADE-4188-B140-AA59A8D6B828}" destId="{743FFBEE-2058-41C8-AB81-D452E0ABDE16}" srcOrd="1" destOrd="0" parTransId="{B9B9C854-CA28-4849-951F-86852E8B21DF}" sibTransId="{1200042D-9335-44C0-AFE0-F8C527611E84}"/>
    <dgm:cxn modelId="{1CD52662-3F75-4465-BDB3-199D15E87EA8}" type="presOf" srcId="{E67D3991-2ADE-4188-B140-AA59A8D6B828}" destId="{24105A3B-BFEC-438B-9724-A9F1F6CF21B0}" srcOrd="0" destOrd="0" presId="urn:microsoft.com/office/officeart/2005/8/layout/vList5"/>
    <dgm:cxn modelId="{AD696CE2-DFFE-4D62-9488-61E1D7B1488E}" srcId="{E67D3991-2ADE-4188-B140-AA59A8D6B828}" destId="{D62C9CB2-C32B-42E9-8FE2-48201BB8393D}" srcOrd="0" destOrd="0" parTransId="{A900478E-E2D6-4BFD-B5AA-392D330FAEBE}" sibTransId="{82009427-4C53-4E18-B918-4A108BF2474F}"/>
    <dgm:cxn modelId="{B7C58E03-53EF-4014-AAAF-D8A0599C42A6}" type="presOf" srcId="{FD5B61B8-71C2-4904-973C-A4DF237D0505}" destId="{1C6B91C5-4B19-468B-AC08-00FAE4D150A4}" srcOrd="0" destOrd="1" presId="urn:microsoft.com/office/officeart/2005/8/layout/vList5"/>
    <dgm:cxn modelId="{E2EC9C44-E256-4632-9CA4-39B172F3BBD3}" srcId="{C28DEEB3-D213-463A-8C57-1DAA4A07978D}" destId="{2BD436D1-762D-4BB1-8B4E-35E0928A4DC4}" srcOrd="0" destOrd="0" parTransId="{1E8D058E-484C-4776-B097-EFA8A5873783}" sibTransId="{2E5426E4-0191-41DB-8471-BE0D60A4675C}"/>
    <dgm:cxn modelId="{D1BC5B2B-0AD6-431F-8106-D8572DFA940E}" srcId="{36735D2A-329D-429A-81CC-CC3DCF47B401}" destId="{42B5C121-2C95-41FF-96A2-5352091CDA91}" srcOrd="2" destOrd="0" parTransId="{F62B623C-03AD-47B2-A821-BAE342ECE9CA}" sibTransId="{1DD523A0-32CB-42B7-8A92-E545D0E5418A}"/>
    <dgm:cxn modelId="{F876196C-2B19-4AE9-B9DD-D62263F69B93}" srcId="{36735D2A-329D-429A-81CC-CC3DCF47B401}" destId="{C28DEEB3-D213-463A-8C57-1DAA4A07978D}" srcOrd="0" destOrd="0" parTransId="{651BE4D1-4C65-45A7-A3A1-1A777CE19EE1}" sibTransId="{9CE29857-5E71-40CE-B344-5205A6F7F5C3}"/>
    <dgm:cxn modelId="{2D939A82-0B86-4BEE-ABA3-CBC175C8415E}" type="presParOf" srcId="{3742EF8C-51D5-4F26-8CF5-1E9A55379253}" destId="{538979FE-E244-49A8-971F-77EAB99330E7}" srcOrd="0" destOrd="0" presId="urn:microsoft.com/office/officeart/2005/8/layout/vList5"/>
    <dgm:cxn modelId="{4603E82F-E465-4515-838C-AE24C3DFE481}" type="presParOf" srcId="{538979FE-E244-49A8-971F-77EAB99330E7}" destId="{413E1D32-1B7A-41BF-A128-7134E97E2E5F}" srcOrd="0" destOrd="0" presId="urn:microsoft.com/office/officeart/2005/8/layout/vList5"/>
    <dgm:cxn modelId="{C9AF1767-532F-47E9-961E-643ED67DAD41}" type="presParOf" srcId="{538979FE-E244-49A8-971F-77EAB99330E7}" destId="{39565E03-C8C0-4241-A2A3-76BA461DDC3C}" srcOrd="1" destOrd="0" presId="urn:microsoft.com/office/officeart/2005/8/layout/vList5"/>
    <dgm:cxn modelId="{33C2B8C4-A414-4D6B-AB09-F35C090FE35A}" type="presParOf" srcId="{3742EF8C-51D5-4F26-8CF5-1E9A55379253}" destId="{4AF82925-A57C-443C-98BD-C35D24B4296E}" srcOrd="1" destOrd="0" presId="urn:microsoft.com/office/officeart/2005/8/layout/vList5"/>
    <dgm:cxn modelId="{CF76A93F-3E24-4BCA-B3D7-217CE19BE6DA}" type="presParOf" srcId="{3742EF8C-51D5-4F26-8CF5-1E9A55379253}" destId="{53510E2E-E191-4C33-B728-F8F554B16AAF}" srcOrd="2" destOrd="0" presId="urn:microsoft.com/office/officeart/2005/8/layout/vList5"/>
    <dgm:cxn modelId="{88D7ECB2-A8FF-414A-8609-0D0FFDA9F711}" type="presParOf" srcId="{53510E2E-E191-4C33-B728-F8F554B16AAF}" destId="{24105A3B-BFEC-438B-9724-A9F1F6CF21B0}" srcOrd="0" destOrd="0" presId="urn:microsoft.com/office/officeart/2005/8/layout/vList5"/>
    <dgm:cxn modelId="{3881C900-A97D-40F6-BE15-A440E507396C}" type="presParOf" srcId="{53510E2E-E191-4C33-B728-F8F554B16AAF}" destId="{43F47AFE-7E81-48D2-B7CD-E47450889DA0}" srcOrd="1" destOrd="0" presId="urn:microsoft.com/office/officeart/2005/8/layout/vList5"/>
    <dgm:cxn modelId="{A90B53C6-6A7A-465B-812C-46BBDFCF86AE}" type="presParOf" srcId="{3742EF8C-51D5-4F26-8CF5-1E9A55379253}" destId="{F5250126-FF39-47FD-B232-A639F7AA1834}" srcOrd="3" destOrd="0" presId="urn:microsoft.com/office/officeart/2005/8/layout/vList5"/>
    <dgm:cxn modelId="{24A5C70D-6E7C-4C24-9947-83AA894FA7FE}" type="presParOf" srcId="{3742EF8C-51D5-4F26-8CF5-1E9A55379253}" destId="{AFEDC654-76B9-444E-BF61-40BB85B696A9}" srcOrd="4" destOrd="0" presId="urn:microsoft.com/office/officeart/2005/8/layout/vList5"/>
    <dgm:cxn modelId="{70ABC7C5-7E18-4D62-95A1-A5CFADF95DDA}" type="presParOf" srcId="{AFEDC654-76B9-444E-BF61-40BB85B696A9}" destId="{66399681-ADE8-4A52-B174-7132ADB54453}" srcOrd="0" destOrd="0" presId="urn:microsoft.com/office/officeart/2005/8/layout/vList5"/>
    <dgm:cxn modelId="{93DF5C16-042F-4D41-8540-9EA09BCED117}" type="presParOf" srcId="{AFEDC654-76B9-444E-BF61-40BB85B696A9}" destId="{1C6B91C5-4B19-468B-AC08-00FAE4D150A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565E03-C8C0-4241-A2A3-76BA461DDC3C}">
      <dsp:nvSpPr>
        <dsp:cNvPr id="0" name=""/>
        <dsp:cNvSpPr/>
      </dsp:nvSpPr>
      <dsp:spPr>
        <a:xfrm rot="5400000">
          <a:off x="5287671" y="-4541719"/>
          <a:ext cx="1686926" cy="11192127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>
              <a:latin typeface="Arial Narrow" panose="020B0606020202030204" pitchFamily="34" charset="0"/>
            </a:rPr>
            <a:t>изменению всей структуры экономики, что обеспечило технико-экономическую независимость страны</a:t>
          </a:r>
          <a:endParaRPr lang="ru-RU" sz="3200" kern="1200" dirty="0">
            <a:latin typeface="Arial Narrow" panose="020B0606020202030204" pitchFamily="34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>
              <a:latin typeface="Arial Narrow" panose="020B0606020202030204" pitchFamily="34" charset="0"/>
            </a:rPr>
            <a:t>отставание эк-</a:t>
          </a:r>
          <a:r>
            <a:rPr lang="ru-RU" sz="3200" kern="1200" dirty="0" err="1" smtClean="0">
              <a:latin typeface="Arial Narrow" panose="020B0606020202030204" pitchFamily="34" charset="0"/>
            </a:rPr>
            <a:t>ки</a:t>
          </a:r>
          <a:r>
            <a:rPr lang="ru-RU" sz="3200" kern="1200" dirty="0" smtClean="0">
              <a:latin typeface="Arial Narrow" panose="020B0606020202030204" pitchFamily="34" charset="0"/>
            </a:rPr>
            <a:t> нац. регионов было в основном преодолено</a:t>
          </a:r>
          <a:endParaRPr lang="ru-RU" sz="3200" kern="1200" dirty="0">
            <a:latin typeface="Arial Narrow" panose="020B0606020202030204" pitchFamily="34" charset="0"/>
          </a:endParaRPr>
        </a:p>
      </dsp:txBody>
      <dsp:txXfrm rot="-5400000">
        <a:off x="535071" y="293230"/>
        <a:ext cx="11109778" cy="1522228"/>
      </dsp:txXfrm>
    </dsp:sp>
    <dsp:sp modelId="{413E1D32-1B7A-41BF-A128-7134E97E2E5F}">
      <dsp:nvSpPr>
        <dsp:cNvPr id="0" name=""/>
        <dsp:cNvSpPr/>
      </dsp:nvSpPr>
      <dsp:spPr>
        <a:xfrm flipH="1">
          <a:off x="0" y="0"/>
          <a:ext cx="534960" cy="2108658"/>
        </a:xfrm>
        <a:prstGeom prst="roundRect">
          <a:avLst/>
        </a:prstGeom>
        <a:solidFill>
          <a:schemeClr val="tx2">
            <a:lumMod val="75000"/>
          </a:schemeClr>
        </a:solidFill>
        <a:ln>
          <a:noFill/>
        </a:ln>
        <a:effectLst>
          <a:outerShdw blurRad="39000" dist="25400" dir="5400000" rotWithShape="0">
            <a:schemeClr val="l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>
            <a:latin typeface="Arial Narrow" panose="020B0606020202030204" pitchFamily="34" charset="0"/>
          </a:endParaRPr>
        </a:p>
      </dsp:txBody>
      <dsp:txXfrm>
        <a:off x="26115" y="26115"/>
        <a:ext cx="482730" cy="2056428"/>
      </dsp:txXfrm>
    </dsp:sp>
    <dsp:sp modelId="{43F47AFE-7E81-48D2-B7CD-E47450889DA0}">
      <dsp:nvSpPr>
        <dsp:cNvPr id="0" name=""/>
        <dsp:cNvSpPr/>
      </dsp:nvSpPr>
      <dsp:spPr>
        <a:xfrm rot="5400000">
          <a:off x="5310463" y="-2462526"/>
          <a:ext cx="1686926" cy="11322878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>
              <a:latin typeface="Arial Narrow" panose="020B0606020202030204" pitchFamily="34" charset="0"/>
            </a:rPr>
            <a:t>задача индустриализации промышленного производства была в целом решена</a:t>
          </a:r>
          <a:endParaRPr lang="ru-RU" sz="3200" kern="1200" dirty="0">
            <a:latin typeface="Arial Narrow" panose="020B0606020202030204" pitchFamily="34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>
              <a:latin typeface="Arial Narrow" panose="020B0606020202030204" pitchFamily="34" charset="0"/>
            </a:rPr>
            <a:t>не был завершён процесс индустриализации в с/х, строительстве, сфере обслуживания</a:t>
          </a:r>
          <a:endParaRPr lang="ru-RU" sz="3200" kern="1200" dirty="0">
            <a:latin typeface="Arial Narrow" panose="020B0606020202030204" pitchFamily="34" charset="0"/>
          </a:endParaRPr>
        </a:p>
      </dsp:txBody>
      <dsp:txXfrm rot="-5400000">
        <a:off x="492488" y="2437798"/>
        <a:ext cx="11240529" cy="1522228"/>
      </dsp:txXfrm>
    </dsp:sp>
    <dsp:sp modelId="{24105A3B-BFEC-438B-9724-A9F1F6CF21B0}">
      <dsp:nvSpPr>
        <dsp:cNvPr id="0" name=""/>
        <dsp:cNvSpPr/>
      </dsp:nvSpPr>
      <dsp:spPr>
        <a:xfrm>
          <a:off x="8666" y="2214106"/>
          <a:ext cx="492376" cy="1969613"/>
        </a:xfrm>
        <a:prstGeom prst="roundRect">
          <a:avLst/>
        </a:prstGeom>
        <a:solidFill>
          <a:schemeClr val="accent1">
            <a:lumMod val="90000"/>
            <a:lumOff val="10000"/>
          </a:schemeClr>
        </a:solidFill>
        <a:ln>
          <a:noFill/>
        </a:ln>
        <a:effectLst>
          <a:outerShdw blurRad="39000" dist="25400" dir="5400000" rotWithShape="0">
            <a:schemeClr val="l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>
            <a:latin typeface="Arial Narrow" panose="020B0606020202030204" pitchFamily="34" charset="0"/>
          </a:endParaRPr>
        </a:p>
      </dsp:txBody>
      <dsp:txXfrm>
        <a:off x="32702" y="2238142"/>
        <a:ext cx="444304" cy="1921541"/>
      </dsp:txXfrm>
    </dsp:sp>
    <dsp:sp modelId="{1C6B91C5-4B19-468B-AC08-00FAE4D150A4}">
      <dsp:nvSpPr>
        <dsp:cNvPr id="0" name=""/>
        <dsp:cNvSpPr/>
      </dsp:nvSpPr>
      <dsp:spPr>
        <a:xfrm rot="5400000">
          <a:off x="5288188" y="-344681"/>
          <a:ext cx="1686926" cy="11376326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>
              <a:latin typeface="Arial Narrow" panose="020B0606020202030204" pitchFamily="34" charset="0"/>
            </a:rPr>
            <a:t>различия между республиками по ряду показателей сохранялись</a:t>
          </a:r>
          <a:endParaRPr lang="ru-RU" sz="3200" kern="1200" dirty="0">
            <a:latin typeface="Arial Narrow" panose="020B0606020202030204" pitchFamily="34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kern="1200" dirty="0" smtClean="0">
              <a:latin typeface="Arial Narrow" panose="020B0606020202030204" pitchFamily="34" charset="0"/>
            </a:rPr>
            <a:t>по стране процесс индустриализации завершился к концу первых пятилеток, а в некоторых республиках (Киргизская, Таджикская, Туркменская, Казахская) отдельные задачи решались уже позже</a:t>
          </a:r>
          <a:endParaRPr lang="ru-RU" sz="3200" kern="1200" dirty="0">
            <a:latin typeface="Arial Narrow" panose="020B0606020202030204" pitchFamily="34" charset="0"/>
          </a:endParaRPr>
        </a:p>
      </dsp:txBody>
      <dsp:txXfrm rot="-5400000">
        <a:off x="443489" y="4582367"/>
        <a:ext cx="11293977" cy="1522228"/>
      </dsp:txXfrm>
    </dsp:sp>
    <dsp:sp modelId="{66399681-ADE8-4A52-B174-7132ADB54453}">
      <dsp:nvSpPr>
        <dsp:cNvPr id="0" name=""/>
        <dsp:cNvSpPr/>
      </dsp:nvSpPr>
      <dsp:spPr>
        <a:xfrm flipH="1">
          <a:off x="110" y="4289152"/>
          <a:ext cx="443377" cy="2108658"/>
        </a:xfrm>
        <a:prstGeom prst="roundRect">
          <a:avLst/>
        </a:prstGeom>
        <a:solidFill>
          <a:schemeClr val="tx2">
            <a:lumMod val="75000"/>
          </a:schemeClr>
        </a:solidFill>
        <a:ln>
          <a:solidFill>
            <a:schemeClr val="tx2">
              <a:lumMod val="75000"/>
            </a:schemeClr>
          </a:solidFill>
        </a:ln>
        <a:effectLst>
          <a:outerShdw blurRad="39000" dist="25400" dir="5400000" rotWithShape="0">
            <a:schemeClr val="lt1">
              <a:hueOff val="0"/>
              <a:satOff val="0"/>
              <a:lumOff val="0"/>
              <a:alphaOff val="0"/>
              <a:shade val="33000"/>
              <a:alpha val="83000"/>
            </a:scheme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>
            <a:latin typeface="Arial Narrow" panose="020B0606020202030204" pitchFamily="34" charset="0"/>
          </a:endParaRPr>
        </a:p>
      </dsp:txBody>
      <dsp:txXfrm>
        <a:off x="21754" y="4310796"/>
        <a:ext cx="400089" cy="20653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DD16947-ECFC-420A-926F-174223016572}" type="datetime1">
              <a:rPr lang="ru-RU" smtClean="0"/>
              <a:pPr rtl="0"/>
              <a:t>29.03.2022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C4B79F2-7C6A-497B-9A4A-8ACE18746CB2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63425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54858-8AC1-4038-B6BD-519804A0AA60}" type="datetime1">
              <a:rPr lang="ru-RU" smtClean="0"/>
              <a:pPr/>
              <a:t>29.03.2022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Образец текста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262A795-6F94-4A96-B820-B9038480D048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66495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B262A795-6F94-4A96-B820-B9038480D048}" type="slidenum">
              <a:rPr lang="ru-RU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rtl="0"/>
              <a:t>2</a:t>
            </a:fld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2213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3556000" y="0"/>
            <a:ext cx="8636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127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4489157" y="533400"/>
            <a:ext cx="68072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4472589" y="3539864"/>
            <a:ext cx="6819704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7828299" y="6557946"/>
            <a:ext cx="2669952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 rtl="0"/>
            <a:fld id="{237FE10E-7688-4AAF-A536-CFA480B79A70}" type="datetime1">
              <a:rPr lang="ru-RU" noProof="0" smtClean="0"/>
              <a:pPr rtl="0"/>
              <a:t>29.03.2022</a:t>
            </a:fld>
            <a:endParaRPr lang="ru-RU" noProof="0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3759200" y="6557946"/>
            <a:ext cx="3903629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pPr rtl="0"/>
            <a:endParaRPr lang="ru-RU" noProof="0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10507845" y="6556248"/>
            <a:ext cx="784448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 rtl="0"/>
            <a:fld id="{6D22F896-40B5-4ADD-8801-0D06FADFA095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rtl="0"/>
            <a:fld id="{1762BD50-8A1F-4CA2-B30E-81FABBC9C978}" type="datetime1">
              <a:rPr lang="ru-RU" noProof="0" smtClean="0"/>
              <a:pPr rtl="0"/>
              <a:t>29.03.2022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rtl="0"/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rtl="0"/>
            <a:fld id="{6D22F896-40B5-4ADD-8801-0D06FADFA095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37600" y="274956"/>
            <a:ext cx="2032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657088" y="6557946"/>
            <a:ext cx="2669952" cy="226902"/>
          </a:xfrm>
        </p:spPr>
        <p:txBody>
          <a:bodyPr/>
          <a:lstStyle>
            <a:extLst/>
          </a:lstStyle>
          <a:p>
            <a:pPr rtl="0"/>
            <a:fld id="{8718929F-6FE6-41F1-B055-03150648DDBF}" type="datetime1">
              <a:rPr lang="ru-RU" noProof="0" smtClean="0"/>
              <a:pPr rtl="0"/>
              <a:t>29.03.2022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09600" y="6556248"/>
            <a:ext cx="4876800" cy="228600"/>
          </a:xfrm>
        </p:spPr>
        <p:txBody>
          <a:bodyPr/>
          <a:lstStyle>
            <a:extLst/>
          </a:lstStyle>
          <a:p>
            <a:pPr rtl="0"/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339328" y="6553200"/>
            <a:ext cx="784448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 rtl="0"/>
            <a:fld id="{6D22F896-40B5-4ADD-8801-0D06FADFA095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rtl="0"/>
            <a:fld id="{6C41B39D-2E41-46D3-8A6B-C11F4FFB853B}" type="datetime1">
              <a:rPr lang="ru-RU" noProof="0" smtClean="0"/>
              <a:pPr rtl="0"/>
              <a:t>29.03.2022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rtl="0"/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rtl="0"/>
            <a:fld id="{6D22F896-40B5-4ADD-8801-0D06FADFA095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400" y="2821838"/>
            <a:ext cx="8340651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22400" y="1905001"/>
            <a:ext cx="8340651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298984" y="6556810"/>
            <a:ext cx="2669952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 rtl="0"/>
            <a:fld id="{E327A68C-9EA6-43C7-A486-2FF969F5CF0B}" type="datetime1">
              <a:rPr lang="ru-RU" noProof="0" smtClean="0"/>
              <a:pPr rtl="0"/>
              <a:t>29.03.2022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313811" y="6556810"/>
            <a:ext cx="38608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 rtl="0"/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978603" y="6555112"/>
            <a:ext cx="784448" cy="228600"/>
          </a:xfrm>
        </p:spPr>
        <p:txBody>
          <a:bodyPr/>
          <a:lstStyle>
            <a:extLst/>
          </a:lstStyle>
          <a:p>
            <a:pPr rtl="0"/>
            <a:fld id="{6D22F896-40B5-4ADD-8801-0D06FADFA095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571744" y="1600201"/>
            <a:ext cx="469392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rtl="0"/>
            <a:fld id="{05E6433C-341A-4F8B-9476-F9C3E096DC01}" type="datetime1">
              <a:rPr lang="ru-RU" noProof="0" smtClean="0"/>
              <a:pPr rtl="0"/>
              <a:t>29.03.2022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rtl="0"/>
            <a:fld id="{6D22F896-40B5-4ADD-8801-0D06FADFA095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5571744" y="5867400"/>
            <a:ext cx="469392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571744" y="1711840"/>
            <a:ext cx="469392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rtl="0"/>
            <a:fld id="{E86512C5-AF41-4407-9A8D-FDA3CFFC0857}" type="datetime1">
              <a:rPr lang="ru-RU" noProof="0" smtClean="0"/>
              <a:pPr rtl="0"/>
              <a:t>29.03.2022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rtl="0"/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rtl="0"/>
            <a:fld id="{6D22F896-40B5-4ADD-8801-0D06FADFA095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6064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rtl="0"/>
            <a:fld id="{41E0AC5F-13FB-4523-BF00-501B04C3BB6D}" type="datetime1">
              <a:rPr lang="ru-RU" noProof="0" smtClean="0"/>
              <a:pPr rtl="0"/>
              <a:t>29.03.2022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rtl="0"/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rtl="0"/>
            <a:fld id="{6D22F896-40B5-4ADD-8801-0D06FADFA095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 rtl="0"/>
            <a:fld id="{1137AEC7-9978-4A4E-9DC4-1AF2565A2397}" type="datetime1">
              <a:rPr lang="ru-RU" noProof="0" smtClean="0"/>
              <a:pPr rtl="0"/>
              <a:t>29.03.2022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 rtl="0"/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rtl="0"/>
            <a:fld id="{6D22F896-40B5-4ADD-8801-0D06FADFA095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86384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09600" y="1497416"/>
            <a:ext cx="786384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09600" y="2133600"/>
            <a:ext cx="9652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rtl="0"/>
            <a:fld id="{0D854DC3-8A14-43B0-9E50-152D156F7AFE}" type="datetime1">
              <a:rPr lang="ru-RU" noProof="0" smtClean="0"/>
              <a:pPr rtl="0"/>
              <a:t>29.03.2022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rtl="0"/>
            <a:fld id="{6D22F896-40B5-4ADD-8801-0D06FADFA095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797292" y="1004669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795609" y="998817"/>
            <a:ext cx="5759369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5464" y="1143000"/>
            <a:ext cx="4572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185464" y="3283634"/>
            <a:ext cx="4572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 rtl="0"/>
            <a:fld id="{39C322A6-A07A-4901-8F30-4396EF66C96C}" type="datetime1">
              <a:rPr lang="ru-RU" noProof="0" smtClean="0"/>
              <a:pPr rtl="0"/>
              <a:t>29.03.2022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rtl="0"/>
            <a:fld id="{6D22F896-40B5-4ADD-8801-0D06FADFA095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884909" y="1041002"/>
            <a:ext cx="560832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10871200" y="0"/>
            <a:ext cx="13208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320040"/>
            <a:ext cx="9652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609600" y="1609416"/>
            <a:ext cx="9652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5661248" y="6557946"/>
            <a:ext cx="2669952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 rtl="0"/>
            <a:fld id="{05E6433C-341A-4F8B-9476-F9C3E096DC01}" type="datetime1">
              <a:rPr lang="ru-RU" noProof="0" smtClean="0"/>
              <a:pPr rtl="0"/>
              <a:t>29.03.2022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609600" y="6557946"/>
            <a:ext cx="48768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 rtl="0"/>
            <a:endParaRPr lang="ru-RU" noProof="0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8335264" y="6556248"/>
            <a:ext cx="784448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 rtl="0"/>
            <a:fld id="{6D22F896-40B5-4ADD-8801-0D06FADFA095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3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4" Type="http://schemas.microsoft.com/office/2007/relationships/hdphoto" Target="../media/hdphoto1.wdp"/><Relationship Id="rId9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 – средняя общеобразовательная школа №12 имени А. </a:t>
            </a:r>
            <a:r>
              <a:rPr lang="ru-RU" sz="2000" b="0" dirty="0" err="1" smtClean="0">
                <a:latin typeface="Times New Roman" pitchFamily="18" charset="0"/>
                <a:cs typeface="Times New Roman" pitchFamily="18" charset="0"/>
              </a:rPr>
              <a:t>Толстунова</a:t>
            </a:r>
            <a:r>
              <a:rPr lang="ru-RU" sz="2000" b="0" dirty="0" smtClean="0">
                <a:latin typeface="Times New Roman" pitchFamily="18" charset="0"/>
                <a:cs typeface="Times New Roman" pitchFamily="18" charset="0"/>
              </a:rPr>
              <a:t> станицы Новониколаевской Калининского района Краснодарского края</a:t>
            </a:r>
            <a:endParaRPr lang="ru-RU" sz="20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609416"/>
            <a:ext cx="10081846" cy="4846320"/>
          </a:xfrm>
        </p:spPr>
        <p:txBody>
          <a:bodyPr>
            <a:normAutofit fontScale="92500"/>
          </a:bodyPr>
          <a:lstStyle/>
          <a:p>
            <a:r>
              <a:rPr lang="ru-RU" dirty="0" smtClean="0"/>
              <a:t>Всероссийский педагогический конкурс «Дистанционный урок»                                                                    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pPr marL="0" indent="0" algn="r">
              <a:buNone/>
            </a:pPr>
            <a:r>
              <a:rPr lang="ru-RU" dirty="0" smtClean="0"/>
              <a:t>                                                                     </a:t>
            </a:r>
            <a:r>
              <a:rPr lang="ru-RU" sz="2000" dirty="0" smtClean="0"/>
              <a:t>Работу выполнил:</a:t>
            </a:r>
          </a:p>
          <a:p>
            <a:pPr marL="0" indent="0" algn="r">
              <a:buNone/>
            </a:pPr>
            <a:r>
              <a:rPr lang="ru-RU" sz="2000" dirty="0"/>
              <a:t> </a:t>
            </a:r>
            <a:r>
              <a:rPr lang="ru-RU" sz="2000" dirty="0" smtClean="0"/>
              <a:t>    М                                                               Мовсесян </a:t>
            </a:r>
            <a:r>
              <a:rPr lang="ru-RU" sz="2000" dirty="0" err="1" smtClean="0"/>
              <a:t>Сейран</a:t>
            </a:r>
            <a:r>
              <a:rPr lang="ru-RU" sz="2000" dirty="0" smtClean="0"/>
              <a:t> </a:t>
            </a:r>
          </a:p>
          <a:p>
            <a:pPr marL="0" indent="0" algn="r">
              <a:buNone/>
            </a:pPr>
            <a:r>
              <a:rPr lang="ru-RU" sz="2000" dirty="0" err="1" smtClean="0"/>
              <a:t>Беняминович</a:t>
            </a:r>
            <a:r>
              <a:rPr lang="ru-RU" sz="2000" dirty="0" smtClean="0"/>
              <a:t>, учитель </a:t>
            </a:r>
          </a:p>
          <a:p>
            <a:pPr marL="0" indent="0" algn="r">
              <a:buNone/>
            </a:pPr>
            <a:r>
              <a:rPr lang="ru-RU" sz="2000" dirty="0" smtClean="0"/>
              <a:t>истории и обществознания </a:t>
            </a:r>
          </a:p>
          <a:p>
            <a:pPr marL="0" indent="0" algn="r">
              <a:buNone/>
            </a:pPr>
            <a:r>
              <a:rPr lang="ru-RU" sz="2000" dirty="0" smtClean="0"/>
              <a:t>МБОУ- СОШ </a:t>
            </a:r>
            <a:r>
              <a:rPr lang="ru-RU" dirty="0" smtClean="0"/>
              <a:t>№12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09" y="2262555"/>
            <a:ext cx="6904892" cy="4196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362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667660431"/>
              </p:ext>
            </p:extLst>
          </p:nvPr>
        </p:nvGraphicFramePr>
        <p:xfrm>
          <a:off x="227912" y="225396"/>
          <a:ext cx="11819926" cy="6397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4146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7136" y="2029302"/>
            <a:ext cx="1172656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 smtClean="0">
                <a:solidFill>
                  <a:srgbClr val="00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IV.</a:t>
            </a:r>
            <a:r>
              <a:rPr lang="ru-RU" sz="6600" dirty="0">
                <a:solidFill>
                  <a:srgbClr val="00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Национально-государственное строительство.  </a:t>
            </a:r>
            <a:r>
              <a:rPr lang="en-US" sz="6600" dirty="0" smtClean="0">
                <a:solidFill>
                  <a:srgbClr val="00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endParaRPr lang="ru-RU" sz="6600" dirty="0">
              <a:solidFill>
                <a:srgbClr val="00001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9393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09212" y="229285"/>
            <a:ext cx="43355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1930-е гг. в СССР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2443" y="998726"/>
            <a:ext cx="1174303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Clr>
                <a:srgbClr val="C00000"/>
              </a:buClr>
              <a:buFont typeface="Arial Narrow" panose="020B0606020202030204" pitchFamily="34" charset="0"/>
              <a:buChar char="♦"/>
            </a:pPr>
            <a:r>
              <a:rPr lang="ru-RU" sz="3600" dirty="0" smtClean="0">
                <a:latin typeface="Arial Narrow" panose="020B0606020202030204" pitchFamily="34" charset="0"/>
              </a:rPr>
              <a:t>Возникли </a:t>
            </a:r>
            <a:r>
              <a:rPr lang="ru-RU" sz="3600" dirty="0">
                <a:latin typeface="Arial Narrow" panose="020B0606020202030204" pitchFamily="34" charset="0"/>
              </a:rPr>
              <a:t>Казахская и Киргизская ССР, </a:t>
            </a:r>
            <a:endParaRPr lang="ru-RU" sz="3600" dirty="0" smtClean="0">
              <a:latin typeface="Arial Narrow" panose="020B0606020202030204" pitchFamily="34" charset="0"/>
            </a:endParaRPr>
          </a:p>
          <a:p>
            <a:pPr marL="571500" indent="-571500">
              <a:buClr>
                <a:srgbClr val="C00000"/>
              </a:buClr>
              <a:buFont typeface="Arial Narrow" panose="020B0606020202030204" pitchFamily="34" charset="0"/>
              <a:buChar char="♦"/>
            </a:pPr>
            <a:r>
              <a:rPr lang="ru-RU" sz="3600" dirty="0" smtClean="0">
                <a:latin typeface="Arial Narrow" panose="020B0606020202030204" pitchFamily="34" charset="0"/>
              </a:rPr>
              <a:t>упраздняется ЗСФСР, </a:t>
            </a:r>
          </a:p>
          <a:p>
            <a:pPr marL="571500" indent="-571500">
              <a:buClr>
                <a:srgbClr val="C00000"/>
              </a:buClr>
              <a:buFont typeface="Arial Narrow" panose="020B0606020202030204" pitchFamily="34" charset="0"/>
              <a:buChar char="♦"/>
            </a:pPr>
            <a:r>
              <a:rPr lang="ru-RU" sz="3600" dirty="0" smtClean="0">
                <a:latin typeface="Arial Narrow" panose="020B0606020202030204" pitchFamily="34" charset="0"/>
              </a:rPr>
              <a:t>Грузия</a:t>
            </a:r>
            <a:r>
              <a:rPr lang="ru-RU" sz="3600" dirty="0">
                <a:latin typeface="Arial Narrow" panose="020B0606020202030204" pitchFamily="34" charset="0"/>
              </a:rPr>
              <a:t>, Армения и Азербайджан вошли в </a:t>
            </a:r>
            <a:endParaRPr lang="ru-RU" sz="3600" dirty="0" smtClean="0">
              <a:latin typeface="Arial Narrow" panose="020B0606020202030204" pitchFamily="34" charset="0"/>
            </a:endParaRPr>
          </a:p>
          <a:p>
            <a:pPr>
              <a:buClr>
                <a:srgbClr val="C00000"/>
              </a:buClr>
            </a:pPr>
            <a:r>
              <a:rPr lang="ru-RU" sz="3600" dirty="0">
                <a:latin typeface="Arial Narrow" panose="020B0606020202030204" pitchFamily="34" charset="0"/>
              </a:rPr>
              <a:t> </a:t>
            </a:r>
            <a:r>
              <a:rPr lang="ru-RU" sz="3600" dirty="0" smtClean="0">
                <a:latin typeface="Arial Narrow" panose="020B0606020202030204" pitchFamily="34" charset="0"/>
              </a:rPr>
              <a:t>  СССР на </a:t>
            </a:r>
            <a:r>
              <a:rPr lang="ru-RU" sz="3600" dirty="0">
                <a:latin typeface="Arial Narrow" panose="020B0606020202030204" pitchFamily="34" charset="0"/>
              </a:rPr>
              <a:t>правах союзных </a:t>
            </a:r>
            <a:r>
              <a:rPr lang="ru-RU" sz="3600" dirty="0" smtClean="0">
                <a:latin typeface="Arial Narrow" panose="020B0606020202030204" pitchFamily="34" charset="0"/>
              </a:rPr>
              <a:t>республик </a:t>
            </a:r>
          </a:p>
          <a:p>
            <a:pPr marL="571500" indent="-571500">
              <a:buClr>
                <a:srgbClr val="C00000"/>
              </a:buClr>
              <a:buFont typeface="Arial Narrow" panose="020B0606020202030204" pitchFamily="34" charset="0"/>
              <a:buChar char="♦"/>
            </a:pPr>
            <a:r>
              <a:rPr lang="ru-RU" sz="3600" dirty="0" smtClean="0">
                <a:latin typeface="Arial Narrow" panose="020B0606020202030204" pitchFamily="34" charset="0"/>
              </a:rPr>
              <a:t>создана </a:t>
            </a:r>
            <a:r>
              <a:rPr lang="ru-RU" sz="3600" dirty="0">
                <a:latin typeface="Arial Narrow" panose="020B0606020202030204" pitchFamily="34" charset="0"/>
              </a:rPr>
              <a:t>Еврейская автономная область, </a:t>
            </a:r>
            <a:endParaRPr lang="ru-RU" sz="3600" dirty="0" smtClean="0">
              <a:latin typeface="Arial Narrow" panose="020B0606020202030204" pitchFamily="34" charset="0"/>
            </a:endParaRPr>
          </a:p>
          <a:p>
            <a:pPr marL="571500" indent="-571500">
              <a:buClr>
                <a:srgbClr val="C00000"/>
              </a:buClr>
              <a:buFont typeface="Arial Narrow" panose="020B0606020202030204" pitchFamily="34" charset="0"/>
              <a:buChar char="♦"/>
            </a:pPr>
            <a:r>
              <a:rPr lang="ru-RU" sz="3600" dirty="0" smtClean="0">
                <a:latin typeface="Arial Narrow" panose="020B0606020202030204" pitchFamily="34" charset="0"/>
              </a:rPr>
              <a:t>созданы 8 национальных  </a:t>
            </a:r>
            <a:r>
              <a:rPr lang="ru-RU" sz="3600" dirty="0">
                <a:latin typeface="Arial Narrow" panose="020B0606020202030204" pitchFamily="34" charset="0"/>
              </a:rPr>
              <a:t>округов </a:t>
            </a:r>
            <a:r>
              <a:rPr lang="ru-RU" sz="3600" dirty="0" smtClean="0">
                <a:latin typeface="Arial Narrow" panose="020B0606020202030204" pitchFamily="34" charset="0"/>
              </a:rPr>
              <a:t>и</a:t>
            </a:r>
          </a:p>
          <a:p>
            <a:pPr>
              <a:buClr>
                <a:srgbClr val="C00000"/>
              </a:buClr>
            </a:pPr>
            <a:r>
              <a:rPr lang="ru-RU" sz="3600" dirty="0" smtClean="0">
                <a:latin typeface="Arial Narrow" panose="020B0606020202030204" pitchFamily="34" charset="0"/>
              </a:rPr>
              <a:t>14 национальных </a:t>
            </a:r>
            <a:r>
              <a:rPr lang="ru-RU" sz="3600" dirty="0">
                <a:latin typeface="Arial Narrow" panose="020B0606020202030204" pitchFamily="34" charset="0"/>
              </a:rPr>
              <a:t>районов на Крайнем Севере.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8210" t="27207" r="6757" b="5045"/>
          <a:stretch/>
        </p:blipFill>
        <p:spPr>
          <a:xfrm>
            <a:off x="783401" y="4929606"/>
            <a:ext cx="3751529" cy="16812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2117" t="15856" r="7342" b="9730"/>
          <a:stretch/>
        </p:blipFill>
        <p:spPr>
          <a:xfrm>
            <a:off x="8574063" y="1964725"/>
            <a:ext cx="3374921" cy="464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8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6584" y="316968"/>
            <a:ext cx="1148354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Всего во второй половине 1930-х гг. в СССР 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входило: </a:t>
            </a:r>
          </a:p>
          <a:p>
            <a:pPr marL="1371600" lvl="2" indent="-457200">
              <a:buClr>
                <a:srgbClr val="C00000"/>
              </a:buClr>
              <a:buFont typeface="Arial Narrow" panose="020B0606020202030204" pitchFamily="34" charset="0"/>
              <a:buChar char="—"/>
            </a:pPr>
            <a:r>
              <a:rPr lang="ru-RU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11</a:t>
            </a:r>
            <a:r>
              <a:rPr lang="ru-RU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sz="3600" dirty="0">
                <a:solidFill>
                  <a:prstClr val="black"/>
                </a:solidFill>
                <a:latin typeface="Arial Narrow" panose="020B0606020202030204" pitchFamily="34" charset="0"/>
              </a:rPr>
              <a:t>союзных республик, </a:t>
            </a:r>
            <a:endParaRPr lang="ru-RU" sz="36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1371600" lvl="2" indent="-457200">
              <a:buClr>
                <a:srgbClr val="C00000"/>
              </a:buClr>
              <a:buFont typeface="Arial Narrow" panose="020B0606020202030204" pitchFamily="34" charset="0"/>
              <a:buChar char="—"/>
            </a:pPr>
            <a:r>
              <a:rPr lang="ru-RU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22</a:t>
            </a:r>
            <a:r>
              <a:rPr lang="ru-RU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sz="3600" dirty="0">
                <a:solidFill>
                  <a:prstClr val="black"/>
                </a:solidFill>
                <a:latin typeface="Arial Narrow" panose="020B0606020202030204" pitchFamily="34" charset="0"/>
              </a:rPr>
              <a:t>автономные республики, </a:t>
            </a:r>
            <a:endParaRPr lang="ru-RU" sz="36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1371600" lvl="2" indent="-457200">
              <a:buClr>
                <a:srgbClr val="C00000"/>
              </a:buClr>
              <a:buFont typeface="Arial Narrow" panose="020B0606020202030204" pitchFamily="34" charset="0"/>
              <a:buChar char="—"/>
            </a:pPr>
            <a:r>
              <a:rPr lang="ru-RU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9</a:t>
            </a:r>
            <a:r>
              <a:rPr lang="ru-RU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sz="3600" dirty="0">
                <a:solidFill>
                  <a:prstClr val="black"/>
                </a:solidFill>
                <a:latin typeface="Arial Narrow" panose="020B0606020202030204" pitchFamily="34" charset="0"/>
              </a:rPr>
              <a:t>автономных округов, </a:t>
            </a:r>
            <a:endParaRPr lang="ru-RU" sz="36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1371600" lvl="2" indent="-457200">
              <a:buClr>
                <a:srgbClr val="C00000"/>
              </a:buClr>
              <a:buFont typeface="Arial Narrow" panose="020B0606020202030204" pitchFamily="34" charset="0"/>
              <a:buChar char="—"/>
            </a:pPr>
            <a:r>
              <a:rPr lang="ru-RU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9</a:t>
            </a:r>
            <a:r>
              <a:rPr lang="ru-RU" sz="36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ru-RU" sz="3600" dirty="0">
                <a:solidFill>
                  <a:prstClr val="black"/>
                </a:solidFill>
                <a:latin typeface="Arial Narrow" panose="020B0606020202030204" pitchFamily="34" charset="0"/>
              </a:rPr>
              <a:t>национальных округов.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66584" y="3277192"/>
            <a:ext cx="103796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 1940 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г. в состав СССР входили 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16 </a:t>
            </a:r>
            <a:r>
              <a:rPr 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республик</a:t>
            </a:r>
            <a:r>
              <a:rPr lang="ru-RU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:</a:t>
            </a:r>
            <a:r>
              <a:rPr lang="ru-RU" sz="32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.</a:t>
            </a:r>
            <a:endParaRPr lang="ru-RU" sz="32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2399" y="3931262"/>
            <a:ext cx="320451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4000" dirty="0">
                <a:solidFill>
                  <a:prstClr val="black"/>
                </a:solidFill>
                <a:latin typeface="Arial Narrow" panose="020B0606020202030204" pitchFamily="34" charset="0"/>
              </a:rPr>
              <a:t>РСФСР, </a:t>
            </a:r>
            <a:endParaRPr lang="ru-RU" sz="40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571500" indent="-571500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4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УССР</a:t>
            </a:r>
            <a:r>
              <a:rPr lang="ru-RU" sz="4000" dirty="0">
                <a:solidFill>
                  <a:prstClr val="black"/>
                </a:solidFill>
                <a:latin typeface="Arial Narrow" panose="020B0606020202030204" pitchFamily="34" charset="0"/>
              </a:rPr>
              <a:t>, </a:t>
            </a:r>
            <a:endParaRPr lang="ru-RU" sz="40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571500" indent="-571500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4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БССР,</a:t>
            </a:r>
          </a:p>
          <a:p>
            <a:pPr marL="571500" indent="-571500">
              <a:buClr>
                <a:srgbClr val="C00000"/>
              </a:buClr>
              <a:buFont typeface="Courier New" panose="02070309020205020404" pitchFamily="49" charset="0"/>
              <a:buChar char="o"/>
            </a:pPr>
            <a:r>
              <a:rPr lang="ru-RU" sz="4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Узбекистан</a:t>
            </a:r>
            <a:r>
              <a:rPr lang="ru-RU" sz="4000" dirty="0">
                <a:solidFill>
                  <a:prstClr val="black"/>
                </a:solidFill>
                <a:latin typeface="Arial Narrow" panose="020B0606020202030204" pitchFamily="34" charset="0"/>
              </a:rPr>
              <a:t>,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39312" y="3909085"/>
            <a:ext cx="3744098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1500" lvl="0" indent="-571500">
              <a:buClr>
                <a:srgbClr val="C00000"/>
              </a:buClr>
              <a:buFont typeface="Arial Narrow" panose="020B0606020202030204" pitchFamily="34" charset="0"/>
              <a:buChar char="♦"/>
            </a:pPr>
            <a:r>
              <a:rPr lang="ru-RU" sz="4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Туркменистан</a:t>
            </a:r>
            <a:r>
              <a:rPr lang="ru-RU" sz="4000" dirty="0">
                <a:solidFill>
                  <a:prstClr val="black"/>
                </a:solidFill>
                <a:latin typeface="Arial Narrow" panose="020B0606020202030204" pitchFamily="34" charset="0"/>
              </a:rPr>
              <a:t>, </a:t>
            </a:r>
            <a:endParaRPr lang="ru-RU" sz="40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571500" lvl="0" indent="-571500">
              <a:buClr>
                <a:srgbClr val="C00000"/>
              </a:buClr>
              <a:buFont typeface="Arial Narrow" panose="020B0606020202030204" pitchFamily="34" charset="0"/>
              <a:buChar char="♦"/>
            </a:pPr>
            <a:r>
              <a:rPr lang="ru-RU" sz="4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Таджикистан</a:t>
            </a:r>
            <a:r>
              <a:rPr lang="ru-RU" sz="4000" dirty="0">
                <a:solidFill>
                  <a:prstClr val="black"/>
                </a:solidFill>
                <a:latin typeface="Arial Narrow" panose="020B0606020202030204" pitchFamily="34" charset="0"/>
              </a:rPr>
              <a:t>, </a:t>
            </a:r>
            <a:endParaRPr lang="ru-RU" sz="40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571500" lvl="0" indent="-571500">
              <a:buClr>
                <a:srgbClr val="C00000"/>
              </a:buClr>
              <a:buFont typeface="Arial Narrow" panose="020B0606020202030204" pitchFamily="34" charset="0"/>
              <a:buChar char="♦"/>
            </a:pPr>
            <a:r>
              <a:rPr lang="ru-RU" sz="4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Азербайджан</a:t>
            </a:r>
            <a:r>
              <a:rPr lang="ru-RU" sz="4000" dirty="0">
                <a:solidFill>
                  <a:prstClr val="black"/>
                </a:solidFill>
                <a:latin typeface="Arial Narrow" panose="020B0606020202030204" pitchFamily="34" charset="0"/>
              </a:rPr>
              <a:t>, </a:t>
            </a:r>
            <a:endParaRPr lang="ru-RU" sz="40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571500" lvl="0" indent="-571500">
              <a:buClr>
                <a:srgbClr val="C00000"/>
              </a:buClr>
              <a:buFont typeface="Arial Narrow" panose="020B0606020202030204" pitchFamily="34" charset="0"/>
              <a:buChar char="♦"/>
            </a:pPr>
            <a:r>
              <a:rPr lang="ru-RU" sz="4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Армения</a:t>
            </a:r>
            <a:r>
              <a:rPr lang="ru-RU" sz="4000" dirty="0">
                <a:solidFill>
                  <a:prstClr val="black"/>
                </a:solidFill>
                <a:latin typeface="Arial Narrow" panose="020B0606020202030204" pitchFamily="34" charset="0"/>
              </a:rPr>
              <a:t>, </a:t>
            </a:r>
            <a:endParaRPr lang="ru-RU" sz="40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29646" y="3951634"/>
            <a:ext cx="4090085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1500" lvl="0" indent="-5715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4000" dirty="0">
                <a:solidFill>
                  <a:prstClr val="black"/>
                </a:solidFill>
                <a:latin typeface="Arial Narrow" panose="020B0606020202030204" pitchFamily="34" charset="0"/>
              </a:rPr>
              <a:t>Грузинская, </a:t>
            </a:r>
            <a:endParaRPr lang="ru-RU" sz="40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571500" lvl="0" indent="-5715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4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Казахская</a:t>
            </a:r>
            <a:r>
              <a:rPr lang="ru-RU" sz="4000" dirty="0">
                <a:solidFill>
                  <a:prstClr val="black"/>
                </a:solidFill>
                <a:latin typeface="Arial Narrow" panose="020B0606020202030204" pitchFamily="34" charset="0"/>
              </a:rPr>
              <a:t>, </a:t>
            </a:r>
            <a:endParaRPr lang="ru-RU" sz="40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571500" lvl="0" indent="-5715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4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Киргизская</a:t>
            </a:r>
            <a:r>
              <a:rPr lang="ru-RU" sz="4000" dirty="0">
                <a:solidFill>
                  <a:prstClr val="black"/>
                </a:solidFill>
                <a:latin typeface="Arial Narrow" panose="020B0606020202030204" pitchFamily="34" charset="0"/>
              </a:rPr>
              <a:t>, </a:t>
            </a:r>
            <a:endParaRPr lang="ru-RU" sz="40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571500" lvl="0" indent="-571500">
              <a:buClr>
                <a:srgbClr val="C00000"/>
              </a:buClr>
              <a:buFont typeface="Wingdings" panose="05000000000000000000" pitchFamily="2" charset="2"/>
              <a:buChar char="§"/>
            </a:pPr>
            <a:r>
              <a:rPr lang="ru-RU" sz="4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Карело-Финская</a:t>
            </a:r>
            <a:r>
              <a:rPr lang="ru-RU" sz="4000" dirty="0">
                <a:solidFill>
                  <a:prstClr val="black"/>
                </a:solidFill>
                <a:latin typeface="Arial Narrow" panose="020B0606020202030204" pitchFamily="34" charset="0"/>
              </a:rPr>
              <a:t>,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670323" y="4035957"/>
            <a:ext cx="3509318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1500" lvl="0" indent="-5715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prstClr val="black"/>
                </a:solidFill>
                <a:latin typeface="Arial Narrow" panose="020B0606020202030204" pitchFamily="34" charset="0"/>
              </a:rPr>
              <a:t>Латвийская, </a:t>
            </a:r>
            <a:endParaRPr lang="ru-RU" sz="40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571500" lvl="0" indent="-5715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Литовская</a:t>
            </a:r>
            <a:r>
              <a:rPr lang="ru-RU" sz="4000" dirty="0">
                <a:solidFill>
                  <a:prstClr val="black"/>
                </a:solidFill>
                <a:latin typeface="Arial Narrow" panose="020B0606020202030204" pitchFamily="34" charset="0"/>
              </a:rPr>
              <a:t>, </a:t>
            </a:r>
            <a:endParaRPr lang="ru-RU" sz="4000" dirty="0" smtClean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571500" lvl="0" indent="-5715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Эстонская </a:t>
            </a:r>
          </a:p>
          <a:p>
            <a:pPr marL="571500" lvl="0" indent="-57150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40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 Молдавская</a:t>
            </a:r>
            <a:endParaRPr lang="ru-RU" sz="4000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20439" t="44334" r="22298" b="6954"/>
          <a:stretch/>
        </p:blipFill>
        <p:spPr>
          <a:xfrm>
            <a:off x="7574688" y="893442"/>
            <a:ext cx="3774988" cy="240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74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06870" y="167503"/>
            <a:ext cx="44438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Конституции 1936 г.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8281" y="972228"/>
            <a:ext cx="1193662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Clr>
                <a:srgbClr val="C00000"/>
              </a:buClr>
              <a:buFont typeface="Arial Narrow" panose="020B0606020202030204" pitchFamily="34" charset="0"/>
              <a:buChar char="♦"/>
            </a:pPr>
            <a:r>
              <a:rPr lang="ru-RU" sz="3600" dirty="0" smtClean="0">
                <a:latin typeface="Arial Narrow" panose="020B0606020202030204" pitchFamily="34" charset="0"/>
              </a:rPr>
              <a:t>за </a:t>
            </a:r>
            <a:r>
              <a:rPr lang="ru-RU" sz="3600" dirty="0">
                <a:latin typeface="Arial Narrow" panose="020B0606020202030204" pitchFamily="34" charset="0"/>
              </a:rPr>
              <a:t>каждой республикой сохранялось </a:t>
            </a:r>
            <a:endParaRPr lang="ru-RU" sz="3600" dirty="0" smtClean="0">
              <a:latin typeface="Arial Narrow" panose="020B0606020202030204" pitchFamily="34" charset="0"/>
            </a:endParaRPr>
          </a:p>
          <a:p>
            <a:pPr>
              <a:buClr>
                <a:srgbClr val="C00000"/>
              </a:buClr>
            </a:pPr>
            <a:r>
              <a:rPr lang="ru-RU" sz="3600" dirty="0">
                <a:latin typeface="Arial Narrow" panose="020B0606020202030204" pitchFamily="34" charset="0"/>
              </a:rPr>
              <a:t> </a:t>
            </a:r>
            <a:r>
              <a:rPr lang="ru-RU" sz="3600" dirty="0" smtClean="0">
                <a:latin typeface="Arial Narrow" panose="020B0606020202030204" pitchFamily="34" charset="0"/>
              </a:rPr>
              <a:t>    право </a:t>
            </a:r>
            <a:r>
              <a:rPr lang="ru-RU" sz="3600" dirty="0">
                <a:latin typeface="Arial Narrow" panose="020B0606020202030204" pitchFamily="34" charset="0"/>
              </a:rPr>
              <a:t>свободного выхода из СССР, </a:t>
            </a:r>
            <a:endParaRPr lang="ru-RU" sz="3600" dirty="0" smtClean="0">
              <a:latin typeface="Arial Narrow" panose="020B0606020202030204" pitchFamily="34" charset="0"/>
            </a:endParaRPr>
          </a:p>
          <a:p>
            <a:pPr marL="571500" indent="-571500">
              <a:buClr>
                <a:srgbClr val="C00000"/>
              </a:buClr>
              <a:buFont typeface="Arial Narrow" panose="020B0606020202030204" pitchFamily="34" charset="0"/>
              <a:buChar char="♦"/>
            </a:pPr>
            <a:r>
              <a:rPr lang="ru-RU" sz="3600" dirty="0" smtClean="0">
                <a:latin typeface="Arial Narrow" panose="020B0606020202030204" pitchFamily="34" charset="0"/>
              </a:rPr>
              <a:t>территория </a:t>
            </a:r>
            <a:r>
              <a:rPr lang="ru-RU" sz="3600" dirty="0">
                <a:latin typeface="Arial Narrow" panose="020B0606020202030204" pitchFamily="34" charset="0"/>
              </a:rPr>
              <a:t>союзных республик не могла </a:t>
            </a:r>
            <a:endParaRPr lang="ru-RU" sz="3600" dirty="0" smtClean="0">
              <a:latin typeface="Arial Narrow" panose="020B0606020202030204" pitchFamily="34" charset="0"/>
            </a:endParaRPr>
          </a:p>
          <a:p>
            <a:pPr>
              <a:buClr>
                <a:srgbClr val="C00000"/>
              </a:buClr>
            </a:pPr>
            <a:r>
              <a:rPr lang="ru-RU" sz="3600" dirty="0">
                <a:latin typeface="Arial Narrow" panose="020B0606020202030204" pitchFamily="34" charset="0"/>
              </a:rPr>
              <a:t> </a:t>
            </a:r>
            <a:r>
              <a:rPr lang="ru-RU" sz="3600" dirty="0" smtClean="0">
                <a:latin typeface="Arial Narrow" panose="020B0606020202030204" pitchFamily="34" charset="0"/>
              </a:rPr>
              <a:t>   меняться </a:t>
            </a:r>
            <a:r>
              <a:rPr lang="ru-RU" sz="3600" dirty="0">
                <a:latin typeface="Arial Narrow" panose="020B0606020202030204" pitchFamily="34" charset="0"/>
              </a:rPr>
              <a:t>без их </a:t>
            </a:r>
            <a:r>
              <a:rPr lang="ru-RU" sz="3600" dirty="0" smtClean="0">
                <a:latin typeface="Arial Narrow" panose="020B0606020202030204" pitchFamily="34" charset="0"/>
              </a:rPr>
              <a:t>согласия,</a:t>
            </a:r>
          </a:p>
          <a:p>
            <a:pPr marL="571500" indent="-571500">
              <a:buClr>
                <a:srgbClr val="C00000"/>
              </a:buClr>
              <a:buFont typeface="Arial Narrow" panose="020B0606020202030204" pitchFamily="34" charset="0"/>
              <a:buChar char="♦"/>
            </a:pPr>
            <a:r>
              <a:rPr lang="ru-RU" sz="3600" dirty="0" smtClean="0">
                <a:latin typeface="Arial Narrow" panose="020B0606020202030204" pitchFamily="34" charset="0"/>
              </a:rPr>
              <a:t>закрепила </a:t>
            </a:r>
            <a:r>
              <a:rPr lang="ru-RU" sz="3600" dirty="0">
                <a:latin typeface="Arial Narrow" panose="020B0606020202030204" pitchFamily="34" charset="0"/>
              </a:rPr>
              <a:t>положение об одинаковой силе общесоюзных законов на территории всех союзных </a:t>
            </a:r>
            <a:r>
              <a:rPr lang="ru-RU" sz="3600" dirty="0" smtClean="0">
                <a:latin typeface="Arial Narrow" panose="020B0606020202030204" pitchFamily="34" charset="0"/>
              </a:rPr>
              <a:t>республик,</a:t>
            </a:r>
          </a:p>
          <a:p>
            <a:pPr marL="571500" indent="-571500">
              <a:buClr>
                <a:srgbClr val="C00000"/>
              </a:buClr>
              <a:buFont typeface="Arial Narrow" panose="020B0606020202030204" pitchFamily="34" charset="0"/>
              <a:buChar char="♦"/>
            </a:pPr>
            <a:r>
              <a:rPr lang="ru-RU" sz="3600" dirty="0" smtClean="0">
                <a:latin typeface="Arial Narrow" panose="020B0606020202030204" pitchFamily="34" charset="0"/>
              </a:rPr>
              <a:t>для </a:t>
            </a:r>
            <a:r>
              <a:rPr lang="ru-RU" sz="3600" dirty="0">
                <a:latin typeface="Arial Narrow" panose="020B0606020202030204" pitchFamily="34" charset="0"/>
              </a:rPr>
              <a:t>граждан СССР устанавливалось единое союзное </a:t>
            </a:r>
            <a:r>
              <a:rPr lang="ru-RU" sz="3600" dirty="0" smtClean="0">
                <a:latin typeface="Arial Narrow" panose="020B0606020202030204" pitchFamily="34" charset="0"/>
              </a:rPr>
              <a:t>гражданство,</a:t>
            </a:r>
          </a:p>
          <a:p>
            <a:pPr marL="571500" indent="-571500">
              <a:buClr>
                <a:srgbClr val="C00000"/>
              </a:buClr>
              <a:buFont typeface="Arial Narrow" panose="020B0606020202030204" pitchFamily="34" charset="0"/>
              <a:buChar char="♦"/>
            </a:pPr>
            <a:r>
              <a:rPr lang="ru-RU" sz="3600" dirty="0">
                <a:latin typeface="Arial Narrow" panose="020B0606020202030204" pitchFamily="34" charset="0"/>
              </a:rPr>
              <a:t>не предусматривалось право республиканских органов приостанавливать или опротестовывать акты союзных органов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317" y="321275"/>
            <a:ext cx="3924067" cy="279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0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29640" y="211326"/>
            <a:ext cx="47261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3-6 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августа 1940 </a:t>
            </a: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1153" y="1097581"/>
            <a:ext cx="8153225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Arial Narrow" panose="020B0606020202030204" pitchFamily="34" charset="0"/>
              </a:rPr>
              <a:t>в состав СССР </a:t>
            </a:r>
            <a:r>
              <a:rPr lang="ru-RU" sz="3600" dirty="0" smtClean="0">
                <a:latin typeface="Arial Narrow" panose="020B0606020202030204" pitchFamily="34" charset="0"/>
              </a:rPr>
              <a:t>вошли:</a:t>
            </a:r>
          </a:p>
          <a:p>
            <a:pPr marL="2400300" lvl="4" indent="-571500">
              <a:buClr>
                <a:srgbClr val="C00000"/>
              </a:buClr>
              <a:buFont typeface="Arial Narrow" panose="020B0606020202030204" pitchFamily="34" charset="0"/>
              <a:buChar char="—"/>
            </a:pPr>
            <a:r>
              <a:rPr lang="ru-RU" sz="4000" dirty="0" smtClean="0">
                <a:latin typeface="Arial Narrow" panose="020B0606020202030204" pitchFamily="34" charset="0"/>
              </a:rPr>
              <a:t>Латвия</a:t>
            </a:r>
            <a:r>
              <a:rPr lang="ru-RU" sz="4000" dirty="0">
                <a:latin typeface="Arial Narrow" panose="020B0606020202030204" pitchFamily="34" charset="0"/>
              </a:rPr>
              <a:t>, </a:t>
            </a:r>
            <a:endParaRPr lang="ru-RU" sz="4000" dirty="0" smtClean="0">
              <a:latin typeface="Arial Narrow" panose="020B0606020202030204" pitchFamily="34" charset="0"/>
            </a:endParaRPr>
          </a:p>
          <a:p>
            <a:pPr marL="2400300" lvl="4" indent="-571500">
              <a:buClr>
                <a:srgbClr val="C00000"/>
              </a:buClr>
              <a:buFont typeface="Arial Narrow" panose="020B0606020202030204" pitchFamily="34" charset="0"/>
              <a:buChar char="—"/>
            </a:pPr>
            <a:r>
              <a:rPr lang="ru-RU" sz="4000" dirty="0" smtClean="0">
                <a:latin typeface="Arial Narrow" panose="020B0606020202030204" pitchFamily="34" charset="0"/>
              </a:rPr>
              <a:t>Литва</a:t>
            </a:r>
            <a:r>
              <a:rPr lang="ru-RU" sz="4000" dirty="0">
                <a:latin typeface="Arial Narrow" panose="020B0606020202030204" pitchFamily="34" charset="0"/>
              </a:rPr>
              <a:t>, </a:t>
            </a:r>
            <a:endParaRPr lang="ru-RU" sz="4000" dirty="0" smtClean="0">
              <a:latin typeface="Arial Narrow" panose="020B0606020202030204" pitchFamily="34" charset="0"/>
            </a:endParaRPr>
          </a:p>
          <a:p>
            <a:pPr marL="2400300" lvl="4" indent="-571500">
              <a:buClr>
                <a:srgbClr val="C00000"/>
              </a:buClr>
              <a:buFont typeface="Arial Narrow" panose="020B0606020202030204" pitchFamily="34" charset="0"/>
              <a:buChar char="—"/>
            </a:pPr>
            <a:r>
              <a:rPr lang="ru-RU" sz="4000" dirty="0" smtClean="0">
                <a:latin typeface="Arial Narrow" panose="020B0606020202030204" pitchFamily="34" charset="0"/>
              </a:rPr>
              <a:t>Эстония</a:t>
            </a:r>
            <a:r>
              <a:rPr lang="ru-RU" sz="4000" dirty="0"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4414" r="47321"/>
          <a:stretch/>
        </p:blipFill>
        <p:spPr>
          <a:xfrm>
            <a:off x="6734170" y="197708"/>
            <a:ext cx="5251884" cy="639944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586" y="2890709"/>
            <a:ext cx="2472079" cy="262040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0853" y="3741694"/>
            <a:ext cx="2443676" cy="270433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6791" y="2890709"/>
            <a:ext cx="2617902" cy="289714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10411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4950" y="118074"/>
            <a:ext cx="1005114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          Просчёты советского руководства </a:t>
            </a:r>
          </a:p>
          <a:p>
            <a:pPr algn="ctr"/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   в национальной политике:</a:t>
            </a:r>
            <a:endParaRPr lang="ru-RU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3589" y="1564624"/>
            <a:ext cx="11668897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ru-RU" sz="3600" dirty="0">
                <a:latin typeface="Arial Narrow" panose="020B0606020202030204" pitchFamily="34" charset="0"/>
              </a:rPr>
              <a:t>Под видом федерации в СССР утверждается жёсткое централизованное унитарное </a:t>
            </a:r>
            <a:r>
              <a:rPr lang="ru-RU" sz="3600" dirty="0" smtClean="0">
                <a:latin typeface="Arial Narrow" panose="020B0606020202030204" pitchFamily="34" charset="0"/>
              </a:rPr>
              <a:t>государство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dirty="0">
                <a:latin typeface="Arial Narrow" panose="020B0606020202030204" pitchFamily="34" charset="0"/>
              </a:rPr>
              <a:t>Право свободного выхода из СССР носило формальный </a:t>
            </a:r>
            <a:r>
              <a:rPr lang="ru-RU" sz="3600" dirty="0" smtClean="0">
                <a:latin typeface="Arial Narrow" panose="020B0606020202030204" pitchFamily="34" charset="0"/>
              </a:rPr>
              <a:t>характер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dirty="0" smtClean="0">
                <a:latin typeface="Arial Narrow" panose="020B0606020202030204" pitchFamily="34" charset="0"/>
              </a:rPr>
              <a:t>Ни </a:t>
            </a:r>
            <a:r>
              <a:rPr lang="ru-RU" sz="3600" dirty="0">
                <a:latin typeface="Arial Narrow" panose="020B0606020202030204" pitchFamily="34" charset="0"/>
              </a:rPr>
              <a:t>одна советская республика не обладала правом принимать любые решения без согласования с </a:t>
            </a:r>
            <a:r>
              <a:rPr lang="ru-RU" sz="3600" dirty="0" smtClean="0">
                <a:latin typeface="Arial Narrow" panose="020B0606020202030204" pitchFamily="34" charset="0"/>
              </a:rPr>
              <a:t>Центром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dirty="0">
                <a:latin typeface="Arial Narrow" panose="020B0606020202030204" pitchFamily="34" charset="0"/>
              </a:rPr>
              <a:t>Введение советских порядков </a:t>
            </a:r>
            <a:r>
              <a:rPr lang="ru-RU" sz="3600" dirty="0" smtClean="0">
                <a:latin typeface="Arial Narrow" panose="020B0606020202030204" pitchFamily="34" charset="0"/>
              </a:rPr>
              <a:t>проводилось </a:t>
            </a:r>
            <a:r>
              <a:rPr lang="ru-RU" sz="3600" dirty="0">
                <a:latin typeface="Arial Narrow" panose="020B0606020202030204" pitchFamily="34" charset="0"/>
              </a:rPr>
              <a:t>силовыми методами, </a:t>
            </a:r>
            <a:r>
              <a:rPr lang="ru-RU" sz="3600" dirty="0" smtClean="0">
                <a:latin typeface="Arial Narrow" panose="020B0606020202030204" pitchFamily="34" charset="0"/>
              </a:rPr>
              <a:t>без </a:t>
            </a:r>
            <a:r>
              <a:rPr lang="ru-RU" sz="3600" dirty="0">
                <a:latin typeface="Arial Narrow" panose="020B0606020202030204" pitchFamily="34" charset="0"/>
              </a:rPr>
              <a:t>учёта местных </a:t>
            </a:r>
            <a:r>
              <a:rPr lang="ru-RU" sz="3600" dirty="0" smtClean="0">
                <a:latin typeface="Arial Narrow" panose="020B0606020202030204" pitchFamily="34" charset="0"/>
              </a:rPr>
              <a:t>особенностей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dirty="0">
                <a:latin typeface="Arial Narrow" panose="020B0606020202030204" pitchFamily="34" charset="0"/>
              </a:rPr>
              <a:t>Н</a:t>
            </a:r>
            <a:r>
              <a:rPr lang="ru-RU" sz="3600" dirty="0" smtClean="0">
                <a:latin typeface="Arial Narrow" panose="020B0606020202030204" pitchFamily="34" charset="0"/>
              </a:rPr>
              <a:t>е </a:t>
            </a:r>
            <a:r>
              <a:rPr lang="ru-RU" sz="3600" dirty="0">
                <a:latin typeface="Arial Narrow" panose="020B0606020202030204" pitchFamily="34" charset="0"/>
              </a:rPr>
              <a:t>были чётко оформлены пограничные линии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4037" y="370395"/>
            <a:ext cx="1717963" cy="17716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958" y="370395"/>
            <a:ext cx="2388458" cy="119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19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86497" y="595919"/>
            <a:ext cx="1172656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 smtClean="0">
                <a:solidFill>
                  <a:srgbClr val="00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V.</a:t>
            </a:r>
            <a:r>
              <a:rPr lang="ru-RU" sz="6600" dirty="0">
                <a:solidFill>
                  <a:srgbClr val="00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ru-RU" sz="6600" dirty="0" smtClean="0">
                <a:solidFill>
                  <a:srgbClr val="00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Направления </a:t>
            </a:r>
          </a:p>
          <a:p>
            <a:pPr lvl="0" algn="ctr"/>
            <a:r>
              <a:rPr lang="ru-RU" sz="6600" dirty="0" smtClean="0">
                <a:solidFill>
                  <a:srgbClr val="00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национальной политики   </a:t>
            </a:r>
            <a:r>
              <a:rPr lang="en-US" sz="6600" dirty="0" smtClean="0">
                <a:solidFill>
                  <a:srgbClr val="00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endParaRPr lang="ru-RU" sz="6600" dirty="0">
              <a:solidFill>
                <a:srgbClr val="00001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0056" y="2837678"/>
            <a:ext cx="664845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3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8919" y="337921"/>
            <a:ext cx="115288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Особенности  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политики «</a:t>
            </a:r>
            <a:r>
              <a:rPr lang="ru-RU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коренизации</a:t>
            </a:r>
            <a:r>
              <a:rPr lang="ru-RU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» в </a:t>
            </a:r>
            <a:r>
              <a:rPr lang="ru-RU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1930-е гг.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3446" t="4927" b="73784"/>
          <a:stretch/>
        </p:blipFill>
        <p:spPr>
          <a:xfrm>
            <a:off x="308919" y="1231159"/>
            <a:ext cx="11528854" cy="4403523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420131" y="1532238"/>
            <a:ext cx="247135" cy="3212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420131" y="2775754"/>
            <a:ext cx="247135" cy="3212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420131" y="4019270"/>
            <a:ext cx="247135" cy="3212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48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6802" b="80565"/>
          <a:stretch/>
        </p:blipFill>
        <p:spPr>
          <a:xfrm>
            <a:off x="234780" y="271848"/>
            <a:ext cx="11723134" cy="8773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17179" r="49285"/>
          <a:stretch/>
        </p:blipFill>
        <p:spPr>
          <a:xfrm>
            <a:off x="234780" y="988539"/>
            <a:ext cx="11158150" cy="5653962"/>
          </a:xfrm>
          <a:prstGeom prst="rect">
            <a:avLst/>
          </a:prstGeom>
        </p:spPr>
      </p:pic>
      <p:sp>
        <p:nvSpPr>
          <p:cNvPr id="4" name="Овал 3"/>
          <p:cNvSpPr/>
          <p:nvPr/>
        </p:nvSpPr>
        <p:spPr>
          <a:xfrm>
            <a:off x="506628" y="1371600"/>
            <a:ext cx="247135" cy="3212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506628" y="1841157"/>
            <a:ext cx="247135" cy="3212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506627" y="3293819"/>
            <a:ext cx="247135" cy="3212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506626" y="4294717"/>
            <a:ext cx="247135" cy="3212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06625" y="4788987"/>
            <a:ext cx="247135" cy="3212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66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2153DD3-C27C-457D-ADDD-066D01CB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906" y="170112"/>
            <a:ext cx="9875520" cy="1356360"/>
          </a:xfr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rtlCol="0">
            <a:normAutofit/>
          </a:bodyPr>
          <a:lstStyle/>
          <a:p>
            <a:pPr algn="ctr" rtl="0"/>
            <a:r>
              <a:rPr lang="ru-RU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ВОПРОСЫ УРОКА</a:t>
            </a:r>
            <a:endParaRPr lang="ru-RU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5" name="Графический объект 4" descr="Карандаш">
            <a:extLst>
              <a:ext uri="{FF2B5EF4-FFF2-40B4-BE49-F238E27FC236}">
                <a16:creationId xmlns="" xmlns:a16="http://schemas.microsoft.com/office/drawing/2014/main" id="{0A74E1BB-B1CA-413B-8313-F68AA049A91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56149" y="268139"/>
            <a:ext cx="1425515" cy="142551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Графический объект 4" descr="Преподаватель">
            <a:extLst>
              <a:ext uri="{FF2B5EF4-FFF2-40B4-BE49-F238E27FC236}">
                <a16:creationId xmlns="" xmlns:a16="http://schemas.microsoft.com/office/drawing/2014/main" id="{79AA3F49-E7A4-4660-84DA-0DC43809C2D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Glass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98762" y="0"/>
            <a:ext cx="1696585" cy="169658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Прямоугольник 2"/>
          <p:cNvSpPr/>
          <p:nvPr/>
        </p:nvSpPr>
        <p:spPr>
          <a:xfrm>
            <a:off x="440724" y="1420978"/>
            <a:ext cx="1142176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>
              <a:buFont typeface="+mj-lt"/>
              <a:buAutoNum type="romanUcPeriod"/>
            </a:pPr>
            <a:r>
              <a:rPr lang="ru-RU" sz="4000" dirty="0">
                <a:solidFill>
                  <a:srgbClr val="00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Общие черты и особенности индустриализации в национальных образованиях.</a:t>
            </a:r>
            <a:r>
              <a:rPr lang="en-US" sz="4000" dirty="0" smtClean="0">
                <a:solidFill>
                  <a:srgbClr val="00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endParaRPr lang="ru-RU" sz="4000" dirty="0" smtClean="0">
              <a:solidFill>
                <a:srgbClr val="00001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857250" indent="-857250">
              <a:buFont typeface="+mj-lt"/>
              <a:buAutoNum type="romanUcPeriod"/>
            </a:pPr>
            <a:r>
              <a:rPr lang="ru-RU" sz="4000" dirty="0">
                <a:solidFill>
                  <a:srgbClr val="00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Ход индустриализации. </a:t>
            </a:r>
            <a:endParaRPr lang="ru-RU" sz="4000" dirty="0" smtClean="0">
              <a:solidFill>
                <a:srgbClr val="00001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marL="857250" indent="-857250">
              <a:buFont typeface="+mj-lt"/>
              <a:buAutoNum type="romanUcPeriod"/>
            </a:pPr>
            <a:r>
              <a:rPr lang="ru-RU" sz="4000" dirty="0">
                <a:solidFill>
                  <a:srgbClr val="00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Итоги индустриализации в национальных образованиях</a:t>
            </a:r>
            <a:r>
              <a:rPr lang="ru-RU" sz="4000" dirty="0" smtClean="0">
                <a:solidFill>
                  <a:srgbClr val="00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</a:t>
            </a:r>
          </a:p>
          <a:p>
            <a:pPr marL="857250" indent="-857250">
              <a:buFont typeface="+mj-lt"/>
              <a:buAutoNum type="romanUcPeriod"/>
            </a:pPr>
            <a:r>
              <a:rPr lang="ru-RU" sz="4000" dirty="0">
                <a:solidFill>
                  <a:srgbClr val="00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Национально-государственное строительство</a:t>
            </a:r>
            <a:r>
              <a:rPr lang="ru-RU" sz="4000" dirty="0" smtClean="0">
                <a:solidFill>
                  <a:srgbClr val="00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</a:t>
            </a:r>
          </a:p>
          <a:p>
            <a:pPr marL="857250" indent="-857250">
              <a:buFont typeface="+mj-lt"/>
              <a:buAutoNum type="romanUcPeriod"/>
            </a:pPr>
            <a:r>
              <a:rPr lang="ru-RU" sz="4000" dirty="0">
                <a:solidFill>
                  <a:srgbClr val="00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Направления национальной политики.   </a:t>
            </a:r>
          </a:p>
        </p:txBody>
      </p:sp>
    </p:spTree>
    <p:extLst>
      <p:ext uri="{BB962C8B-B14F-4D97-AF65-F5344CB8AC3E}">
        <p14:creationId xmlns:p14="http://schemas.microsoft.com/office/powerpoint/2010/main" val="152407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0465" t="18345"/>
          <a:stretch/>
        </p:blipFill>
        <p:spPr>
          <a:xfrm>
            <a:off x="308919" y="308917"/>
            <a:ext cx="11565924" cy="6218657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593126" y="630195"/>
            <a:ext cx="308918" cy="35834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617840" y="2747320"/>
            <a:ext cx="308918" cy="35834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617840" y="4458274"/>
            <a:ext cx="308918" cy="35834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51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040761"/>
            <a:ext cx="1172656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lvl="0" indent="-857250" algn="ctr">
              <a:buFont typeface="+mj-lt"/>
              <a:buAutoNum type="romanUcPeriod"/>
            </a:pPr>
            <a:r>
              <a:rPr lang="ru-RU" sz="6600" dirty="0">
                <a:solidFill>
                  <a:srgbClr val="00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Общие черты и особенности индустриализации в национальных образованиях.</a:t>
            </a:r>
            <a:r>
              <a:rPr lang="en-US" sz="6600" dirty="0" smtClean="0">
                <a:solidFill>
                  <a:srgbClr val="00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endParaRPr lang="ru-RU" sz="6600" dirty="0">
              <a:solidFill>
                <a:srgbClr val="00001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698" y="4077730"/>
            <a:ext cx="4033563" cy="253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4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9170537"/>
              </p:ext>
            </p:extLst>
          </p:nvPr>
        </p:nvGraphicFramePr>
        <p:xfrm>
          <a:off x="-16476" y="37070"/>
          <a:ext cx="12208476" cy="6654245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887183"/>
                <a:gridCol w="6321293"/>
              </a:tblGrid>
              <a:tr h="808670"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ОБЩИЕ ЧЕРТЫ</a:t>
                      </a:r>
                      <a:endParaRPr lang="ru-RU" sz="3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ОСОБЕННОСТИ</a:t>
                      </a:r>
                      <a:endParaRPr lang="ru-RU" sz="3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</a:tr>
              <a:tr h="848551">
                <a:tc>
                  <a:txBody>
                    <a:bodyPr/>
                    <a:lstStyle/>
                    <a:p>
                      <a:r>
                        <a:rPr lang="ru-RU" sz="2600" b="1" i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1. </a:t>
                      </a:r>
                      <a:r>
                        <a:rPr lang="ru-RU" sz="2600" b="0" i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создание и развитие крупной индустрии</a:t>
                      </a:r>
                      <a:endParaRPr lang="ru-RU" sz="26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 Narrow" panose="020B0606020202030204" pitchFamily="34" charset="0"/>
                        </a:rPr>
                        <a:t>1. </a:t>
                      </a:r>
                      <a:r>
                        <a:rPr lang="ru-RU" sz="2400" dirty="0" smtClean="0">
                          <a:latin typeface="Arial Narrow" panose="020B0606020202030204" pitchFamily="34" charset="0"/>
                        </a:rPr>
                        <a:t>исходный уровень развития промышленности был очень незначительный</a:t>
                      </a:r>
                      <a:endParaRPr lang="ru-RU" sz="24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02845">
                <a:tc>
                  <a:txBody>
                    <a:bodyPr/>
                    <a:lstStyle/>
                    <a:p>
                      <a:r>
                        <a:rPr lang="ru-RU" sz="2600" b="1" i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2. </a:t>
                      </a:r>
                      <a:r>
                        <a:rPr lang="ru-RU" sz="2600" b="0" i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высокие темпы </a:t>
                      </a:r>
                      <a:r>
                        <a:rPr lang="ru-RU" sz="2600" b="0" i="0" dirty="0" err="1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пром</a:t>
                      </a:r>
                      <a:r>
                        <a:rPr lang="ru-RU" sz="2600" b="0" i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.</a:t>
                      </a:r>
                      <a:r>
                        <a:rPr lang="ru-RU" sz="2600" b="0" i="0" baseline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600" b="0" i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строительства  </a:t>
                      </a:r>
                      <a:endParaRPr lang="ru-RU" sz="26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 Narrow" panose="020B0606020202030204" pitchFamily="34" charset="0"/>
                        </a:rPr>
                        <a:t>2.</a:t>
                      </a:r>
                      <a:r>
                        <a:rPr lang="ru-RU" sz="2400" dirty="0" smtClean="0">
                          <a:latin typeface="Arial Narrow" panose="020B0606020202030204" pitchFamily="34" charset="0"/>
                        </a:rPr>
                        <a:t> на окраинах не существовало современной</a:t>
                      </a:r>
                      <a:r>
                        <a:rPr lang="ru-RU" sz="24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2400" dirty="0" err="1" smtClean="0">
                          <a:latin typeface="Arial Narrow" panose="020B0606020202030204" pitchFamily="34" charset="0"/>
                        </a:rPr>
                        <a:t>пром</a:t>
                      </a:r>
                      <a:r>
                        <a:rPr lang="ru-RU" sz="2400" dirty="0" smtClean="0">
                          <a:latin typeface="Arial Narrow" panose="020B0606020202030204" pitchFamily="34" charset="0"/>
                        </a:rPr>
                        <a:t>.</a:t>
                      </a:r>
                      <a:endParaRPr lang="ru-RU" sz="24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1407">
                <a:tc>
                  <a:txBody>
                    <a:bodyPr/>
                    <a:lstStyle/>
                    <a:p>
                      <a:r>
                        <a:rPr lang="ru-RU" sz="2600" b="1" i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3. </a:t>
                      </a:r>
                      <a:r>
                        <a:rPr lang="ru-RU" sz="2600" b="0" i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изменение структуры экономики на основе реконструкции всех отраслей н/х</a:t>
                      </a:r>
                      <a:endParaRPr lang="ru-RU" sz="26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 Narrow" panose="020B0606020202030204" pitchFamily="34" charset="0"/>
                        </a:rPr>
                        <a:t>3.</a:t>
                      </a:r>
                      <a:r>
                        <a:rPr lang="ru-RU" sz="2400" dirty="0" smtClean="0">
                          <a:latin typeface="Arial Narrow" panose="020B0606020202030204" pitchFamily="34" charset="0"/>
                        </a:rPr>
                        <a:t> экономика носила резко выраженный аграрный характер</a:t>
                      </a:r>
                      <a:endParaRPr lang="ru-RU" sz="24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848551">
                <a:tc>
                  <a:txBody>
                    <a:bodyPr/>
                    <a:lstStyle/>
                    <a:p>
                      <a:r>
                        <a:rPr lang="ru-RU" sz="2600" b="1" i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4. </a:t>
                      </a:r>
                      <a:r>
                        <a:rPr lang="ru-RU" sz="2600" b="0" i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рост производительности труда</a:t>
                      </a:r>
                      <a:endParaRPr lang="ru-RU" sz="26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 Narrow" panose="020B0606020202030204" pitchFamily="34" charset="0"/>
                        </a:rPr>
                        <a:t>4.</a:t>
                      </a:r>
                      <a:r>
                        <a:rPr lang="ru-RU" sz="2400" dirty="0" smtClean="0">
                          <a:latin typeface="Arial Narrow" panose="020B0606020202030204" pitchFamily="34" charset="0"/>
                        </a:rPr>
                        <a:t> сохранялись черты патриархально-феодальных отношений</a:t>
                      </a:r>
                      <a:endParaRPr lang="ru-RU" sz="24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1407">
                <a:tc>
                  <a:txBody>
                    <a:bodyPr/>
                    <a:lstStyle/>
                    <a:p>
                      <a:r>
                        <a:rPr lang="ru-RU" sz="2600" b="1" i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5. </a:t>
                      </a:r>
                      <a:r>
                        <a:rPr lang="ru-RU" sz="2600" b="0" i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формирование и рост численности и культурно-</a:t>
                      </a:r>
                      <a:r>
                        <a:rPr lang="ru-RU" sz="2600" b="0" i="0" dirty="0" err="1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технич</a:t>
                      </a:r>
                      <a:r>
                        <a:rPr lang="ru-RU" sz="2600" b="0" i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. уровня рабочего класса </a:t>
                      </a:r>
                      <a:endParaRPr lang="ru-RU" sz="26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 Narrow" panose="020B0606020202030204" pitchFamily="34" charset="0"/>
                        </a:rPr>
                        <a:t>5. </a:t>
                      </a:r>
                      <a:r>
                        <a:rPr lang="ru-RU" sz="2400" dirty="0" smtClean="0">
                          <a:latin typeface="Arial Narrow" panose="020B0606020202030204" pitchFamily="34" charset="0"/>
                        </a:rPr>
                        <a:t>различные сроки и темпы осуществления индустриализации</a:t>
                      </a:r>
                      <a:endParaRPr lang="ru-RU" sz="24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1407">
                <a:tc>
                  <a:txBody>
                    <a:bodyPr/>
                    <a:lstStyle/>
                    <a:p>
                      <a:r>
                        <a:rPr lang="ru-RU" sz="2600" b="1" i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6.</a:t>
                      </a:r>
                      <a:r>
                        <a:rPr lang="ru-RU" sz="2600" b="0" i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 рациональное размещение производительных сил по территории</a:t>
                      </a:r>
                      <a:endParaRPr lang="ru-RU" sz="26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 Narrow" panose="020B0606020202030204" pitchFamily="34" charset="0"/>
                        </a:rPr>
                        <a:t>6. </a:t>
                      </a:r>
                      <a:r>
                        <a:rPr lang="ru-RU" sz="2400" dirty="0" smtClean="0">
                          <a:latin typeface="Arial Narrow" panose="020B0606020202030204" pitchFamily="34" charset="0"/>
                        </a:rPr>
                        <a:t>В республиках очень низок </a:t>
                      </a:r>
                      <a:r>
                        <a:rPr lang="en-US" sz="2400" dirty="0" smtClean="0">
                          <a:latin typeface="Arial Narrow" panose="020B0606020202030204" pitchFamily="34" charset="0"/>
                        </a:rPr>
                        <a:t>%</a:t>
                      </a:r>
                      <a:r>
                        <a:rPr lang="ru-RU" sz="2400" dirty="0" smtClean="0">
                          <a:latin typeface="Arial Narrow" panose="020B0606020202030204" pitchFamily="34" charset="0"/>
                        </a:rPr>
                        <a:t> рабочего класса и инженерно-технического состава</a:t>
                      </a:r>
                      <a:endParaRPr lang="ru-RU" sz="24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911407">
                <a:tc>
                  <a:txBody>
                    <a:bodyPr/>
                    <a:lstStyle/>
                    <a:p>
                      <a:r>
                        <a:rPr lang="ru-RU" sz="2600" b="1" i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7. </a:t>
                      </a:r>
                      <a:r>
                        <a:rPr lang="ru-RU" sz="2600" b="0" i="0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осуществление за счёт внутренних источников</a:t>
                      </a:r>
                      <a:endParaRPr lang="ru-RU" sz="2600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latin typeface="Arial Narrow" panose="020B0606020202030204" pitchFamily="34" charset="0"/>
                        </a:rPr>
                        <a:t>7. </a:t>
                      </a:r>
                      <a:r>
                        <a:rPr lang="ru-RU" sz="2400" dirty="0" smtClean="0">
                          <a:latin typeface="Arial Narrow" panose="020B0606020202030204" pitchFamily="34" charset="0"/>
                        </a:rPr>
                        <a:t>преобладали отрасли лёгкой и пищевой промышленности</a:t>
                      </a:r>
                      <a:endParaRPr lang="ru-RU" sz="24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721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21276" y="2993129"/>
            <a:ext cx="1172656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 smtClean="0">
                <a:solidFill>
                  <a:srgbClr val="00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II.</a:t>
            </a:r>
            <a:r>
              <a:rPr lang="ru-RU" sz="6600" dirty="0">
                <a:solidFill>
                  <a:srgbClr val="00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Ход индустриализации. </a:t>
            </a:r>
            <a:r>
              <a:rPr lang="en-US" sz="6600" dirty="0" smtClean="0">
                <a:solidFill>
                  <a:srgbClr val="00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 </a:t>
            </a:r>
            <a:endParaRPr lang="ru-RU" sz="6600" dirty="0">
              <a:solidFill>
                <a:srgbClr val="00001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204" y="4101125"/>
            <a:ext cx="4576634" cy="2481036"/>
          </a:xfrm>
          <a:prstGeom prst="rect">
            <a:avLst/>
          </a:prstGeom>
        </p:spPr>
      </p:pic>
      <p:pic>
        <p:nvPicPr>
          <p:cNvPr id="1026" name="Picture 2" descr="https://inance.ru/wp-content/uploads/2014/12/public-constitu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296" y="4117487"/>
            <a:ext cx="4559645" cy="246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326" y="293215"/>
            <a:ext cx="5580620" cy="2911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7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6444" y="189642"/>
            <a:ext cx="112877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При размещении промышленных 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предприятий учитывались </a:t>
            </a:r>
            <a:r>
              <a:rPr lang="ru-R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факторы</a:t>
            </a:r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6444" y="2292864"/>
            <a:ext cx="3368230" cy="132343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ru-RU" sz="4000" dirty="0">
                <a:latin typeface="Arial Narrow" panose="020B0606020202030204" pitchFamily="34" charset="0"/>
              </a:rPr>
              <a:t> развитая </a:t>
            </a:r>
            <a:endParaRPr lang="ru-RU" sz="4000" dirty="0" smtClean="0">
              <a:latin typeface="Arial Narrow" panose="020B0606020202030204" pitchFamily="34" charset="0"/>
            </a:endParaRPr>
          </a:p>
          <a:p>
            <a:pPr algn="ctr"/>
            <a:r>
              <a:rPr lang="ru-RU" sz="4000" dirty="0" smtClean="0">
                <a:latin typeface="Arial Narrow" panose="020B0606020202030204" pitchFamily="34" charset="0"/>
              </a:rPr>
              <a:t>инфраструктура</a:t>
            </a:r>
            <a:endParaRPr lang="ru-RU" sz="4000" dirty="0">
              <a:latin typeface="Arial Narrow" panose="020B0606020202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64130" y="3616303"/>
            <a:ext cx="3368230" cy="132343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Arial Narrow" panose="020B0606020202030204" pitchFamily="34" charset="0"/>
              </a:rPr>
              <a:t> наличие </a:t>
            </a:r>
            <a:endParaRPr lang="ru-RU" sz="4000" dirty="0" smtClean="0">
              <a:latin typeface="Arial Narrow" panose="020B0606020202030204" pitchFamily="34" charset="0"/>
            </a:endParaRPr>
          </a:p>
          <a:p>
            <a:pPr algn="ctr"/>
            <a:r>
              <a:rPr lang="ru-RU" sz="4000" dirty="0" smtClean="0">
                <a:latin typeface="Arial Narrow" panose="020B0606020202030204" pitchFamily="34" charset="0"/>
              </a:rPr>
              <a:t>кадров  </a:t>
            </a:r>
            <a:endParaRPr lang="ru-RU" sz="4000" dirty="0">
              <a:latin typeface="Arial Narrow" panose="020B060602020203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62455" y="2292863"/>
            <a:ext cx="3368230" cy="132343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dirty="0">
                <a:latin typeface="Arial Narrow" panose="020B0606020202030204" pitchFamily="34" charset="0"/>
              </a:rPr>
              <a:t> сырьевые </a:t>
            </a:r>
            <a:r>
              <a:rPr lang="ru-RU" sz="4000" dirty="0" smtClean="0">
                <a:latin typeface="Arial Narrow" panose="020B0606020202030204" pitchFamily="34" charset="0"/>
              </a:rPr>
              <a:t>ресурсы</a:t>
            </a:r>
            <a:endParaRPr lang="ru-RU" sz="4000" dirty="0">
              <a:latin typeface="Arial Narrow" panose="020B0606020202030204" pitchFamily="34" charset="0"/>
            </a:endParaRPr>
          </a:p>
        </p:txBody>
      </p:sp>
      <p:cxnSp>
        <p:nvCxnSpPr>
          <p:cNvPr id="7" name="Прямая со стрелкой 6"/>
          <p:cNvCxnSpPr>
            <a:stCxn id="2" idx="2"/>
          </p:cNvCxnSpPr>
          <p:nvPr/>
        </p:nvCxnSpPr>
        <p:spPr>
          <a:xfrm flipH="1">
            <a:off x="3794675" y="1513081"/>
            <a:ext cx="2275650" cy="77978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>
            <a:stCxn id="2" idx="2"/>
          </p:cNvCxnSpPr>
          <p:nvPr/>
        </p:nvCxnSpPr>
        <p:spPr>
          <a:xfrm>
            <a:off x="6070325" y="1513081"/>
            <a:ext cx="2392130" cy="77978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stCxn id="2" idx="2"/>
            <a:endCxn id="4" idx="0"/>
          </p:cNvCxnSpPr>
          <p:nvPr/>
        </p:nvCxnSpPr>
        <p:spPr>
          <a:xfrm flipH="1">
            <a:off x="6048245" y="1513081"/>
            <a:ext cx="22080" cy="210322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5700" t="9892" r="16462" b="18757"/>
          <a:stretch/>
        </p:blipFill>
        <p:spPr>
          <a:xfrm>
            <a:off x="296562" y="4045443"/>
            <a:ext cx="3966519" cy="24239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455" y="3895076"/>
            <a:ext cx="3435761" cy="27247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b="11542"/>
          <a:stretch/>
        </p:blipFill>
        <p:spPr>
          <a:xfrm>
            <a:off x="4561063" y="4939742"/>
            <a:ext cx="3272346" cy="1628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9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4906387"/>
              </p:ext>
            </p:extLst>
          </p:nvPr>
        </p:nvGraphicFramePr>
        <p:xfrm>
          <a:off x="289695" y="262466"/>
          <a:ext cx="11597504" cy="649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0575"/>
                <a:gridCol w="9106929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36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ru-RU" sz="36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ru-RU" sz="18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ru-RU" sz="3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Украина</a:t>
                      </a:r>
                      <a:endParaRPr lang="ru-RU" sz="3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ru-RU" sz="3400" dirty="0" smtClean="0">
                          <a:latin typeface="Arial Narrow" panose="020B0606020202030204" pitchFamily="34" charset="0"/>
                        </a:rPr>
                        <a:t>Ново-</a:t>
                      </a:r>
                      <a:r>
                        <a:rPr lang="ru-RU" sz="3400" dirty="0" err="1" smtClean="0">
                          <a:latin typeface="Arial Narrow" panose="020B0606020202030204" pitchFamily="34" charset="0"/>
                        </a:rPr>
                        <a:t>Краматорский</a:t>
                      </a:r>
                      <a:r>
                        <a:rPr lang="ru-RU" sz="3400" dirty="0" smtClean="0">
                          <a:latin typeface="Arial Narrow" panose="020B0606020202030204" pitchFamily="34" charset="0"/>
                        </a:rPr>
                        <a:t> з-д тяж. машиностроения,</a:t>
                      </a:r>
                    </a:p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ru-RU" sz="3400" dirty="0" err="1" smtClean="0">
                          <a:latin typeface="Arial Narrow" panose="020B0606020202030204" pitchFamily="34" charset="0"/>
                        </a:rPr>
                        <a:t>Запорожсталь</a:t>
                      </a:r>
                      <a:r>
                        <a:rPr lang="ru-RU" sz="3400" dirty="0" smtClean="0">
                          <a:latin typeface="Arial Narrow" panose="020B0606020202030204" pitchFamily="34" charset="0"/>
                        </a:rPr>
                        <a:t> </a:t>
                      </a:r>
                    </a:p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ru-RU" sz="3400" dirty="0" err="1" smtClean="0">
                          <a:latin typeface="Arial Narrow" panose="020B0606020202030204" pitchFamily="34" charset="0"/>
                        </a:rPr>
                        <a:t>Азовсталь</a:t>
                      </a:r>
                      <a:r>
                        <a:rPr lang="ru-RU" sz="3400" dirty="0" smtClean="0">
                          <a:latin typeface="Arial Narrow" panose="020B0606020202030204" pitchFamily="34" charset="0"/>
                        </a:rPr>
                        <a:t>, </a:t>
                      </a:r>
                    </a:p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ru-RU" sz="3400" dirty="0" smtClean="0">
                          <a:latin typeface="Arial Narrow" panose="020B0606020202030204" pitchFamily="34" charset="0"/>
                        </a:rPr>
                        <a:t>Днепропетровский алюминиевый завод  и т.д.</a:t>
                      </a:r>
                      <a:endParaRPr lang="ru-RU" sz="34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36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ru-RU" sz="36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ru-RU" sz="36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ru-RU" sz="3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Белоруссия</a:t>
                      </a:r>
                      <a:endParaRPr lang="ru-RU" sz="3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0" indent="-571500">
                        <a:buFont typeface="Arial Narrow" panose="020B0606020202030204" pitchFamily="34" charset="0"/>
                        <a:buChar char="♦"/>
                      </a:pPr>
                      <a:r>
                        <a:rPr lang="ru-RU" sz="3400" dirty="0" smtClean="0">
                          <a:latin typeface="Arial Narrow" panose="020B0606020202030204" pitchFamily="34" charset="0"/>
                        </a:rPr>
                        <a:t>возникли машиностроительная, </a:t>
                      </a:r>
                    </a:p>
                    <a:p>
                      <a:pPr marL="571500" indent="-571500">
                        <a:buFont typeface="Arial Narrow" panose="020B0606020202030204" pitchFamily="34" charset="0"/>
                        <a:buChar char="♦"/>
                      </a:pPr>
                      <a:r>
                        <a:rPr lang="ru-RU" sz="3400" dirty="0" smtClean="0">
                          <a:latin typeface="Arial Narrow" panose="020B0606020202030204" pitchFamily="34" charset="0"/>
                        </a:rPr>
                        <a:t>химическая, </a:t>
                      </a:r>
                    </a:p>
                    <a:p>
                      <a:pPr marL="571500" indent="-571500">
                        <a:buFont typeface="Arial Narrow" panose="020B0606020202030204" pitchFamily="34" charset="0"/>
                        <a:buChar char="♦"/>
                      </a:pPr>
                      <a:r>
                        <a:rPr lang="ru-RU" sz="3400" dirty="0" smtClean="0">
                          <a:latin typeface="Arial Narrow" panose="020B0606020202030204" pitchFamily="34" charset="0"/>
                        </a:rPr>
                        <a:t>топливная (торфяная), </a:t>
                      </a:r>
                    </a:p>
                    <a:p>
                      <a:pPr marL="571500" indent="-571500">
                        <a:buFont typeface="Arial Narrow" panose="020B0606020202030204" pitchFamily="34" charset="0"/>
                        <a:buChar char="♦"/>
                      </a:pPr>
                      <a:r>
                        <a:rPr lang="ru-RU" sz="3400" dirty="0" smtClean="0">
                          <a:latin typeface="Arial Narrow" panose="020B0606020202030204" pitchFamily="34" charset="0"/>
                        </a:rPr>
                        <a:t>швейная, </a:t>
                      </a:r>
                    </a:p>
                    <a:p>
                      <a:pPr marL="571500" indent="-571500">
                        <a:buFont typeface="Arial Narrow" panose="020B0606020202030204" pitchFamily="34" charset="0"/>
                        <a:buChar char="♦"/>
                      </a:pPr>
                      <a:r>
                        <a:rPr lang="ru-RU" sz="3400" dirty="0" smtClean="0">
                          <a:latin typeface="Arial Narrow" panose="020B0606020202030204" pitchFamily="34" charset="0"/>
                        </a:rPr>
                        <a:t>трикотажная и др. отрасли промышленности</a:t>
                      </a:r>
                      <a:endParaRPr lang="ru-RU" sz="34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36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ru-RU" sz="28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   </a:t>
                      </a:r>
                      <a:r>
                        <a:rPr lang="ru-RU" sz="3600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3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Грузия</a:t>
                      </a:r>
                      <a:endParaRPr lang="ru-RU" sz="3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 Narrow" panose="020B0606020202030204" pitchFamily="34" charset="0"/>
                        <a:buChar char="◊"/>
                      </a:pPr>
                      <a:r>
                        <a:rPr lang="ru-RU" sz="3400" dirty="0" smtClean="0">
                          <a:latin typeface="Arial Narrow" panose="020B0606020202030204" pitchFamily="34" charset="0"/>
                        </a:rPr>
                        <a:t>новые месторождения угля, </a:t>
                      </a:r>
                    </a:p>
                    <a:p>
                      <a:pPr marL="457200" indent="-457200">
                        <a:buFont typeface="Arial Narrow" panose="020B0606020202030204" pitchFamily="34" charset="0"/>
                        <a:buChar char="◊"/>
                      </a:pPr>
                      <a:r>
                        <a:rPr lang="ru-RU" sz="3400" dirty="0" smtClean="0">
                          <a:latin typeface="Arial Narrow" panose="020B0606020202030204" pitchFamily="34" charset="0"/>
                        </a:rPr>
                        <a:t>добыча марганца в </a:t>
                      </a:r>
                      <a:r>
                        <a:rPr lang="ru-RU" sz="3400" dirty="0" err="1" smtClean="0">
                          <a:latin typeface="Arial Narrow" panose="020B0606020202030204" pitchFamily="34" charset="0"/>
                        </a:rPr>
                        <a:t>Чиатурах</a:t>
                      </a:r>
                      <a:r>
                        <a:rPr lang="ru-RU" sz="3400" dirty="0" smtClean="0">
                          <a:latin typeface="Arial Narrow" panose="020B0606020202030204" pitchFamily="34" charset="0"/>
                        </a:rPr>
                        <a:t>, </a:t>
                      </a:r>
                    </a:p>
                    <a:p>
                      <a:pPr marL="457200" indent="-457200">
                        <a:buFont typeface="Arial Narrow" panose="020B0606020202030204" pitchFamily="34" charset="0"/>
                        <a:buChar char="◊"/>
                      </a:pPr>
                      <a:r>
                        <a:rPr lang="ru-RU" sz="3400" dirty="0" smtClean="0">
                          <a:latin typeface="Arial Narrow" panose="020B0606020202030204" pitchFamily="34" charset="0"/>
                        </a:rPr>
                        <a:t>построен машиностроительный завод в Тбилиси</a:t>
                      </a:r>
                      <a:endParaRPr lang="ru-RU" sz="34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407" y="321276"/>
            <a:ext cx="1924307" cy="14467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618" y="2517050"/>
            <a:ext cx="1597883" cy="16567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00" y="4934454"/>
            <a:ext cx="17145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8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952574"/>
              </p:ext>
            </p:extLst>
          </p:nvPr>
        </p:nvGraphicFramePr>
        <p:xfrm>
          <a:off x="289695" y="262466"/>
          <a:ext cx="11770500" cy="6126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678219"/>
                <a:gridCol w="9092281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ru-RU" sz="36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  <a:p>
                      <a:pPr algn="ctr"/>
                      <a:endParaRPr lang="ru-RU" sz="36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ru-RU" sz="3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     Армения</a:t>
                      </a:r>
                      <a:endParaRPr lang="ru-RU" sz="3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ru-RU" sz="3400" dirty="0" smtClean="0">
                          <a:latin typeface="Arial Narrow" panose="020B0606020202030204" pitchFamily="34" charset="0"/>
                        </a:rPr>
                        <a:t>реконструированы с увеличением мощности предприятия цветной металлургии, </a:t>
                      </a:r>
                    </a:p>
                    <a:p>
                      <a:pPr marL="571500" indent="-571500">
                        <a:buFont typeface="Arial" panose="020B0604020202020204" pitchFamily="34" charset="0"/>
                        <a:buChar char="•"/>
                      </a:pPr>
                      <a:r>
                        <a:rPr lang="ru-RU" sz="3400" dirty="0" smtClean="0">
                          <a:latin typeface="Arial Narrow" panose="020B0606020202030204" pitchFamily="34" charset="0"/>
                        </a:rPr>
                        <a:t>сооружён крупный цементный завод</a:t>
                      </a:r>
                      <a:endParaRPr lang="ru-RU" sz="34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36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ru-RU" sz="3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Азербайджан</a:t>
                      </a:r>
                      <a:endParaRPr lang="ru-RU" sz="3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571500" indent="-571500">
                        <a:buFont typeface="Arial Narrow" panose="020B0606020202030204" pitchFamily="34" charset="0"/>
                        <a:buChar char="♦"/>
                      </a:pPr>
                      <a:r>
                        <a:rPr lang="ru-RU" sz="3400" dirty="0" smtClean="0">
                          <a:latin typeface="Arial Narrow" panose="020B0606020202030204" pitchFamily="34" charset="0"/>
                        </a:rPr>
                        <a:t>завершилась коренная реконструкция нефтяной промышленности</a:t>
                      </a:r>
                      <a:endParaRPr lang="ru-RU" sz="3400" dirty="0"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3600" dirty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  <a:p>
                      <a:pPr algn="ctr"/>
                      <a:r>
                        <a:rPr lang="ru-RU" sz="3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Средняя Азия</a:t>
                      </a:r>
                    </a:p>
                    <a:p>
                      <a:pPr algn="ctr"/>
                      <a:r>
                        <a:rPr lang="ru-RU" sz="36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 Narrow" panose="020B0606020202030204" pitchFamily="34" charset="0"/>
                        </a:rPr>
                        <a:t>Казахстан</a:t>
                      </a:r>
                      <a:endParaRPr lang="ru-RU" sz="3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 Narrow" panose="020B0606020202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indent="-457200">
                        <a:buFont typeface="Arial Narrow" panose="020B0606020202030204" pitchFamily="34" charset="0"/>
                        <a:buChar char="◊"/>
                      </a:pPr>
                      <a:r>
                        <a:rPr lang="ru-RU" sz="3400" dirty="0" smtClean="0">
                          <a:latin typeface="Arial Narrow" panose="020B0606020202030204" pitchFamily="34" charset="0"/>
                        </a:rPr>
                        <a:t>создали своё машиностроение, </a:t>
                      </a:r>
                    </a:p>
                    <a:p>
                      <a:pPr marL="457200" indent="-457200">
                        <a:buFont typeface="Arial Narrow" panose="020B0606020202030204" pitchFamily="34" charset="0"/>
                        <a:buChar char="◊"/>
                      </a:pPr>
                      <a:r>
                        <a:rPr lang="ru-RU" sz="3400" dirty="0" smtClean="0">
                          <a:latin typeface="Arial Narrow" panose="020B0606020202030204" pitchFamily="34" charset="0"/>
                        </a:rPr>
                        <a:t>усиленно развивали горную и хим. </a:t>
                      </a:r>
                      <a:r>
                        <a:rPr lang="ru-RU" sz="3400" dirty="0" err="1" smtClean="0">
                          <a:latin typeface="Arial Narrow" panose="020B0606020202030204" pitchFamily="34" charset="0"/>
                        </a:rPr>
                        <a:t>промышл</a:t>
                      </a:r>
                      <a:r>
                        <a:rPr lang="ru-RU" sz="3400" dirty="0" smtClean="0">
                          <a:latin typeface="Arial Narrow" panose="020B0606020202030204" pitchFamily="34" charset="0"/>
                        </a:rPr>
                        <a:t>.</a:t>
                      </a:r>
                    </a:p>
                    <a:p>
                      <a:pPr marL="457200" indent="-457200">
                        <a:buFont typeface="Arial Narrow" panose="020B0606020202030204" pitchFamily="34" charset="0"/>
                        <a:buChar char="◊"/>
                      </a:pPr>
                      <a:r>
                        <a:rPr lang="ru-RU" sz="3400" dirty="0" smtClean="0">
                          <a:latin typeface="Arial Narrow" panose="020B0606020202030204" pitchFamily="34" charset="0"/>
                        </a:rPr>
                        <a:t>развивали цветную металлургию  </a:t>
                      </a:r>
                    </a:p>
                    <a:p>
                      <a:pPr marL="457200" indent="-457200">
                        <a:buFont typeface="Arial Narrow" panose="020B0606020202030204" pitchFamily="34" charset="0"/>
                        <a:buChar char="◊"/>
                      </a:pPr>
                      <a:r>
                        <a:rPr lang="ru-RU" sz="3400" dirty="0" smtClean="0">
                          <a:latin typeface="Arial Narrow" panose="020B0606020202030204" pitchFamily="34" charset="0"/>
                        </a:rPr>
                        <a:t>в Казахстане Джезказганский медный завод,</a:t>
                      </a:r>
                    </a:p>
                    <a:p>
                      <a:pPr marL="457200" indent="-457200">
                        <a:buFont typeface="Arial Narrow" panose="020B0606020202030204" pitchFamily="34" charset="0"/>
                        <a:buChar char="◊"/>
                      </a:pPr>
                      <a:r>
                        <a:rPr lang="ru-RU" sz="3400" dirty="0" smtClean="0">
                          <a:latin typeface="Arial Narrow" panose="020B0606020202030204" pitchFamily="34" charset="0"/>
                        </a:rPr>
                        <a:t>в Чимкенте свинцовый завод, </a:t>
                      </a:r>
                    </a:p>
                    <a:p>
                      <a:pPr marL="457200" indent="-457200">
                        <a:buFont typeface="Arial Narrow" panose="020B0606020202030204" pitchFamily="34" charset="0"/>
                        <a:buChar char="◊"/>
                      </a:pPr>
                      <a:r>
                        <a:rPr lang="ru-RU" sz="34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3400" dirty="0" err="1" smtClean="0">
                          <a:latin typeface="Arial Narrow" panose="020B0606020202030204" pitchFamily="34" charset="0"/>
                        </a:rPr>
                        <a:t>Балхашский</a:t>
                      </a:r>
                      <a:r>
                        <a:rPr lang="ru-RU" sz="3400" dirty="0" smtClean="0">
                          <a:latin typeface="Arial Narrow" panose="020B0606020202030204" pitchFamily="34" charset="0"/>
                        </a:rPr>
                        <a:t> медеплавильный завод. 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998573" y="4175431"/>
            <a:ext cx="8913342" cy="21852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pPr marL="457200" lvl="0" indent="-457200" defTabSz="914400">
              <a:buFont typeface="Arial Narrow" panose="020B0606020202030204" pitchFamily="34" charset="0"/>
              <a:buChar char="◊"/>
            </a:pPr>
            <a:r>
              <a:rPr lang="ru-RU" sz="3400" dirty="0">
                <a:solidFill>
                  <a:prstClr val="black"/>
                </a:solidFill>
                <a:latin typeface="Arial Narrow" panose="020B0606020202030204" pitchFamily="34" charset="0"/>
              </a:rPr>
              <a:t>в Караганде создали третью угольную базу </a:t>
            </a:r>
            <a:r>
              <a:rPr lang="ru-RU" sz="3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СССР </a:t>
            </a:r>
            <a:endParaRPr lang="ru-RU" sz="34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457200" lvl="0" indent="-457200" defTabSz="914400">
              <a:buFont typeface="Arial Narrow" panose="020B0606020202030204" pitchFamily="34" charset="0"/>
              <a:buChar char="◊"/>
            </a:pPr>
            <a:r>
              <a:rPr lang="ru-RU" sz="3400" dirty="0">
                <a:solidFill>
                  <a:prstClr val="black"/>
                </a:solidFill>
                <a:latin typeface="Arial Narrow" panose="020B0606020202030204" pitchFamily="34" charset="0"/>
              </a:rPr>
              <a:t>Казахстан выдвинулся </a:t>
            </a:r>
            <a:r>
              <a:rPr lang="ru-RU" sz="3400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как </a:t>
            </a:r>
            <a:r>
              <a:rPr lang="ru-RU" sz="3400" dirty="0">
                <a:solidFill>
                  <a:prstClr val="black"/>
                </a:solidFill>
                <a:latin typeface="Arial Narrow" panose="020B0606020202030204" pitchFamily="34" charset="0"/>
              </a:rPr>
              <a:t>одна из основных баз цветной металлургии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8303" y="5045846"/>
            <a:ext cx="11693612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Индустриализация в национальных регионах проводилась более ускоренными темпами, чем в целом по стране.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654" y="6524"/>
            <a:ext cx="1527990" cy="153652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6956"/>
          <a:stretch/>
        </p:blipFill>
        <p:spPr>
          <a:xfrm>
            <a:off x="786771" y="1994959"/>
            <a:ext cx="1320756" cy="13056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0624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4206" y="2041659"/>
            <a:ext cx="1172656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600" dirty="0" smtClean="0">
                <a:solidFill>
                  <a:srgbClr val="00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III.</a:t>
            </a:r>
            <a:r>
              <a:rPr lang="ru-RU" sz="6600" dirty="0">
                <a:solidFill>
                  <a:srgbClr val="00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Итоги индустриализации в национальных образованиях.  </a:t>
            </a:r>
            <a:r>
              <a:rPr lang="en-US" sz="6600" dirty="0" smtClean="0">
                <a:solidFill>
                  <a:srgbClr val="00001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endParaRPr lang="ru-RU" sz="6600" dirty="0">
              <a:solidFill>
                <a:srgbClr val="00001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771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0</TotalTime>
  <Words>706</Words>
  <Application>Microsoft Office PowerPoint</Application>
  <PresentationFormat>Произвольный</PresentationFormat>
  <Paragraphs>146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Изящная</vt:lpstr>
      <vt:lpstr>Муниципальное Бюджетное общеобразовательное учреждение – средняя общеобразовательная школа №12 имени А. Толстунова станицы Новониколаевской Калининского района Краснодарского края</vt:lpstr>
      <vt:lpstr>ВОПРОСЫ УРОКА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2021-06-16T12:59:51Z</dcterms:created>
  <dcterms:modified xsi:type="dcterms:W3CDTF">2022-03-29T19:53:38Z</dcterms:modified>
</cp:coreProperties>
</file>