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C4069-377C-4B82-8712-BE82CDED45F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46CA-8CD8-4D1E-8E0C-19B04549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0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30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3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94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3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0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7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9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4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8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446CA-8CD8-4D1E-8E0C-19B04549A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7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0F1CB-415D-463F-A8C6-B614D8F21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7F5F3-4E04-4D44-B46C-531BC3BE4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904460-670E-499D-B190-E0C854B6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26F49-F241-4CD1-B69F-6366F5F8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8A1BC-B8E9-47F5-AA37-5E6157B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53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9D2D6-08A6-4B50-BBFB-97B15E32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B3572-59BF-4916-9C63-28C67E982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98B2C-7455-41DB-85C6-3112C63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22E82-ABD3-44B9-B341-32ADFBC6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35B56-CCD7-4DC1-88FF-3FE33705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69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DDB95F-C1CF-4BD0-8000-0AF5FBB89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A9AC2F-EEC7-4620-A8F3-188847A96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951C-9B9E-4DE3-BCF9-4B3CCC7C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B6A34-DC59-4ED6-A67D-84B2CD4F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36431-9491-46E7-AD6F-A8CD04C0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0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44228-E7EC-49D4-9908-7358A03A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B35F5-CD36-4336-B8B6-38E0985C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48429-BC34-484B-9B2B-66410483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E34C2-6C12-4F15-BE74-64B5D8E1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82DD9-8B0D-49E9-9087-B5B43AEC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42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1676D-4B6F-46D5-8D45-572D8A34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F2BB6C-610C-468C-B4DE-AF22F9BD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10F15-24E0-4A21-9166-BE3613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6126D-A069-4D84-8E57-8527ACBD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5A6E2-2A08-4DC3-A8B5-1AE5BF8E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4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18075-3C15-490E-B6B8-2755D06F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36D2F-ACD0-4271-A297-26C016CB5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B39510-BE0C-43BE-9945-60BD627DD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B5BEB3-094F-4474-986A-F03A1888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E638E-24E3-4923-BE01-B6465671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B0DC7-654A-4779-9C7E-E2CEFFEB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7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A3F0-A6E2-4B46-85F0-C47D8354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42A9F4-A18F-42F8-A6F3-FB0D54A4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7C5A27-E12C-4A07-A4CF-4FBAE4727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225D7D-5168-4B21-806A-E10B8D33F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A23D2D-3EF7-4F80-9825-C74C49B0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30CA5F-7823-4ECC-B70B-C374959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1FF403-E517-4C27-AD7D-2535523C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BE031D-E28D-4381-BD67-9FCAFA12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88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EB112-60A5-4FBF-8A28-63EA3B7F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CCC006-4DAC-4BC6-ABDE-426A36E0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380CF0-FF09-4742-8424-AA73B89D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3E256-1C4E-41EC-8D04-D0F80760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36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804C0-C12D-4072-AEAF-7C3F755D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CBE792-F3AC-4C1C-80A6-24B65969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FF726C-7991-4CAF-9420-D47C2BC0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1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21A7D-5F64-492D-8074-C0459DFA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14FE4-8720-435A-8A5F-7A442164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479B-D835-41B7-AD9D-8660503F4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F9E51-46B8-4F69-883C-8B51AEFD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B15D79-07CE-42D8-96F1-A5BFFF8F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E4B81-B8A0-4367-9BF3-A0AFB075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2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EA3B0-C55A-4D00-92E5-F1D0C1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1B3B7A-940B-4873-BD04-3F63C25A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D3C89-1DD4-4677-B78C-9CBC5B93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873E05-52D5-4DDB-9B13-2EDC236F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F7592-B66E-4D7E-91DC-B246AE3F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CA19C-DCAA-442D-A1E4-DB8A930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4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1B7CF-ACB6-4E81-A461-091CDAAF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222D-E45B-4909-BEE2-0391B461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8208E-400A-46FB-ABE2-89FEF3B41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E075-DEAE-4B68-92D2-BF8404BE098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5A3E8-CB3B-45A8-9F1F-0159DA949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745B5-E6A4-4DE8-8971-FC683B90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EE6C-655F-4F2E-82ED-3EBC9CAD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4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EA9BF6F-1216-4F08-9D97-53857215355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997527" y="712520"/>
              <a:ext cx="10034649" cy="736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«Ясли-сад комбинированного типа № 316 г. Донецка»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DFB7699-5B8F-42D1-B7B7-78AB60350DD0}"/>
                </a:ext>
              </a:extLst>
            </p:cNvPr>
            <p:cNvSpPr/>
            <p:nvPr/>
          </p:nvSpPr>
          <p:spPr>
            <a:xfrm>
              <a:off x="1826820" y="1897083"/>
              <a:ext cx="8538358" cy="2259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ru-RU" sz="2800" b="1" dirty="0">
                  <a:solidFill>
                    <a:srgbClr val="99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ПРЕЗЕНТАЦИЯ</a:t>
              </a:r>
            </a:p>
            <a:p>
              <a:pPr algn="ctr"/>
              <a:r>
                <a:rPr lang="ru-RU" sz="26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тему: </a:t>
              </a:r>
              <a:r>
                <a:rPr lang="ru-RU" sz="2600" b="1" dirty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«Организация занятий по формированию познавательных способностей младших дошкольников с использованием развивающих игр в условиях внедрения ФГОС ДО»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DED9C70-4BA0-428B-AB08-18B517F8590D}"/>
                </a:ext>
              </a:extLst>
            </p:cNvPr>
            <p:cNvSpPr/>
            <p:nvPr/>
          </p:nvSpPr>
          <p:spPr>
            <a:xfrm>
              <a:off x="6695704" y="4649187"/>
              <a:ext cx="4443349" cy="1077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6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Подготовила:</a:t>
              </a:r>
            </a:p>
            <a:p>
              <a:r>
                <a:rPr lang="ru-RU" sz="26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воспитатель Мельник А. В.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4132611" y="5922814"/>
              <a:ext cx="3764479" cy="540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Донецк – 2023 г.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7F039F-0969-48F0-9B00-7FAF4CDF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15" y="3800103"/>
              <a:ext cx="3197096" cy="225928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7982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0">
        <p15:prstTrans prst="curtains"/>
      </p:transition>
    </mc:Choice>
    <mc:Fallback>
      <p:transition spd="slow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F585ECD-9E0B-4B09-AA0A-FCF5F42F771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10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3CF4640-C042-47B6-92BE-0B27487E4AE2}"/>
                </a:ext>
              </a:extLst>
            </p:cNvPr>
            <p:cNvGrpSpPr/>
            <p:nvPr/>
          </p:nvGrpSpPr>
          <p:grpSpPr>
            <a:xfrm>
              <a:off x="1014844" y="831272"/>
              <a:ext cx="10290451" cy="5175660"/>
              <a:chOff x="1014844" y="831272"/>
              <a:chExt cx="10290451" cy="517566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7B8EB9F4-28BB-4F39-B1B2-FD37E19D8E68}"/>
                  </a:ext>
                </a:extLst>
              </p:cNvPr>
              <p:cNvSpPr/>
              <p:nvPr/>
            </p:nvSpPr>
            <p:spPr>
              <a:xfrm>
                <a:off x="3565564" y="831272"/>
                <a:ext cx="5400301" cy="843149"/>
              </a:xfrm>
              <a:prstGeom prst="roundRect">
                <a:avLst/>
              </a:prstGeom>
              <a:solidFill>
                <a:srgbClr val="FFCCFF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Примеры развивающих игр</a:t>
                </a:r>
              </a:p>
            </p:txBody>
          </p:sp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2981AD44-C0C1-4B0F-89C9-31E074B0F844}"/>
                  </a:ext>
                </a:extLst>
              </p:cNvPr>
              <p:cNvSpPr/>
              <p:nvPr/>
            </p:nvSpPr>
            <p:spPr>
              <a:xfrm>
                <a:off x="1841170" y="1953488"/>
                <a:ext cx="9464123" cy="843143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развивающие игры, направленные на развитие сенсорных способностей дошкольников: «Какой формы?», «Большой или маленький», «Коробочки», «Раз, </a:t>
                </a:r>
                <a:r>
                  <a:rPr lang="ru-RU" sz="2000" b="1" dirty="0" err="1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</a:t>
                </a:r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три – назови», «Подбери предмет по цвету»</a:t>
                </a:r>
              </a:p>
            </p:txBody>
          </p: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6D3EB2E2-7AB4-4BB5-90D5-82F13E782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844" y="1252846"/>
                <a:ext cx="1" cy="447056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7271A0FB-F57F-449C-80C1-4F7E9151ACE2}"/>
                  </a:ext>
                </a:extLst>
              </p:cNvPr>
              <p:cNvCxnSpPr/>
              <p:nvPr/>
            </p:nvCxnSpPr>
            <p:spPr>
              <a:xfrm>
                <a:off x="1014844" y="2284019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4DBB461F-7B3E-498F-888D-3C86D5F04580}"/>
                  </a:ext>
                </a:extLst>
              </p:cNvPr>
              <p:cNvSpPr/>
              <p:nvPr/>
            </p:nvSpPr>
            <p:spPr>
              <a:xfrm>
                <a:off x="1841170" y="2861963"/>
                <a:ext cx="9464125" cy="567038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развивающие мелкую моторику: «Бусы», «Возьми горошины», «Составь узор из палочек»</a:t>
                </a:r>
              </a:p>
            </p:txBody>
          </p:sp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37D2EDE3-2DF9-4DEC-BD13-5D3CF5859E7E}"/>
                  </a:ext>
                </a:extLst>
              </p:cNvPr>
              <p:cNvSpPr/>
              <p:nvPr/>
            </p:nvSpPr>
            <p:spPr>
              <a:xfrm>
                <a:off x="1841169" y="3502733"/>
                <a:ext cx="9464121" cy="567038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упражнения на развитие основных психических процессов: «Снежный ком», «Я скажу, а ты продолжи», «Что лишнее?», «</a:t>
                </a:r>
                <a:r>
                  <a:rPr lang="ru-RU" sz="2000" b="1" dirty="0" err="1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Менялки</a:t>
                </a:r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</a:p>
            </p:txBody>
          </p:sp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96691A1A-4A3B-4CCF-B4A7-03FADFE8F954}"/>
                  </a:ext>
                </a:extLst>
              </p:cNvPr>
              <p:cNvSpPr/>
              <p:nvPr/>
            </p:nvSpPr>
            <p:spPr>
              <a:xfrm>
                <a:off x="1841167" y="4143503"/>
                <a:ext cx="9464125" cy="567038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развивающие мышление младших дошкольников: «Собери </a:t>
                </a:r>
                <a:r>
                  <a:rPr lang="ru-RU" sz="2000" b="1" dirty="0" err="1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пазл</a:t>
                </a:r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«Покажи картинку», «Подбери картинку»</a:t>
                </a:r>
              </a:p>
            </p:txBody>
          </p:sp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83C758A9-525B-471F-BA61-78FD202C7991}"/>
                  </a:ext>
                </a:extLst>
              </p:cNvPr>
              <p:cNvSpPr/>
              <p:nvPr/>
            </p:nvSpPr>
            <p:spPr>
              <a:xfrm>
                <a:off x="1841166" y="4772398"/>
                <a:ext cx="9464119" cy="567038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развивающие игры, формирующие фантазию, речь: «Скажи словечко», «Продолжи рисунок», «На что похоже?», «Необычные картины»</a:t>
                </a:r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9E0602A9-DE72-4DF9-A6FC-71D7A303B4EC}"/>
                  </a:ext>
                </a:extLst>
              </p:cNvPr>
              <p:cNvSpPr/>
              <p:nvPr/>
            </p:nvSpPr>
            <p:spPr>
              <a:xfrm>
                <a:off x="1841166" y="5439894"/>
                <a:ext cx="9464126" cy="567038"/>
              </a:xfrm>
              <a:prstGeom prst="roundRect">
                <a:avLst/>
              </a:prstGeom>
              <a:solidFill>
                <a:srgbClr val="FFCCFF">
                  <a:alpha val="20000"/>
                </a:srgb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развивающие творческие игры: «На что похожи наши ладошки?», «Волшебные кляксы», «Поиграем-угадаем»</a:t>
                </a:r>
              </a:p>
            </p:txBody>
          </p:sp>
          <p:cxnSp>
            <p:nvCxnSpPr>
              <p:cNvPr id="41" name="Прямая со стрелкой 40">
                <a:extLst>
                  <a:ext uri="{FF2B5EF4-FFF2-40B4-BE49-F238E27FC236}">
                    <a16:creationId xmlns:a16="http://schemas.microsoft.com/office/drawing/2014/main" id="{E9A396EE-D329-4C7B-8CCE-A2B62C79F459}"/>
                  </a:ext>
                </a:extLst>
              </p:cNvPr>
              <p:cNvCxnSpPr/>
              <p:nvPr/>
            </p:nvCxnSpPr>
            <p:spPr>
              <a:xfrm>
                <a:off x="1014844" y="3133606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>
                <a:extLst>
                  <a:ext uri="{FF2B5EF4-FFF2-40B4-BE49-F238E27FC236}">
                    <a16:creationId xmlns:a16="http://schemas.microsoft.com/office/drawing/2014/main" id="{AF53A414-CC6C-4347-A7C1-C40A7F3C63A4}"/>
                  </a:ext>
                </a:extLst>
              </p:cNvPr>
              <p:cNvCxnSpPr/>
              <p:nvPr/>
            </p:nvCxnSpPr>
            <p:spPr>
              <a:xfrm>
                <a:off x="1014844" y="3762501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>
                <a:extLst>
                  <a:ext uri="{FF2B5EF4-FFF2-40B4-BE49-F238E27FC236}">
                    <a16:creationId xmlns:a16="http://schemas.microsoft.com/office/drawing/2014/main" id="{43B3357C-63E4-4A84-AD33-154A2542994E}"/>
                  </a:ext>
                </a:extLst>
              </p:cNvPr>
              <p:cNvCxnSpPr/>
              <p:nvPr/>
            </p:nvCxnSpPr>
            <p:spPr>
              <a:xfrm>
                <a:off x="1014844" y="4415147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B7F2B882-2E84-4EFA-99E8-92E527A08A0B}"/>
                  </a:ext>
                </a:extLst>
              </p:cNvPr>
              <p:cNvCxnSpPr/>
              <p:nvPr/>
            </p:nvCxnSpPr>
            <p:spPr>
              <a:xfrm>
                <a:off x="1014844" y="5055917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>
                <a:extLst>
                  <a:ext uri="{FF2B5EF4-FFF2-40B4-BE49-F238E27FC236}">
                    <a16:creationId xmlns:a16="http://schemas.microsoft.com/office/drawing/2014/main" id="{80186698-70FD-464A-AE5A-2CC747732F5F}"/>
                  </a:ext>
                </a:extLst>
              </p:cNvPr>
              <p:cNvCxnSpPr/>
              <p:nvPr/>
            </p:nvCxnSpPr>
            <p:spPr>
              <a:xfrm>
                <a:off x="1014844" y="5723413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F06A5FB4-CFCB-430C-B3EB-72C5C7D2C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844" y="1252846"/>
                <a:ext cx="2550721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524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0">
        <p:split orient="vert"/>
      </p:transition>
    </mc:Choice>
    <mc:Fallback>
      <p:transition spd="slow" advTm="4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08F7C-22BF-46C6-8215-25CACFAF3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11C54E-B1F8-4934-8971-42BBB7544A5F}"/>
              </a:ext>
            </a:extLst>
          </p:cNvPr>
          <p:cNvSpPr/>
          <p:nvPr/>
        </p:nvSpPr>
        <p:spPr>
          <a:xfrm>
            <a:off x="847105" y="795647"/>
            <a:ext cx="10497788" cy="541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457200" algn="just"/>
            <a:r>
              <a:rPr lang="ru-RU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и проведения занятий с использованием развивающих игр: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игр с младшими дошкольниками.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в деятельности младших дошкольников элементов развивающей игры и обучения.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усложнение задач и условий развивающих игр.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повышение умственной активности дошкольников в решении предлагаемых задач.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органической связи и взаимосвязи между внешней и внутренней умственной активностью, переход к более интенсивному умственному труду, единство обучающих и воспитательных воздействий.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любознательности.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эмоциональной вовлеченности всех участников </a:t>
            </a:r>
            <a:r>
              <a:rPr lang="ru-RU" sz="22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</a:t>
            </a:r>
            <a:r>
              <a:rPr lang="ru-RU" sz="22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безоценочность</a:t>
            </a: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личностное целеполагание дошкольника.</a:t>
            </a:r>
          </a:p>
          <a:p>
            <a:pPr indent="457200" algn="just"/>
            <a:endParaRPr lang="ru-RU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B89B31-8CFE-4CB6-9E0B-52BF53EAAC8F}"/>
              </a:ext>
            </a:extLst>
          </p:cNvPr>
          <p:cNvSpPr/>
          <p:nvPr/>
        </p:nvSpPr>
        <p:spPr>
          <a:xfrm>
            <a:off x="10220696" y="6587835"/>
            <a:ext cx="1971303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</a:p>
        </p:txBody>
      </p:sp>
    </p:spTree>
    <p:extLst>
      <p:ext uri="{BB962C8B-B14F-4D97-AF65-F5344CB8AC3E}">
        <p14:creationId xmlns:p14="http://schemas.microsoft.com/office/powerpoint/2010/main" val="3473309024"/>
      </p:ext>
    </p:extLst>
  </p:cSld>
  <p:clrMapOvr>
    <a:masterClrMapping/>
  </p:clrMapOvr>
  <p:transition spd="slow" advTm="40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08F7C-22BF-46C6-8215-25CACFAF3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11C54E-B1F8-4934-8971-42BBB7544A5F}"/>
              </a:ext>
            </a:extLst>
          </p:cNvPr>
          <p:cNvSpPr/>
          <p:nvPr/>
        </p:nvSpPr>
        <p:spPr>
          <a:xfrm>
            <a:off x="847105" y="593766"/>
            <a:ext cx="10497788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457200" algn="just"/>
            <a:r>
              <a:rPr lang="ru-RU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и проведению занятий с использованием развивающих игр: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добровольности, отсутствие любой формы принуждения;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каждым участником развивающей игры своей роли в игре;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сюжета игры (по мере развития игры усложняются игровые задания);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доброжелательной, психологически комфортной атмосферы в процессе игры;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понимание детьми правил игры;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препятствий для достижения игровой цели, соблюдение в процессе игры принципов состязательности, соревновательности, соперничества;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развивающую игру элементов юмора, веселых недоразумений, путаниц;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развивающих игр необходимыми игровыми атрибутами, игрушками, предметами.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B89B31-8CFE-4CB6-9E0B-52BF53EAAC8F}"/>
              </a:ext>
            </a:extLst>
          </p:cNvPr>
          <p:cNvSpPr/>
          <p:nvPr/>
        </p:nvSpPr>
        <p:spPr>
          <a:xfrm>
            <a:off x="10220696" y="6587835"/>
            <a:ext cx="1971303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231635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0">
        <p14:doors dir="vert"/>
      </p:transition>
    </mc:Choice>
    <mc:Fallback>
      <p:transition spd="slow" advTm="4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6AE970-F63B-44A6-BF65-3E8B19CE8A7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13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C63E6E6-7191-49EF-B427-BB2E823B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91" y="3429000"/>
              <a:ext cx="4606503" cy="259115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1DBD07-F101-4A2A-A471-6116D7AFC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129" y="3429001"/>
              <a:ext cx="3454071" cy="2591158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171523A-5387-4BC8-8207-7D1B5A98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00" y="837842"/>
              <a:ext cx="3105579" cy="232918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46E3204-924E-461D-B055-4BED7D2D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623" y="837841"/>
              <a:ext cx="3329047" cy="232918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76B30C8-B4E2-409E-BE81-D2E5C06B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36" y="1094867"/>
              <a:ext cx="1795998" cy="149629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26B0646-05E5-4D7D-9961-68799D19C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150" y="3883231"/>
              <a:ext cx="1379422" cy="1094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00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0">
        <p14:honeycomb/>
      </p:transition>
    </mc:Choice>
    <mc:Fallback>
      <p:transition spd="slow" advTm="4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8D39C-6E2E-4963-8EA4-9122F41C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3839"/>
      </p:ext>
    </p:extLst>
  </p:cSld>
  <p:clrMapOvr>
    <a:masterClrMapping/>
  </p:clrMapOvr>
  <p:transition spd="slow" advTm="4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05C0BB2-FA60-488A-82D6-528CE6B984A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1128155"/>
              <a:ext cx="10497788" cy="31707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just"/>
              <a:r>
                <a:rPr lang="ru-RU" sz="2800" b="1" i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Познавательные способности </a:t>
              </a:r>
              <a:r>
                <a:rPr lang="ru-RU" sz="2800" b="1" i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индивидуально-психологическое особенности личности, связанные с экстерорецептивной системой, направленной на внешнюю среду (слух, зрение, вкус, обоняние, тактильные чувства), и </a:t>
              </a:r>
              <a:r>
                <a:rPr lang="ru-RU" sz="2800" b="1" i="1" dirty="0" err="1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интерорецептивной</a:t>
              </a:r>
              <a:r>
                <a:rPr lang="ru-RU" sz="2800" b="1" i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системой, связанной с сигналами о внутреннем физиологическом состоянии человека.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2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B5FB371-1E72-4587-98D3-FE16A95AC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192" y="3881035"/>
              <a:ext cx="4227616" cy="2330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859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0">
        <p15:prstTrans prst="wind"/>
      </p:transition>
    </mc:Choice>
    <mc:Fallback>
      <p:transition spd="slow" advTm="4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7F8D07A-71C3-4BA5-BAF1-6A21E9B4767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3</a:t>
              </a: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6679D1E3-66F3-4AB0-8E6B-AFFC795EC4EF}"/>
                </a:ext>
              </a:extLst>
            </p:cNvPr>
            <p:cNvGrpSpPr/>
            <p:nvPr/>
          </p:nvGrpSpPr>
          <p:grpSpPr>
            <a:xfrm>
              <a:off x="2848097" y="831272"/>
              <a:ext cx="6495806" cy="4183082"/>
              <a:chOff x="2848097" y="831272"/>
              <a:chExt cx="6495806" cy="4183082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7B8EB9F4-28BB-4F39-B1B2-FD37E19D8E68}"/>
                  </a:ext>
                </a:extLst>
              </p:cNvPr>
              <p:cNvSpPr/>
              <p:nvPr/>
            </p:nvSpPr>
            <p:spPr>
              <a:xfrm>
                <a:off x="3565565" y="831272"/>
                <a:ext cx="5060868" cy="84314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0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Познавательные процессы</a:t>
                </a:r>
              </a:p>
            </p:txBody>
          </p:sp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2981AD44-C0C1-4B0F-89C9-31E074B0F844}"/>
                  </a:ext>
                </a:extLst>
              </p:cNvPr>
              <p:cNvSpPr/>
              <p:nvPr/>
            </p:nvSpPr>
            <p:spPr>
              <a:xfrm>
                <a:off x="2848097" y="2084119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Восприятие</a:t>
                </a:r>
              </a:p>
            </p:txBody>
          </p:sp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AF4BDC1D-539E-4DE1-8F0A-B47812D05A01}"/>
                  </a:ext>
                </a:extLst>
              </p:cNvPr>
              <p:cNvSpPr/>
              <p:nvPr/>
            </p:nvSpPr>
            <p:spPr>
              <a:xfrm>
                <a:off x="2848097" y="2876796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Ощущения</a:t>
                </a:r>
              </a:p>
            </p:txBody>
          </p:sp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CFC7E3E7-25C1-4CEC-BC2F-8A2F9ED3C53E}"/>
                  </a:ext>
                </a:extLst>
              </p:cNvPr>
              <p:cNvSpPr/>
              <p:nvPr/>
            </p:nvSpPr>
            <p:spPr>
              <a:xfrm>
                <a:off x="2848097" y="3669473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Внимание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87795822-86EE-4A3C-ABA6-DFDBE845EEEB}"/>
                  </a:ext>
                </a:extLst>
              </p:cNvPr>
              <p:cNvSpPr/>
              <p:nvPr/>
            </p:nvSpPr>
            <p:spPr>
              <a:xfrm>
                <a:off x="2848097" y="4462150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Память</a:t>
                </a:r>
              </a:p>
            </p:txBody>
          </p:sp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id="{92ACC447-5AF5-46B8-A2A8-5D774107C283}"/>
                  </a:ext>
                </a:extLst>
              </p:cNvPr>
              <p:cNvSpPr/>
              <p:nvPr/>
            </p:nvSpPr>
            <p:spPr>
              <a:xfrm>
                <a:off x="6922325" y="2084119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Мышление</a:t>
                </a:r>
              </a:p>
            </p:txBody>
          </p:sp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26C53159-1D02-41A0-95BA-2E5EC02EF17D}"/>
                  </a:ext>
                </a:extLst>
              </p:cNvPr>
              <p:cNvSpPr/>
              <p:nvPr/>
            </p:nvSpPr>
            <p:spPr>
              <a:xfrm>
                <a:off x="6922325" y="2876796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Воображение</a:t>
                </a: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96004418-B398-45FA-BCE0-FCC1D4588693}"/>
                  </a:ext>
                </a:extLst>
              </p:cNvPr>
              <p:cNvSpPr/>
              <p:nvPr/>
            </p:nvSpPr>
            <p:spPr>
              <a:xfrm>
                <a:off x="6922325" y="3669473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Речь</a:t>
                </a:r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70CA4983-79D1-40EA-9F70-4CCB6F8CD083}"/>
                  </a:ext>
                </a:extLst>
              </p:cNvPr>
              <p:cNvSpPr/>
              <p:nvPr/>
            </p:nvSpPr>
            <p:spPr>
              <a:xfrm>
                <a:off x="6922325" y="4462150"/>
                <a:ext cx="2421578" cy="5522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Интеллект</a:t>
                </a:r>
              </a:p>
            </p:txBody>
          </p: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6D3EB2E2-7AB4-4BB5-90D5-82F13E782E82}"/>
                  </a:ext>
                </a:extLst>
              </p:cNvPr>
              <p:cNvCxnSpPr/>
              <p:nvPr/>
            </p:nvCxnSpPr>
            <p:spPr>
              <a:xfrm>
                <a:off x="6095999" y="1674421"/>
                <a:ext cx="0" cy="306383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ACB7454E-8DBC-454A-A373-DFDAF6966B7F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6095999" y="4738252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062C17B3-B5C4-413A-8865-AC5A53F1B4E3}"/>
                  </a:ext>
                </a:extLst>
              </p:cNvPr>
              <p:cNvCxnSpPr>
                <a:endCxn id="15" idx="3"/>
              </p:cNvCxnSpPr>
              <p:nvPr/>
            </p:nvCxnSpPr>
            <p:spPr>
              <a:xfrm flipH="1">
                <a:off x="5269675" y="4738252"/>
                <a:ext cx="8263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E113D619-89C2-413E-821F-3B63A5FEE02A}"/>
                  </a:ext>
                </a:extLst>
              </p:cNvPr>
              <p:cNvCxnSpPr/>
              <p:nvPr/>
            </p:nvCxnSpPr>
            <p:spPr>
              <a:xfrm>
                <a:off x="6095999" y="3945575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2451B8CB-14D7-4764-9065-03F7AD599483}"/>
                  </a:ext>
                </a:extLst>
              </p:cNvPr>
              <p:cNvCxnSpPr/>
              <p:nvPr/>
            </p:nvCxnSpPr>
            <p:spPr>
              <a:xfrm>
                <a:off x="6095999" y="3139041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7271A0FB-F57F-449C-80C1-4F7E9151ACE2}"/>
                  </a:ext>
                </a:extLst>
              </p:cNvPr>
              <p:cNvCxnSpPr/>
              <p:nvPr/>
            </p:nvCxnSpPr>
            <p:spPr>
              <a:xfrm>
                <a:off x="6095999" y="2379022"/>
                <a:ext cx="8263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91BB5442-F9BE-470E-83F9-3F8F38CD60E1}"/>
                  </a:ext>
                </a:extLst>
              </p:cNvPr>
              <p:cNvCxnSpPr/>
              <p:nvPr/>
            </p:nvCxnSpPr>
            <p:spPr>
              <a:xfrm flipH="1">
                <a:off x="5269675" y="3945575"/>
                <a:ext cx="8263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61C1051E-18CA-42E5-93E8-CBFD67BFB259}"/>
                  </a:ext>
                </a:extLst>
              </p:cNvPr>
              <p:cNvCxnSpPr/>
              <p:nvPr/>
            </p:nvCxnSpPr>
            <p:spPr>
              <a:xfrm flipH="1">
                <a:off x="5269675" y="3139041"/>
                <a:ext cx="8263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CB5318EB-9A88-49A9-9662-7CD04ABE2CFF}"/>
                  </a:ext>
                </a:extLst>
              </p:cNvPr>
              <p:cNvCxnSpPr/>
              <p:nvPr/>
            </p:nvCxnSpPr>
            <p:spPr>
              <a:xfrm flipH="1">
                <a:off x="5238502" y="2370115"/>
                <a:ext cx="8263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28B2BEA-B857-46D5-8903-C68FB2002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00" y="2084119"/>
              <a:ext cx="1649348" cy="1237011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D9F34DC-9E6D-46ED-86C5-21854DBE7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58" y="3904010"/>
              <a:ext cx="1687590" cy="105474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DF7FC1CE-4046-4909-8236-048C799E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477" y="2132613"/>
              <a:ext cx="1910749" cy="123701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CA7DF10E-00FC-4C28-B923-A5ACC00E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452" y="3565564"/>
              <a:ext cx="1448790" cy="1448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8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0">
        <p15:prstTrans prst="prestige"/>
      </p:transition>
    </mc:Choice>
    <mc:Fallback>
      <p:transition spd="slow" advTm="4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08F7C-22BF-46C6-8215-25CACFAF3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B89B31-8CFE-4CB6-9E0B-52BF53EAAC8F}"/>
              </a:ext>
            </a:extLst>
          </p:cNvPr>
          <p:cNvSpPr/>
          <p:nvPr/>
        </p:nvSpPr>
        <p:spPr>
          <a:xfrm>
            <a:off x="10220696" y="6587835"/>
            <a:ext cx="1971303" cy="27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CA82298-D24B-4863-A488-E5F487CACC41}"/>
              </a:ext>
            </a:extLst>
          </p:cNvPr>
          <p:cNvGrpSpPr/>
          <p:nvPr/>
        </p:nvGrpSpPr>
        <p:grpSpPr>
          <a:xfrm>
            <a:off x="1751114" y="831272"/>
            <a:ext cx="9554181" cy="5175660"/>
            <a:chOff x="1751114" y="831272"/>
            <a:chExt cx="9554181" cy="517566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7B8EB9F4-28BB-4F39-B1B2-FD37E19D8E68}"/>
                </a:ext>
              </a:extLst>
            </p:cNvPr>
            <p:cNvSpPr/>
            <p:nvPr/>
          </p:nvSpPr>
          <p:spPr>
            <a:xfrm>
              <a:off x="3565565" y="831272"/>
              <a:ext cx="5060868" cy="84314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Группы развивающих игр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981AD44-C0C1-4B0F-89C9-31E074B0F844}"/>
                </a:ext>
              </a:extLst>
            </p:cNvPr>
            <p:cNvSpPr/>
            <p:nvPr/>
          </p:nvSpPr>
          <p:spPr>
            <a:xfrm>
              <a:off x="2577440" y="1953488"/>
              <a:ext cx="8727853" cy="8431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развивающие игры, направленные на развитие сенсорных способностей дошкольников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6D3EB2E2-7AB4-4BB5-90D5-82F13E782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51114" y="1252846"/>
              <a:ext cx="1" cy="447056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7271A0FB-F57F-449C-80C1-4F7E9151ACE2}"/>
                </a:ext>
              </a:extLst>
            </p:cNvPr>
            <p:cNvCxnSpPr/>
            <p:nvPr/>
          </p:nvCxnSpPr>
          <p:spPr>
            <a:xfrm>
              <a:off x="1751115" y="2355271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4DBB461F-7B3E-498F-888D-3C86D5F04580}"/>
                </a:ext>
              </a:extLst>
            </p:cNvPr>
            <p:cNvSpPr/>
            <p:nvPr/>
          </p:nvSpPr>
          <p:spPr>
            <a:xfrm>
              <a:off x="2577440" y="2861963"/>
              <a:ext cx="8727855" cy="5670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игры, развивающие мелкую моторику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7D2EDE3-2DF9-4DEC-BD13-5D3CF5859E7E}"/>
                </a:ext>
              </a:extLst>
            </p:cNvPr>
            <p:cNvSpPr/>
            <p:nvPr/>
          </p:nvSpPr>
          <p:spPr>
            <a:xfrm>
              <a:off x="2577441" y="3502733"/>
              <a:ext cx="8727852" cy="5670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упражнения на развитие основных психических процессов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6691A1A-4A3B-4CCF-B4A7-03FADFE8F954}"/>
                </a:ext>
              </a:extLst>
            </p:cNvPr>
            <p:cNvSpPr/>
            <p:nvPr/>
          </p:nvSpPr>
          <p:spPr>
            <a:xfrm>
              <a:off x="2577440" y="4143503"/>
              <a:ext cx="8727852" cy="5670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игры, развивающие мышление младших дошкольников</a:t>
              </a: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83C758A9-525B-471F-BA61-78FD202C7991}"/>
                </a:ext>
              </a:extLst>
            </p:cNvPr>
            <p:cNvSpPr/>
            <p:nvPr/>
          </p:nvSpPr>
          <p:spPr>
            <a:xfrm>
              <a:off x="2577440" y="4784273"/>
              <a:ext cx="8727852" cy="5670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развивающие игры, формирующие фантазию, речь</a:t>
              </a:r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9E0602A9-DE72-4DF9-A6FC-71D7A303B4EC}"/>
                </a:ext>
              </a:extLst>
            </p:cNvPr>
            <p:cNvSpPr/>
            <p:nvPr/>
          </p:nvSpPr>
          <p:spPr>
            <a:xfrm>
              <a:off x="2577440" y="5439894"/>
              <a:ext cx="8727852" cy="5670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развивающие творческие игры</a:t>
              </a:r>
            </a:p>
          </p:txBody>
        </p: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E9A396EE-D329-4C7B-8CCE-A2B62C79F459}"/>
                </a:ext>
              </a:extLst>
            </p:cNvPr>
            <p:cNvCxnSpPr/>
            <p:nvPr/>
          </p:nvCxnSpPr>
          <p:spPr>
            <a:xfrm>
              <a:off x="1751114" y="3145482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AF53A414-CC6C-4347-A7C1-C40A7F3C63A4}"/>
                </a:ext>
              </a:extLst>
            </p:cNvPr>
            <p:cNvCxnSpPr/>
            <p:nvPr/>
          </p:nvCxnSpPr>
          <p:spPr>
            <a:xfrm>
              <a:off x="1751114" y="3786252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43B3357C-63E4-4A84-AD33-154A2542994E}"/>
                </a:ext>
              </a:extLst>
            </p:cNvPr>
            <p:cNvCxnSpPr/>
            <p:nvPr/>
          </p:nvCxnSpPr>
          <p:spPr>
            <a:xfrm>
              <a:off x="1751114" y="4427022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7F2B882-2E84-4EFA-99E8-92E527A08A0B}"/>
                </a:ext>
              </a:extLst>
            </p:cNvPr>
            <p:cNvCxnSpPr/>
            <p:nvPr/>
          </p:nvCxnSpPr>
          <p:spPr>
            <a:xfrm>
              <a:off x="1751114" y="5067792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80186698-70FD-464A-AE5A-2CC747732F5F}"/>
                </a:ext>
              </a:extLst>
            </p:cNvPr>
            <p:cNvCxnSpPr/>
            <p:nvPr/>
          </p:nvCxnSpPr>
          <p:spPr>
            <a:xfrm>
              <a:off x="1751114" y="5723413"/>
              <a:ext cx="8263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06A5FB4-CFCB-430C-B3EB-72C5C7D2C249}"/>
              </a:ext>
            </a:extLst>
          </p:cNvPr>
          <p:cNvCxnSpPr>
            <a:cxnSpLocks/>
          </p:cNvCxnSpPr>
          <p:nvPr/>
        </p:nvCxnSpPr>
        <p:spPr>
          <a:xfrm>
            <a:off x="1751113" y="1252846"/>
            <a:ext cx="18144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44617"/>
      </p:ext>
    </p:extLst>
  </p:cSld>
  <p:clrMapOvr>
    <a:masterClrMapping/>
  </p:clrMapOvr>
  <p:transition spd="slow" advTm="40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89308E6-3102-4969-A3D3-6FD6C71BEAD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676894"/>
              <a:ext cx="10497788" cy="247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развитие зрительного восприятия</a:t>
              </a:r>
            </a:p>
            <a:p>
              <a:pPr indent="457200" algn="just"/>
              <a:endParaRPr lang="ru-RU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«Разрезные картинки», «Контуры», «Лабиринты», «Что забыл нарисовать художник»; упражнения «Читаем по губам», «Точечный рисунок»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5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D58D6FB-B7E6-49CF-90DC-A74BAE5C7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278" y="2929618"/>
              <a:ext cx="2477672" cy="165258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AC28D05-C57C-4908-8134-56478947B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880" y="2929618"/>
              <a:ext cx="1368670" cy="194965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D26B4CB-1A3E-4111-A9B7-311B47C9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380" y="5061457"/>
              <a:ext cx="4865238" cy="111964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6B477D4-8546-488F-B2DF-37076914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480" y="2941347"/>
              <a:ext cx="2284138" cy="17650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0F00EAB-FF55-40DA-89A3-11E6092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391" y="2941347"/>
              <a:ext cx="2264502" cy="1538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93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000">
        <p15:prstTrans prst="origami"/>
      </p:transition>
    </mc:Choice>
    <mc:Fallback>
      <p:transition spd="slow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B5B376F-7902-40F6-8877-C4229A79396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676894"/>
              <a:ext cx="10497788" cy="2196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развитие слухового восприятия</a:t>
              </a:r>
            </a:p>
            <a:p>
              <a:pPr indent="457200" algn="just"/>
              <a:endParaRPr lang="ru-RU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«Узнай по звуку», «Где позвонили?», «Кто больше?», «Найди коробочку с таким же шумом»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6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D7D58E9-EBA1-45EC-B29A-546BFE34E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16" y="2638915"/>
              <a:ext cx="4696879" cy="315624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D77919E-6373-4708-A683-98C002F20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300" y="2638915"/>
              <a:ext cx="4465978" cy="3156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2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:blinds dir="vert"/>
      </p:transition>
    </mc:Choice>
    <mc:Fallback>
      <p:transition spd="slow" advTm="40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636BE45-6198-4F8F-B6DC-9D8F20B561D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676894"/>
              <a:ext cx="10497788" cy="1662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развитие тактильного восприятия</a:t>
              </a:r>
            </a:p>
            <a:p>
              <a:pPr indent="457200" algn="just"/>
              <a:endParaRPr lang="ru-RU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«Найди пару», «Что внутри?», «Снежинки», «Узнай фигуру»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7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A2655A1-0B37-40B1-93F6-65E2F565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05" y="2731325"/>
              <a:ext cx="3475512" cy="217219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A9F0381-90B9-48E2-8D6B-C3225099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510" y="2731325"/>
              <a:ext cx="3571210" cy="217982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120ADC-300A-43FB-975B-6D2004C3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664" y="2731325"/>
              <a:ext cx="3107229" cy="2172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5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>
        <p14:ferris dir="l"/>
      </p:transition>
    </mc:Choice>
    <mc:Fallback>
      <p:transition spd="slow" advTm="4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EE3E3B-915A-4C8C-AF9F-AF364D4A478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676894"/>
              <a:ext cx="10497788" cy="2196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развитие обоняния</a:t>
              </a:r>
            </a:p>
            <a:p>
              <a:pPr indent="457200" algn="just"/>
              <a:endParaRPr lang="ru-RU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«Поможем обезьянке», «Коробочки с запахами»,</a:t>
              </a: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упражнение «Овощи и фрукты»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8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10D805C-4C71-4B09-8DCB-E688D2413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66" y="2790701"/>
              <a:ext cx="2432129" cy="301633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9DC17B9-F00B-4015-81D5-4620B3012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892" y="2951019"/>
              <a:ext cx="2758859" cy="206630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4299849-14FC-4485-B7C8-F6A0DE5C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448" y="2790701"/>
              <a:ext cx="3464899" cy="2612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3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14:prism isContent="1" isInverted="1"/>
      </p:transition>
    </mc:Choice>
    <mc:Fallback>
      <p:transition spd="slow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5583288-8149-46B6-8AF1-CCB2A850839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8608F7C-22BF-46C6-8215-25CACFAF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11C54E-B1F8-4934-8971-42BBB7544A5F}"/>
                </a:ext>
              </a:extLst>
            </p:cNvPr>
            <p:cNvSpPr/>
            <p:nvPr/>
          </p:nvSpPr>
          <p:spPr>
            <a:xfrm>
              <a:off x="847105" y="676895"/>
              <a:ext cx="10497788" cy="1793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на развитие вкусового восприятия</a:t>
              </a:r>
            </a:p>
            <a:p>
              <a:pPr indent="457200" algn="just"/>
              <a:endParaRPr lang="ru-RU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«Определи на вкус», упражнение «Вкусовые банки»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2B89B31-8CFE-4CB6-9E0B-52BF53EAAC8F}"/>
                </a:ext>
              </a:extLst>
            </p:cNvPr>
            <p:cNvSpPr/>
            <p:nvPr/>
          </p:nvSpPr>
          <p:spPr>
            <a:xfrm>
              <a:off x="10220696" y="6587835"/>
              <a:ext cx="1971303" cy="270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99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9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319AF57-A878-4592-A3A1-0A134B8F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285" y="2375065"/>
              <a:ext cx="4200580" cy="315883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9D8423E-1AE2-427F-90FD-B7293572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135" y="2375065"/>
              <a:ext cx="4087906" cy="3158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824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0">
        <p15:prstTrans prst="drape"/>
      </p:transition>
    </mc:Choice>
    <mc:Fallback>
      <p:transition spd="slow" advTm="4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622</Words>
  <Application>Microsoft Office PowerPoint</Application>
  <PresentationFormat>Широкоэкранный</PresentationFormat>
  <Paragraphs>89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2023-10-24T11:14:37Z</dcterms:created>
  <dcterms:modified xsi:type="dcterms:W3CDTF">2023-10-24T14:00:33Z</dcterms:modified>
</cp:coreProperties>
</file>