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88" r:id="rId2"/>
    <p:sldId id="268" r:id="rId3"/>
    <p:sldId id="281" r:id="rId4"/>
    <p:sldId id="282" r:id="rId5"/>
    <p:sldId id="276" r:id="rId6"/>
    <p:sldId id="283" r:id="rId7"/>
    <p:sldId id="273" r:id="rId8"/>
    <p:sldId id="291" r:id="rId9"/>
    <p:sldId id="275" r:id="rId10"/>
    <p:sldId id="285" r:id="rId11"/>
    <p:sldId id="277" r:id="rId12"/>
    <p:sldId id="258" r:id="rId13"/>
    <p:sldId id="257" r:id="rId14"/>
    <p:sldId id="278" r:id="rId15"/>
    <p:sldId id="287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18" Type="http://schemas.openxmlformats.org/officeDocument/2006/relationships/image" Target="https://avatars.mds.yandex.net/i?id=0218def59f94b41a568404eddbbd3d35bf16b8f8-8552056-images-thumbs&amp;n=13" TargetMode="External"/><Relationship Id="rId3" Type="http://schemas.openxmlformats.org/officeDocument/2006/relationships/image" Target="https://avatars.mds.yandex.net/i?id=b72780a5e902e713944ede86c6a3fb67-5613292-images-thumbs&amp;n=13" TargetMode="External"/><Relationship Id="rId21" Type="http://schemas.openxmlformats.org/officeDocument/2006/relationships/image" Target="../media/image21.jpeg"/><Relationship Id="rId7" Type="http://schemas.openxmlformats.org/officeDocument/2006/relationships/image" Target="https://avatars.mds.yandex.net/i?id=c963faa6b2df9a237d01424672d6dbfdded3b8e1-7754287-images-thumbs&amp;n=13" TargetMode="External"/><Relationship Id="rId12" Type="http://schemas.openxmlformats.org/officeDocument/2006/relationships/image" Target="https://avatars.mds.yandex.net/i?id=9d62d54c02613027592a79e037b36111-5391161-images-thumbs&amp;n=13" TargetMode="External"/><Relationship Id="rId17" Type="http://schemas.openxmlformats.org/officeDocument/2006/relationships/image" Target="../media/image19.jpeg"/><Relationship Id="rId2" Type="http://schemas.openxmlformats.org/officeDocument/2006/relationships/image" Target="../media/image11.jpeg"/><Relationship Id="rId16" Type="http://schemas.openxmlformats.org/officeDocument/2006/relationships/image" Target="https://avatars.mds.yandex.net/i?id=ad02bbe6639a90a2354e677f8e1db3bf-4809667-images-thumbs&amp;n=13" TargetMode="External"/><Relationship Id="rId20" Type="http://schemas.openxmlformats.org/officeDocument/2006/relationships/image" Target="https://avatars.mds.yandex.net/i?id=41ee54d2d03f08dae42ad3fa0191c930ceeb03ed-5876581-images-thumbs&amp;n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https://avatars.mds.yandex.net/i?id=900582da558ecc45535c4b193a05708f-5249431-images-thumbs&amp;n=13" TargetMode="External"/><Relationship Id="rId15" Type="http://schemas.openxmlformats.org/officeDocument/2006/relationships/image" Target="../media/image18.jpeg"/><Relationship Id="rId10" Type="http://schemas.openxmlformats.org/officeDocument/2006/relationships/image" Target="https://avatars.mds.yandex.net/i?id=2745864d6fe14b6121fc84f5aff7a2d7425b2de0-7777855-images-thumbs&amp;n=13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image" Target="https://avatars.mds.yandex.net/i?id=ef2f58aca78a117a70fd8048e927f29d89e05472-5467540-images-thumbs&amp;n=1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248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разучивания стихов на уроках чтения с детьми с нарушением интеллекта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b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302696" cy="280831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Декламация стихотворений с движениями и жестами.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стихов с использованием и жестов и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вызывает у обучающиеся  интерес к стихотворному тексту;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-  способствует  быстрому запоминанию и  овладению определенными двигательными умениями и навыками, которые способствуют развитию координации движений.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0"/>
            <a:ext cx="5976664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стихов  при помощи картинок. </a:t>
            </a:r>
          </a:p>
          <a:p>
            <a:pPr algn="ctr"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Птичка» В. </a:t>
            </a:r>
            <a:r>
              <a:rPr lang="ru-RU" sz="6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Тумановский</a:t>
            </a: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9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Птичка над моим окошком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Гнездышко для деток вьет,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То соломку тащит в ножках,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То пушок в носу несет 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Птичка домик сделать хочет: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Солнышко взойдет, зайдет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Целый день она хлопочет,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Но и целый день поет.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Ночь холодная настанет,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От реки туман пойдет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Птичка-душенька устанет,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Спит и петь перестает.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Но чуть утро - птичка снова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Песню звонко заведет;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Весела, сыта, здорова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 поет себе, поет.</a:t>
            </a:r>
            <a:r>
              <a:rPr lang="ru-RU" sz="9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?id=b72780a5e902e713944ede86c6a3fb67-5613292-images-thumbs&amp;n=13"/>
          <p:cNvPicPr>
            <a:picLocks noChangeAspect="1" noChangeArrowheads="1"/>
          </p:cNvPicPr>
          <p:nvPr/>
        </p:nvPicPr>
        <p:blipFill>
          <a:blip r:embed="rId2" cstate="print"/>
          <a:srcRect l="15457" t="14995" b="36270"/>
          <a:stretch>
            <a:fillRect/>
          </a:stretch>
        </p:blipFill>
        <p:spPr bwMode="auto">
          <a:xfrm>
            <a:off x="5868144" y="3535588"/>
            <a:ext cx="2960529" cy="28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87624" y="332655"/>
          <a:ext cx="7560840" cy="5597284"/>
        </p:xfrm>
        <a:graphic>
          <a:graphicData uri="http://schemas.openxmlformats.org/drawingml/2006/table">
            <a:tbl>
              <a:tblPr/>
              <a:tblGrid>
                <a:gridCol w="2376264"/>
                <a:gridCol w="2323627"/>
                <a:gridCol w="1369273"/>
                <a:gridCol w="1491676"/>
              </a:tblGrid>
              <a:tr h="1654835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058"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30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8346"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>
                        <a:solidFill>
                          <a:srgbClr val="22222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45">
                <a:tc>
                  <a:txBody>
                    <a:bodyPr/>
                    <a:lstStyle/>
                    <a:p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300">
                          <a:latin typeface="Calibri"/>
                          <a:ea typeface="Times New Roman"/>
                          <a:cs typeface="Times New Roman"/>
                        </a:rPr>
                        <a:t>утро</a:t>
                      </a: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300">
                          <a:latin typeface="Calibri"/>
                          <a:ea typeface="Times New Roman"/>
                          <a:cs typeface="Times New Roman"/>
                        </a:rPr>
                        <a:t>весела, здорова</a:t>
                      </a: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300" dirty="0">
                          <a:latin typeface="Calibri"/>
                          <a:ea typeface="Times New Roman"/>
                          <a:cs typeface="Times New Roman"/>
                        </a:rPr>
                        <a:t>поёт</a:t>
                      </a:r>
                    </a:p>
                  </a:txBody>
                  <a:tcPr marL="20965" marR="20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9" name="Picture 29" descr="https://avatars.mds.yandex.net/i?id=b72780a5e902e713944ede86c6a3fb67-5613292-images-thumbs&amp;n=13"/>
          <p:cNvPicPr>
            <a:picLocks noChangeAspect="1" noChangeArrowheads="1"/>
          </p:cNvPicPr>
          <p:nvPr/>
        </p:nvPicPr>
        <p:blipFill>
          <a:blip r:embed="rId2" r:link="rId3" cstate="print"/>
          <a:srcRect l="45114" t="14995" r="4427" b="59700"/>
          <a:stretch>
            <a:fillRect/>
          </a:stretch>
        </p:blipFill>
        <p:spPr bwMode="auto">
          <a:xfrm flipH="1">
            <a:off x="1753978" y="404665"/>
            <a:ext cx="1723122" cy="1224135"/>
          </a:xfrm>
          <a:prstGeom prst="rect">
            <a:avLst/>
          </a:prstGeom>
          <a:noFill/>
        </p:spPr>
      </p:pic>
      <p:pic>
        <p:nvPicPr>
          <p:cNvPr id="15388" name="Picture 28" descr="https://avatars.mds.yandex.net/i?id=900582da558ecc45535c4b193a05708f-5249431-images-thumbs&amp;n=13"/>
          <p:cNvPicPr>
            <a:picLocks noChangeAspect="1" noChangeArrowheads="1"/>
          </p:cNvPicPr>
          <p:nvPr/>
        </p:nvPicPr>
        <p:blipFill>
          <a:blip r:embed="rId4" r:link="rId5" cstate="print"/>
          <a:srcRect l="39436" t="51854" r="40610" b="28125"/>
          <a:stretch>
            <a:fillRect/>
          </a:stretch>
        </p:blipFill>
        <p:spPr bwMode="auto">
          <a:xfrm>
            <a:off x="4139952" y="404664"/>
            <a:ext cx="1723444" cy="1296144"/>
          </a:xfrm>
          <a:prstGeom prst="rect">
            <a:avLst/>
          </a:prstGeom>
          <a:noFill/>
        </p:spPr>
      </p:pic>
      <p:pic>
        <p:nvPicPr>
          <p:cNvPr id="15384" name="Picture 24" descr="https://avatars.mds.yandex.net/i?id=b72780a5e902e713944ede86c6a3fb67-5613292-images-thumbs&amp;n=13"/>
          <p:cNvPicPr>
            <a:picLocks noChangeAspect="1" noChangeArrowheads="1"/>
          </p:cNvPicPr>
          <p:nvPr/>
        </p:nvPicPr>
        <p:blipFill>
          <a:blip r:embed="rId2" r:link="rId3" cstate="print"/>
          <a:srcRect l="15457" t="37801" r="36739" b="45018"/>
          <a:stretch>
            <a:fillRect/>
          </a:stretch>
        </p:blipFill>
        <p:spPr bwMode="auto">
          <a:xfrm>
            <a:off x="6228184" y="404664"/>
            <a:ext cx="809625" cy="552450"/>
          </a:xfrm>
          <a:prstGeom prst="rect">
            <a:avLst/>
          </a:prstGeom>
          <a:noFill/>
        </p:spPr>
      </p:pic>
      <p:pic>
        <p:nvPicPr>
          <p:cNvPr id="15383" name="Picture 23" descr="https://avatars.mds.yandex.net/i?id=b72780a5e902e713944ede86c6a3fb67-5613292-images-thumbs&amp;n=13"/>
          <p:cNvPicPr>
            <a:picLocks noChangeAspect="1" noChangeArrowheads="1"/>
          </p:cNvPicPr>
          <p:nvPr/>
        </p:nvPicPr>
        <p:blipFill>
          <a:blip r:embed="rId2" r:link="rId3" cstate="print"/>
          <a:srcRect l="45114" t="14995" r="4427" b="59700"/>
          <a:stretch>
            <a:fillRect/>
          </a:stretch>
        </p:blipFill>
        <p:spPr bwMode="auto">
          <a:xfrm flipH="1">
            <a:off x="6084168" y="1052736"/>
            <a:ext cx="541338" cy="495300"/>
          </a:xfrm>
          <a:prstGeom prst="rect">
            <a:avLst/>
          </a:prstGeom>
          <a:noFill/>
        </p:spPr>
      </p:pic>
      <p:pic>
        <p:nvPicPr>
          <p:cNvPr id="15382" name="Picture 22" descr="https://avatars.mds.yandex.net/i?id=b72780a5e902e713944ede86c6a3fb67-5613292-images-thumbs&amp;n=13"/>
          <p:cNvPicPr>
            <a:picLocks noChangeAspect="1" noChangeArrowheads="1"/>
          </p:cNvPicPr>
          <p:nvPr/>
        </p:nvPicPr>
        <p:blipFill>
          <a:blip r:embed="rId2" r:link="rId3" cstate="print"/>
          <a:srcRect l="45114" t="14995" r="4427" b="59700"/>
          <a:stretch>
            <a:fillRect/>
          </a:stretch>
        </p:blipFill>
        <p:spPr bwMode="auto">
          <a:xfrm>
            <a:off x="6660232" y="1124744"/>
            <a:ext cx="590550" cy="419100"/>
          </a:xfrm>
          <a:prstGeom prst="rect">
            <a:avLst/>
          </a:prstGeom>
          <a:noFill/>
        </p:spPr>
      </p:pic>
      <p:pic>
        <p:nvPicPr>
          <p:cNvPr id="15374" name="Picture 14" descr="Картинки Птицы Для Вырезания Распечатать."/>
          <p:cNvPicPr>
            <a:picLocks noChangeAspect="1" noChangeArrowheads="1"/>
          </p:cNvPicPr>
          <p:nvPr/>
        </p:nvPicPr>
        <p:blipFill>
          <a:blip r:embed="rId6" r:link="rId7" cstate="print"/>
          <a:srcRect l="23976" b="13934"/>
          <a:stretch>
            <a:fillRect/>
          </a:stretch>
        </p:blipFill>
        <p:spPr bwMode="auto">
          <a:xfrm>
            <a:off x="2051720" y="1988840"/>
            <a:ext cx="1210420" cy="936104"/>
          </a:xfrm>
          <a:prstGeom prst="rect">
            <a:avLst/>
          </a:prstGeom>
          <a:noFill/>
        </p:spPr>
      </p:pic>
      <p:pic>
        <p:nvPicPr>
          <p:cNvPr id="15373" name="Picture 13" descr="Картинки Птицы Для Вырезания Распечатать."/>
          <p:cNvPicPr>
            <a:picLocks noChangeAspect="1" noChangeArrowheads="1"/>
          </p:cNvPicPr>
          <p:nvPr/>
        </p:nvPicPr>
        <p:blipFill>
          <a:blip r:embed="rId8" r:link="rId7" cstate="print"/>
          <a:srcRect/>
          <a:stretch>
            <a:fillRect/>
          </a:stretch>
        </p:blipFill>
        <p:spPr bwMode="auto">
          <a:xfrm>
            <a:off x="7452320" y="476672"/>
            <a:ext cx="1009650" cy="1047750"/>
          </a:xfrm>
          <a:prstGeom prst="rect">
            <a:avLst/>
          </a:prstGeom>
          <a:noFill/>
        </p:spPr>
      </p:pic>
      <p:pic>
        <p:nvPicPr>
          <p:cNvPr id="15372" name="Picture 12" descr="https://avatars.mds.yandex.net/i?id=900582da558ecc45535c4b193a05708f-5249431-images-thumbs&amp;n=13"/>
          <p:cNvPicPr>
            <a:picLocks noChangeAspect="1" noChangeArrowheads="1"/>
          </p:cNvPicPr>
          <p:nvPr/>
        </p:nvPicPr>
        <p:blipFill>
          <a:blip r:embed="rId4" r:link="rId5" cstate="print"/>
          <a:srcRect l="70892" t="10312" r="9155" b="60625"/>
          <a:stretch>
            <a:fillRect/>
          </a:stretch>
        </p:blipFill>
        <p:spPr bwMode="auto">
          <a:xfrm>
            <a:off x="3995936" y="1988840"/>
            <a:ext cx="552450" cy="676275"/>
          </a:xfrm>
          <a:prstGeom prst="rect">
            <a:avLst/>
          </a:prstGeom>
          <a:noFill/>
        </p:spPr>
      </p:pic>
      <p:pic>
        <p:nvPicPr>
          <p:cNvPr id="15371" name="Picture 11" descr="Птица в гнезде раскраска для детей в А4."/>
          <p:cNvPicPr>
            <a:picLocks noChangeAspect="1" noChangeArrowheads="1"/>
          </p:cNvPicPr>
          <p:nvPr/>
        </p:nvPicPr>
        <p:blipFill>
          <a:blip r:embed="rId9" r:link="rId10" cstate="print"/>
          <a:srcRect l="72820" t="27028" r="3345" b="27702"/>
          <a:stretch>
            <a:fillRect/>
          </a:stretch>
        </p:blipFill>
        <p:spPr bwMode="auto">
          <a:xfrm>
            <a:off x="4860032" y="2132856"/>
            <a:ext cx="628650" cy="371475"/>
          </a:xfrm>
          <a:prstGeom prst="rect">
            <a:avLst/>
          </a:prstGeom>
          <a:noFill/>
        </p:spPr>
      </p:pic>
      <p:pic>
        <p:nvPicPr>
          <p:cNvPr id="15370" name="Picture 10" descr="https://avatars.mds.yandex.net/i?id=9d62d54c02613027592a79e037b36111-5391161-images-thumbs&amp;n=13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5940152" y="2060848"/>
            <a:ext cx="1123950" cy="798959"/>
          </a:xfrm>
          <a:prstGeom prst="rect">
            <a:avLst/>
          </a:prstGeom>
          <a:noFill/>
        </p:spPr>
      </p:pic>
      <p:pic>
        <p:nvPicPr>
          <p:cNvPr id="15369" name="Picture 9" descr="https://avatars.mds.yandex.net/i?id=ef2f58aca78a117a70fd8048e927f29d89e05472-5467540-images-thumbs&amp;n=13"/>
          <p:cNvPicPr>
            <a:picLocks noChangeAspect="1" noChangeArrowheads="1"/>
          </p:cNvPicPr>
          <p:nvPr/>
        </p:nvPicPr>
        <p:blipFill>
          <a:blip r:embed="rId13" r:link="rId14" cstate="print"/>
          <a:srcRect l="12500" t="17188" r="28125" b="42813"/>
          <a:stretch>
            <a:fillRect/>
          </a:stretch>
        </p:blipFill>
        <p:spPr bwMode="auto">
          <a:xfrm>
            <a:off x="7308305" y="1988840"/>
            <a:ext cx="1224136" cy="792088"/>
          </a:xfrm>
          <a:prstGeom prst="rect">
            <a:avLst/>
          </a:prstGeom>
          <a:noFill/>
        </p:spPr>
      </p:pic>
      <p:pic>
        <p:nvPicPr>
          <p:cNvPr id="15368" name="Picture 8" descr="Птица в гнезде раскраска для детей в А4."/>
          <p:cNvPicPr>
            <a:picLocks noChangeAspect="1" noChangeArrowheads="1"/>
          </p:cNvPicPr>
          <p:nvPr/>
        </p:nvPicPr>
        <p:blipFill>
          <a:blip r:embed="rId9" r:link="rId10" cstate="print"/>
          <a:srcRect l="10040" t="20898" r="61494" b="34595"/>
          <a:stretch>
            <a:fillRect/>
          </a:stretch>
        </p:blipFill>
        <p:spPr bwMode="auto">
          <a:xfrm>
            <a:off x="1619672" y="3096697"/>
            <a:ext cx="1728191" cy="1128980"/>
          </a:xfrm>
          <a:prstGeom prst="rect">
            <a:avLst/>
          </a:prstGeom>
          <a:noFill/>
        </p:spPr>
      </p:pic>
      <p:pic>
        <p:nvPicPr>
          <p:cNvPr id="15367" name="Picture 7" descr="https://avatars.mds.yandex.net/i?id=ad02bbe6639a90a2354e677f8e1db3bf-4809667-images-thumbs&amp;n=13"/>
          <p:cNvPicPr>
            <a:picLocks noChangeAspect="1" noChangeArrowheads="1"/>
          </p:cNvPicPr>
          <p:nvPr/>
        </p:nvPicPr>
        <p:blipFill>
          <a:blip r:embed="rId15" r:link="rId16" cstate="print"/>
          <a:srcRect l="23750" t="6250" r="32500" b="15938"/>
          <a:stretch>
            <a:fillRect/>
          </a:stretch>
        </p:blipFill>
        <p:spPr bwMode="auto">
          <a:xfrm>
            <a:off x="4355976" y="3140968"/>
            <a:ext cx="1224136" cy="1063670"/>
          </a:xfrm>
          <a:prstGeom prst="rect">
            <a:avLst/>
          </a:prstGeom>
          <a:noFill/>
        </p:spPr>
      </p:pic>
      <p:pic>
        <p:nvPicPr>
          <p:cNvPr id="15366" name="Picture 6" descr="https://avatars.mds.yandex.net/i?id=0218def59f94b41a568404eddbbd3d35bf16b8f8-8552056-images-thumbs&amp;n=13"/>
          <p:cNvPicPr>
            <a:picLocks noChangeAspect="1" noChangeArrowheads="1"/>
          </p:cNvPicPr>
          <p:nvPr/>
        </p:nvPicPr>
        <p:blipFill>
          <a:blip r:embed="rId17" r:link="rId18" cstate="print"/>
          <a:srcRect l="21562" r="24063" b="54375"/>
          <a:stretch>
            <a:fillRect/>
          </a:stretch>
        </p:blipFill>
        <p:spPr bwMode="auto">
          <a:xfrm>
            <a:off x="6012160" y="2996952"/>
            <a:ext cx="1228725" cy="1028700"/>
          </a:xfrm>
          <a:prstGeom prst="rect">
            <a:avLst/>
          </a:prstGeom>
          <a:noFill/>
        </p:spPr>
      </p:pic>
      <p:pic>
        <p:nvPicPr>
          <p:cNvPr id="15365" name="Picture 5" descr="https://avatars.mds.yandex.net/i?id=41ee54d2d03f08dae42ad3fa0191c930ceeb03ed-5876581-images-thumbs&amp;n=13"/>
          <p:cNvPicPr>
            <a:picLocks noChangeAspect="1" noChangeArrowheads="1"/>
          </p:cNvPicPr>
          <p:nvPr/>
        </p:nvPicPr>
        <p:blipFill>
          <a:blip r:embed="rId19" r:link="rId20" cstate="print"/>
          <a:srcRect l="54338" t="10938" r="20653" b="48125"/>
          <a:stretch>
            <a:fillRect/>
          </a:stretch>
        </p:blipFill>
        <p:spPr bwMode="auto">
          <a:xfrm>
            <a:off x="7452319" y="3212975"/>
            <a:ext cx="1080121" cy="959744"/>
          </a:xfrm>
          <a:prstGeom prst="rect">
            <a:avLst/>
          </a:prstGeom>
          <a:noFill/>
        </p:spPr>
      </p:pic>
      <p:pic>
        <p:nvPicPr>
          <p:cNvPr id="15364" name="Picture 4" descr="птичка спит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03648" y="4509120"/>
            <a:ext cx="2047875" cy="1257300"/>
          </a:xfrm>
          <a:prstGeom prst="rect">
            <a:avLst/>
          </a:prstGeom>
          <a:noFill/>
        </p:spPr>
      </p:pic>
      <p:pic>
        <p:nvPicPr>
          <p:cNvPr id="15363" name="Picture 3" descr="https://avatars.mds.yandex.net/i?id=9d62d54c02613027592a79e037b36111-5391161-images-thumbs&amp;n=13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3995936" y="4509119"/>
            <a:ext cx="1440160" cy="1204497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i?id=ad02bbe6639a90a2354e677f8e1db3bf-4809667-images-thumbs&amp;n=13"/>
          <p:cNvPicPr>
            <a:picLocks noChangeAspect="1" noChangeArrowheads="1"/>
          </p:cNvPicPr>
          <p:nvPr/>
        </p:nvPicPr>
        <p:blipFill>
          <a:blip r:embed="rId15" r:link="rId16" cstate="print"/>
          <a:srcRect l="23750" t="6250" r="32500" b="15938"/>
          <a:stretch>
            <a:fillRect/>
          </a:stretch>
        </p:blipFill>
        <p:spPr bwMode="auto">
          <a:xfrm flipH="1">
            <a:off x="5940152" y="4437112"/>
            <a:ext cx="1057275" cy="1190625"/>
          </a:xfrm>
          <a:prstGeom prst="rect">
            <a:avLst/>
          </a:prstGeom>
          <a:noFill/>
        </p:spPr>
      </p:pic>
      <p:pic>
        <p:nvPicPr>
          <p:cNvPr id="15361" name="Picture 1" descr="https://avatars.mds.yandex.net/i?id=ad02bbe6639a90a2354e677f8e1db3bf-4809667-images-thumbs&amp;n=13"/>
          <p:cNvPicPr>
            <a:picLocks noChangeAspect="1" noChangeArrowheads="1"/>
          </p:cNvPicPr>
          <p:nvPr/>
        </p:nvPicPr>
        <p:blipFill>
          <a:blip r:embed="rId15" r:link="rId16" cstate="print"/>
          <a:srcRect l="23750" t="6250" r="32500" b="15938"/>
          <a:stretch>
            <a:fillRect/>
          </a:stretch>
        </p:blipFill>
        <p:spPr bwMode="auto">
          <a:xfrm>
            <a:off x="7452320" y="4437112"/>
            <a:ext cx="1057275" cy="1190625"/>
          </a:xfrm>
          <a:prstGeom prst="rect">
            <a:avLst/>
          </a:prstGeom>
          <a:noFill/>
        </p:spPr>
      </p:pic>
      <p:sp>
        <p:nvSpPr>
          <p:cNvPr id="15385" name="AutoShape 25"/>
          <p:cNvSpPr>
            <a:spLocks noChangeShapeType="1"/>
          </p:cNvSpPr>
          <p:nvPr/>
        </p:nvSpPr>
        <p:spPr bwMode="auto">
          <a:xfrm>
            <a:off x="658813" y="10001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6" name="AutoShape 26"/>
          <p:cNvSpPr>
            <a:spLocks noChangeShapeType="1"/>
          </p:cNvSpPr>
          <p:nvPr/>
        </p:nvSpPr>
        <p:spPr bwMode="auto">
          <a:xfrm>
            <a:off x="658813" y="10001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7" name="AutoShape 27"/>
          <p:cNvSpPr>
            <a:spLocks noChangeShapeType="1"/>
          </p:cNvSpPr>
          <p:nvPr/>
        </p:nvSpPr>
        <p:spPr bwMode="auto">
          <a:xfrm>
            <a:off x="658813" y="10001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rc 15"/>
          <p:cNvSpPr>
            <a:spLocks/>
          </p:cNvSpPr>
          <p:nvPr/>
        </p:nvSpPr>
        <p:spPr bwMode="auto">
          <a:xfrm>
            <a:off x="-2620963" y="-6381750"/>
            <a:ext cx="584200" cy="914400"/>
          </a:xfrm>
          <a:custGeom>
            <a:avLst/>
            <a:gdLst>
              <a:gd name="G0" fmla="+- 5720 0 0"/>
              <a:gd name="G1" fmla="+- 21600 0 0"/>
              <a:gd name="G2" fmla="+- 21600 0 0"/>
              <a:gd name="T0" fmla="*/ 0 w 13818"/>
              <a:gd name="T1" fmla="*/ 771 h 21600"/>
              <a:gd name="T2" fmla="*/ 13818 w 13818"/>
              <a:gd name="T3" fmla="*/ 1575 h 21600"/>
              <a:gd name="T4" fmla="*/ 5720 w 138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18" h="21600" fill="none" extrusionOk="0">
                <a:moveTo>
                  <a:pt x="0" y="771"/>
                </a:moveTo>
                <a:cubicBezTo>
                  <a:pt x="1863" y="259"/>
                  <a:pt x="3787" y="-1"/>
                  <a:pt x="5720" y="0"/>
                </a:cubicBezTo>
                <a:cubicBezTo>
                  <a:pt x="8495" y="0"/>
                  <a:pt x="11244" y="534"/>
                  <a:pt x="13817" y="1575"/>
                </a:cubicBezTo>
              </a:path>
              <a:path w="13818" h="21600" stroke="0" extrusionOk="0">
                <a:moveTo>
                  <a:pt x="0" y="771"/>
                </a:moveTo>
                <a:cubicBezTo>
                  <a:pt x="1863" y="259"/>
                  <a:pt x="3787" y="-1"/>
                  <a:pt x="5720" y="0"/>
                </a:cubicBezTo>
                <a:cubicBezTo>
                  <a:pt x="8495" y="0"/>
                  <a:pt x="11244" y="534"/>
                  <a:pt x="13817" y="1575"/>
                </a:cubicBezTo>
                <a:lnTo>
                  <a:pt x="572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/>
          <p:cNvSpPr>
            <a:spLocks noChangeShapeType="1"/>
          </p:cNvSpPr>
          <p:nvPr/>
        </p:nvSpPr>
        <p:spPr bwMode="auto">
          <a:xfrm flipH="1">
            <a:off x="438470" y="1171575"/>
            <a:ext cx="4571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/>
          <p:cNvSpPr>
            <a:spLocks noChangeShapeType="1"/>
          </p:cNvSpPr>
          <p:nvPr/>
        </p:nvSpPr>
        <p:spPr bwMode="auto">
          <a:xfrm>
            <a:off x="14293080" y="2708920"/>
            <a:ext cx="396999" cy="252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7" name="AutoShape 17"/>
          <p:cNvSpPr>
            <a:spLocks noChangeShapeType="1"/>
          </p:cNvSpPr>
          <p:nvPr/>
        </p:nvSpPr>
        <p:spPr bwMode="auto">
          <a:xfrm>
            <a:off x="550863" y="10382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9" name="AutoShape 19"/>
          <p:cNvSpPr>
            <a:spLocks noChangeShapeType="1"/>
          </p:cNvSpPr>
          <p:nvPr/>
        </p:nvSpPr>
        <p:spPr bwMode="auto">
          <a:xfrm flipV="1">
            <a:off x="13573000" y="3645022"/>
            <a:ext cx="144015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/>
          <p:cNvSpPr>
            <a:spLocks noChangeShapeType="1"/>
          </p:cNvSpPr>
          <p:nvPr/>
        </p:nvSpPr>
        <p:spPr bwMode="auto">
          <a:xfrm>
            <a:off x="14581112" y="3573016"/>
            <a:ext cx="72008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1" name="Arc 21"/>
          <p:cNvSpPr>
            <a:spLocks/>
          </p:cNvSpPr>
          <p:nvPr/>
        </p:nvSpPr>
        <p:spPr bwMode="auto">
          <a:xfrm>
            <a:off x="7524328" y="1340768"/>
            <a:ext cx="746125" cy="1047750"/>
          </a:xfrm>
          <a:custGeom>
            <a:avLst/>
            <a:gdLst>
              <a:gd name="G0" fmla="+- 7448 0 0"/>
              <a:gd name="G1" fmla="+- 21600 0 0"/>
              <a:gd name="G2" fmla="+- 21600 0 0"/>
              <a:gd name="T0" fmla="*/ 0 w 17624"/>
              <a:gd name="T1" fmla="*/ 1325 h 21600"/>
              <a:gd name="T2" fmla="*/ 17624 w 17624"/>
              <a:gd name="T3" fmla="*/ 2547 h 21600"/>
              <a:gd name="T4" fmla="*/ 7448 w 1762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24" h="21600" fill="none" extrusionOk="0">
                <a:moveTo>
                  <a:pt x="-1" y="1324"/>
                </a:moveTo>
                <a:cubicBezTo>
                  <a:pt x="2385" y="448"/>
                  <a:pt x="4906" y="-1"/>
                  <a:pt x="7448" y="0"/>
                </a:cubicBezTo>
                <a:cubicBezTo>
                  <a:pt x="10997" y="0"/>
                  <a:pt x="14492" y="874"/>
                  <a:pt x="17623" y="2547"/>
                </a:cubicBezTo>
              </a:path>
              <a:path w="17624" h="21600" stroke="0" extrusionOk="0">
                <a:moveTo>
                  <a:pt x="-1" y="1324"/>
                </a:moveTo>
                <a:cubicBezTo>
                  <a:pt x="2385" y="448"/>
                  <a:pt x="4906" y="-1"/>
                  <a:pt x="7448" y="0"/>
                </a:cubicBezTo>
                <a:cubicBezTo>
                  <a:pt x="10997" y="0"/>
                  <a:pt x="14492" y="874"/>
                  <a:pt x="17623" y="2547"/>
                </a:cubicBezTo>
                <a:lnTo>
                  <a:pt x="744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1763688" y="-18995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7"/>
            <a:ext cx="8291264" cy="8640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Рассказывание стихов с помощью картинок.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мишка» З. Александрова.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Рисунок 16" descr="https://smartstart.shop/wa-data/public/shop/products/21/47/34721/images/93007/moy_mishka_rech_001.750x0.jpg"/>
          <p:cNvPicPr>
            <a:picLocks noChangeAspect="1" noChangeArrowheads="1"/>
          </p:cNvPicPr>
          <p:nvPr/>
        </p:nvPicPr>
        <p:blipFill>
          <a:blip r:embed="rId2" cstate="print"/>
          <a:srcRect l="15866" t="23915" r="13782" b="14423"/>
          <a:stretch>
            <a:fillRect/>
          </a:stretch>
        </p:blipFill>
        <p:spPr bwMode="auto">
          <a:xfrm>
            <a:off x="5652121" y="1700808"/>
            <a:ext cx="3024336" cy="427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" descr="https://pp.userapi.com/c627127/v627127097/c79f/7Ps9fkMvhdE.jpg"/>
          <p:cNvPicPr>
            <a:picLocks noChangeAspect="1" noChangeArrowheads="1"/>
          </p:cNvPicPr>
          <p:nvPr/>
        </p:nvPicPr>
        <p:blipFill>
          <a:blip r:embed="rId3" cstate="print"/>
          <a:srcRect r="49759" b="26392"/>
          <a:stretch>
            <a:fillRect/>
          </a:stretch>
        </p:blipFill>
        <p:spPr bwMode="auto">
          <a:xfrm rot="21104306">
            <a:off x="323528" y="1484784"/>
            <a:ext cx="21526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Рисунок 59" descr="https://vse-skorogovorki.ru/wp-content/uploads/2022/01/Bezymyannyj.png"/>
          <p:cNvPicPr>
            <a:picLocks noChangeAspect="1" noChangeArrowheads="1"/>
          </p:cNvPicPr>
          <p:nvPr/>
        </p:nvPicPr>
        <p:blipFill>
          <a:blip r:embed="rId4" cstate="print"/>
          <a:srcRect l="78693" b="60796"/>
          <a:stretch>
            <a:fillRect/>
          </a:stretch>
        </p:blipFill>
        <p:spPr bwMode="auto">
          <a:xfrm rot="322695">
            <a:off x="305282" y="3367501"/>
            <a:ext cx="1348545" cy="1479881"/>
          </a:xfrm>
          <a:prstGeom prst="rect">
            <a:avLst/>
          </a:prstGeom>
          <a:noFill/>
        </p:spPr>
      </p:pic>
      <p:pic>
        <p:nvPicPr>
          <p:cNvPr id="32774" name="Рисунок 1" descr="https://pp.userapi.com/c627127/v627127097/c79f/7Ps9fkMvhdE.jpg"/>
          <p:cNvPicPr>
            <a:picLocks noChangeAspect="1" noChangeArrowheads="1"/>
          </p:cNvPicPr>
          <p:nvPr/>
        </p:nvPicPr>
        <p:blipFill>
          <a:blip r:embed="rId3" cstate="print"/>
          <a:srcRect l="50241" b="20824"/>
          <a:stretch>
            <a:fillRect/>
          </a:stretch>
        </p:blipFill>
        <p:spPr bwMode="auto">
          <a:xfrm>
            <a:off x="2627784" y="1282404"/>
            <a:ext cx="1593726" cy="16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31" descr="https://studfile.net/html/2706/36/html_ayXp1J4AWJ.L5cx/htmlconvd-o6aeVp_html_959bdceb0126eeb5.png"/>
          <p:cNvPicPr>
            <a:picLocks noChangeAspect="1" noChangeArrowheads="1"/>
          </p:cNvPicPr>
          <p:nvPr/>
        </p:nvPicPr>
        <p:blipFill>
          <a:blip r:embed="rId5" cstate="print"/>
          <a:srcRect l="37981" t="49677" r="44231" b="32043"/>
          <a:stretch>
            <a:fillRect/>
          </a:stretch>
        </p:blipFill>
        <p:spPr bwMode="auto">
          <a:xfrm>
            <a:off x="1547664" y="5157192"/>
            <a:ext cx="1647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31" descr="https://studfile.net/html/2706/36/html_ayXp1J4AWJ.L5cx/htmlconvd-o6aeVp_html_959bdceb0126eeb5.png"/>
          <p:cNvPicPr>
            <a:picLocks noChangeAspect="1" noChangeArrowheads="1"/>
          </p:cNvPicPr>
          <p:nvPr/>
        </p:nvPicPr>
        <p:blipFill>
          <a:blip r:embed="rId5" cstate="print"/>
          <a:srcRect l="11859" t="77205" r="61859" b="5560"/>
          <a:stretch>
            <a:fillRect/>
          </a:stretch>
        </p:blipFill>
        <p:spPr bwMode="auto">
          <a:xfrm rot="21070783">
            <a:off x="2555776" y="3140968"/>
            <a:ext cx="162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fried-cutlets-on-a-plate-vector-id1039078100?k=20&amp;m=1039078100&amp;s=170667a&amp;w=0&amp;h=TqOnwG52IBcT5OWbdDFujiJvfKoCebuLMwZqzseROgc="/>
          <p:cNvPicPr>
            <a:picLocks noChangeAspect="1" noChangeArrowheads="1"/>
          </p:cNvPicPr>
          <p:nvPr/>
        </p:nvPicPr>
        <p:blipFill>
          <a:blip r:embed="rId6" cstate="print"/>
          <a:srcRect t="23741" b="9352"/>
          <a:stretch>
            <a:fillRect/>
          </a:stretch>
        </p:blipFill>
        <p:spPr bwMode="auto">
          <a:xfrm>
            <a:off x="2843808" y="4005064"/>
            <a:ext cx="1457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41" descr="https://img-fotki.yandex.ru/get/5644/107025656.19b/0_acc82_f2270274_L.jpg"/>
          <p:cNvPicPr>
            <a:picLocks noChangeAspect="1" noChangeArrowheads="1"/>
          </p:cNvPicPr>
          <p:nvPr/>
        </p:nvPicPr>
        <p:blipFill>
          <a:blip r:embed="rId7" cstate="print"/>
          <a:srcRect l="50288" b="17125"/>
          <a:stretch>
            <a:fillRect/>
          </a:stretch>
        </p:blipFill>
        <p:spPr bwMode="auto">
          <a:xfrm>
            <a:off x="323528" y="4869160"/>
            <a:ext cx="1504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7" descr="http://cdn.shopify.com/s/files/1/2467/0413/products/d526dfaeafb9_1200x1200.jpg?v=1571492064"/>
          <p:cNvPicPr>
            <a:picLocks noChangeAspect="1" noChangeArrowheads="1"/>
          </p:cNvPicPr>
          <p:nvPr/>
        </p:nvPicPr>
        <p:blipFill>
          <a:blip r:embed="rId8" cstate="print"/>
          <a:srcRect r="55930" b="24390"/>
          <a:stretch>
            <a:fillRect/>
          </a:stretch>
        </p:blipFill>
        <p:spPr bwMode="auto">
          <a:xfrm>
            <a:off x="4211960" y="3429000"/>
            <a:ext cx="1400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4" descr="https://smartstart.shop/wa-data/public/shop/products/21/47/34721/images/93010/moy_mishka_rech_004.970x0.jpg"/>
          <p:cNvPicPr>
            <a:picLocks noChangeAspect="1" noChangeArrowheads="1"/>
          </p:cNvPicPr>
          <p:nvPr/>
        </p:nvPicPr>
        <p:blipFill>
          <a:blip r:embed="rId9" cstate="print"/>
          <a:srcRect l="16756" t="11396" r="73308" b="71835"/>
          <a:stretch>
            <a:fillRect/>
          </a:stretch>
        </p:blipFill>
        <p:spPr bwMode="auto">
          <a:xfrm>
            <a:off x="3347864" y="5301208"/>
            <a:ext cx="1224136" cy="12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525594_4"/>
          <p:cNvPicPr>
            <a:picLocks noChangeAspect="1" noChangeArrowheads="1"/>
          </p:cNvPicPr>
          <p:nvPr/>
        </p:nvPicPr>
        <p:blipFill>
          <a:blip r:embed="rId10" cstate="print"/>
          <a:srcRect l="71831" t="48375" r="13908" b="36000"/>
          <a:stretch>
            <a:fillRect/>
          </a:stretch>
        </p:blipFill>
        <p:spPr bwMode="auto">
          <a:xfrm>
            <a:off x="1691680" y="3717032"/>
            <a:ext cx="77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помощью используемых приёмов  в работе с детьми можно достичь следующих результатов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 детей появляется желание разучивать стихи,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качество и быстрота заучивание стихов увеличивается в несколько раз;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ускоренно развивается зрительная и слуховая память;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расширяется круг знаний об окружающем мире;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активизируется словарный запас;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дети преодолевают робость, застенчивость, научатся свободно держаться перед аудиторией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3550168" cy="3606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Благодарю за внимание.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9874" name="Picture 2" descr="i?id=448f1bcc85f6f2c039345ff56547fdd232567599-755208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075559" cy="3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«Учите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лету.»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К.Д. Ушинский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Стихотворения очень нравятся детям. Они любят их слушать и рассказывать, но у детей с особыми образовательными потребностями (СНР, ДЦП, нарушением слуха и зрения, умеренной и лёгкой умственной отсталостью) заучивание стихов вызывает большие трудности. 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Обучающимся  с нарушением интеллекта  сложно запомнить строки стихотворения, а с нарисованными к нему образными картинками эффективность запоминания увеличивается в несколько раз.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выборе приёмов  надо учитывать, что у каждого обучающегося индивидуальные   познавательные  способности  и возможности. </a:t>
            </a:r>
          </a:p>
          <a:p>
            <a:pPr algn="just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6563072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ускорить    процесс запоминания   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стихов, я использую  приёмы мнемотехники:  </a:t>
            </a:r>
            <a:r>
              <a:rPr lang="ru-RU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пиктограммы, </a:t>
            </a:r>
            <a:r>
              <a:rPr lang="ru-RU" sz="11200" dirty="0" smtClean="0">
                <a:solidFill>
                  <a:srgbClr val="C00000"/>
                </a:solidFill>
              </a:rPr>
              <a:t> схемы, карточки, рисунчатое письмо, картинки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70000"/>
              </a:lnSpc>
              <a:buNone/>
            </a:pP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-декламации стихотворений, сопровождаемых соответствующими жестами и движениями</a:t>
            </a:r>
            <a:r>
              <a:rPr lang="ru-RU" sz="9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i?id=d7105e46693b01b34f0156dc6a455dc49e012e24-757097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365104"/>
            <a:ext cx="1711176" cy="16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  система различных        приёмов, обеспечивающих  запоминание, увеличение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обьема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памяти путем образования дополнительных ассоциаций для ребенка в форме игры 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Пиктограмма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рисунчатое письмо.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 её помощью дети обучаются пересказу с опорой на картинку, которую рисует взрослый по мере разучивания стихотворения.</a:t>
            </a:r>
          </a:p>
          <a:p>
            <a:pPr algn="just">
              <a:lnSpc>
                <a:spcPct val="150000"/>
              </a:lnSpc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1"/>
            <a:ext cx="3826768" cy="41764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««Мои помощники» </a:t>
            </a:r>
          </a:p>
          <a:p>
            <a:pPr>
              <a:buNone/>
            </a:pP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В.Н. Орлов </a:t>
            </a:r>
          </a:p>
          <a:p>
            <a:pPr algn="ctr">
              <a:buNone/>
            </a:pPr>
            <a:endParaRPr lang="ru-RU" sz="123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23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lang="ru-RU" sz="1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летом</a:t>
            </a:r>
            <a:r>
              <a:rPr lang="ru-RU" sz="1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2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весной</a:t>
            </a:r>
            <a:r>
              <a:rPr lang="ru-RU" sz="1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</a:p>
          <a:p>
            <a:pPr algn="ctr">
              <a:buNone/>
            </a:pPr>
            <a:r>
              <a:rPr lang="ru-RU" sz="1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десять помощников  дружат со мной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1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image-27-02-23-22-11"/>
          <p:cNvPicPr>
            <a:picLocks noChangeAspect="1" noChangeArrowheads="1"/>
          </p:cNvPicPr>
          <p:nvPr/>
        </p:nvPicPr>
        <p:blipFill>
          <a:blip r:embed="rId2" cstate="print"/>
          <a:srcRect l="37938" t="17365" r="50606" b="63939"/>
          <a:stretch>
            <a:fillRect/>
          </a:stretch>
        </p:blipFill>
        <p:spPr bwMode="auto">
          <a:xfrm>
            <a:off x="4932040" y="476671"/>
            <a:ext cx="3816425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670640795_3-kartinkin-net-p-kartinka-zontika-dlya-detei-instagram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1237481" cy="15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?id=d563bf434dda940690a473e3aa66b8f1597c8056-5876206-images-thumbs&amp;n=13"/>
          <p:cNvPicPr>
            <a:picLocks noChangeAspect="1" noChangeArrowheads="1"/>
          </p:cNvPicPr>
          <p:nvPr/>
        </p:nvPicPr>
        <p:blipFill>
          <a:blip r:embed="rId4" cstate="print"/>
          <a:srcRect l="24374" r="24376" b="4062"/>
          <a:stretch>
            <a:fillRect/>
          </a:stretch>
        </p:blipFill>
        <p:spPr bwMode="auto">
          <a:xfrm>
            <a:off x="2051720" y="4941168"/>
            <a:ext cx="792088" cy="14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kartinki-solce-dlya-detei-24"/>
          <p:cNvPicPr>
            <a:picLocks noChangeAspect="1" noChangeArrowheads="1"/>
          </p:cNvPicPr>
          <p:nvPr/>
        </p:nvPicPr>
        <p:blipFill>
          <a:blip r:embed="rId5" cstate="print"/>
          <a:srcRect l="10606" t="12627" r="10606" b="12627"/>
          <a:stretch>
            <a:fillRect/>
          </a:stretch>
        </p:blipFill>
        <p:spPr bwMode="auto">
          <a:xfrm>
            <a:off x="3131840" y="5085184"/>
            <a:ext cx="13418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snowflake-winter-vector-icon-vector-id1063503418"/>
          <p:cNvPicPr>
            <a:picLocks noChangeAspect="1" noChangeArrowheads="1"/>
          </p:cNvPicPr>
          <p:nvPr/>
        </p:nvPicPr>
        <p:blipFill>
          <a:blip r:embed="rId6" cstate="print"/>
          <a:srcRect l="20020" t="16211" r="19525" b="16504"/>
          <a:stretch>
            <a:fillRect/>
          </a:stretch>
        </p:blipFill>
        <p:spPr bwMode="auto">
          <a:xfrm>
            <a:off x="4716016" y="4941168"/>
            <a:ext cx="1115616" cy="12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0" descr="http://tayna24.ru/wp-content/uploads/2017/02/2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013176"/>
            <a:ext cx="1703901" cy="123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Приём «Пиктограммы (рисунчатое письмо» к стиху «Мои  помощники» В.Н. Орлов. 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4" name="Picture 3" descr="image-27-02-23-22-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8275" t="18956" r="15926" b="22940"/>
          <a:stretch>
            <a:fillRect/>
          </a:stretch>
        </p:blipFill>
        <p:spPr bwMode="auto">
          <a:xfrm>
            <a:off x="1089190" y="1340768"/>
            <a:ext cx="7155218" cy="510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613102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«Мои помощники»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В.Н. Орлов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Осенью, летом, весной и зимой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Десять помощников дружат со мной.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Некогда с ними ходить и скучать.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Утром они застилают кровать.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Утром они умывают меня,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они одевают меня.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доме они поспевают повсюду: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 подметают, моют посуду.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Чистят картошку, чистят ботинки.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Младшему брату рисуют картинки.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Ночью помощникам нужен покой: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Дремлют они у меня под щекой</a:t>
            </a:r>
          </a:p>
        </p:txBody>
      </p:sp>
      <p:pic>
        <p:nvPicPr>
          <p:cNvPr id="4" name="Рисунок 90" descr="http://tayna24.ru/wp-content/uploads/2017/02/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218184" cy="16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685</TotalTime>
  <Words>490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Приём «Пиктограммы (рисунчатое письмо» к стиху «Мои  помощники» В.Н. Орлов. </vt:lpstr>
      <vt:lpstr>Слайд 9</vt:lpstr>
      <vt:lpstr>Слайд 10</vt:lpstr>
      <vt:lpstr>Слайд 11</vt:lpstr>
      <vt:lpstr>Слайд 12</vt:lpstr>
      <vt:lpstr>Слайд 13</vt:lpstr>
      <vt:lpstr>Слайд 14</vt:lpstr>
      <vt:lpstr>С  помощью используемых приёмов  в работе с детьми можно достичь следующих результатов: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Викторовна-2013</dc:creator>
  <cp:lastModifiedBy>2013</cp:lastModifiedBy>
  <cp:revision>118</cp:revision>
  <dcterms:created xsi:type="dcterms:W3CDTF">2023-02-24T11:09:30Z</dcterms:created>
  <dcterms:modified xsi:type="dcterms:W3CDTF">2023-10-03T11:38:53Z</dcterms:modified>
</cp:coreProperties>
</file>