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4" r:id="rId9"/>
    <p:sldId id="275" r:id="rId10"/>
    <p:sldId id="276" r:id="rId11"/>
    <p:sldId id="270" r:id="rId12"/>
    <p:sldId id="269" r:id="rId13"/>
    <p:sldId id="264" r:id="rId14"/>
    <p:sldId id="268" r:id="rId15"/>
    <p:sldId id="256" r:id="rId16"/>
    <p:sldId id="265" r:id="rId17"/>
    <p:sldId id="266" r:id="rId18"/>
    <p:sldId id="267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ADED-9417-42BB-A67E-CA74F28932DE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6CA70-5B2A-4172-B507-D34ED724F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ADED-9417-42BB-A67E-CA74F28932DE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6CA70-5B2A-4172-B507-D34ED724F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ADED-9417-42BB-A67E-CA74F28932DE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6CA70-5B2A-4172-B507-D34ED724F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ADED-9417-42BB-A67E-CA74F28932DE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6CA70-5B2A-4172-B507-D34ED724F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ADED-9417-42BB-A67E-CA74F28932DE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6CA70-5B2A-4172-B507-D34ED724F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ADED-9417-42BB-A67E-CA74F28932DE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6CA70-5B2A-4172-B507-D34ED724F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ADED-9417-42BB-A67E-CA74F28932DE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6CA70-5B2A-4172-B507-D34ED724F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ADED-9417-42BB-A67E-CA74F28932DE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6CA70-5B2A-4172-B507-D34ED724F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ADED-9417-42BB-A67E-CA74F28932DE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6CA70-5B2A-4172-B507-D34ED724F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ADED-9417-42BB-A67E-CA74F28932DE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6CA70-5B2A-4172-B507-D34ED724F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ADED-9417-42BB-A67E-CA74F28932DE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6CA70-5B2A-4172-B507-D34ED724F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7ADED-9417-42BB-A67E-CA74F28932DE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6CA70-5B2A-4172-B507-D34ED724F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19.xml"/><Relationship Id="rId7" Type="http://schemas.openxmlformats.org/officeDocument/2006/relationships/slide" Target="slide14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slide" Target="slide13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20.png"/><Relationship Id="rId7" Type="http://schemas.openxmlformats.org/officeDocument/2006/relationships/hyperlink" Target="https://learningapps.org/watch?v=pjg3wip3j22" TargetMode="External"/><Relationship Id="rId12" Type="http://schemas.openxmlformats.org/officeDocument/2006/relationships/image" Target="../media/image2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slide" Target="slide13.xml"/><Relationship Id="rId11" Type="http://schemas.openxmlformats.org/officeDocument/2006/relationships/slide" Target="slide12.xml"/><Relationship Id="rId5" Type="http://schemas.openxmlformats.org/officeDocument/2006/relationships/image" Target="../media/image22.png"/><Relationship Id="rId10" Type="http://schemas.openxmlformats.org/officeDocument/2006/relationships/slide" Target="slide18.xml"/><Relationship Id="rId4" Type="http://schemas.openxmlformats.org/officeDocument/2006/relationships/image" Target="../media/image21.png"/><Relationship Id="rId9" Type="http://schemas.openxmlformats.org/officeDocument/2006/relationships/slide" Target="slide1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https://learningapps.org/view13829040" TargetMode="External"/><Relationship Id="rId7" Type="http://schemas.openxmlformats.org/officeDocument/2006/relationships/slide" Target="slide1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slide" Target="slide16.xml"/><Relationship Id="rId5" Type="http://schemas.openxmlformats.org/officeDocument/2006/relationships/slide" Target="slide17.xml"/><Relationship Id="rId4" Type="http://schemas.openxmlformats.org/officeDocument/2006/relationships/slide" Target="slide18.xml"/><Relationship Id="rId9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https://onlinetestpad.com/evpuothxgszs2" TargetMode="External"/><Relationship Id="rId7" Type="http://schemas.openxmlformats.org/officeDocument/2006/relationships/slide" Target="slide1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8.xml"/><Relationship Id="rId4" Type="http://schemas.openxmlformats.org/officeDocument/2006/relationships/slide" Target="slide17.xml"/><Relationship Id="rId9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slide" Target="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slide" Target="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slide" Target="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catherineasquithgallery.com/uploads/posts/2021-02/1613503820_34-p-russkii-yazik-fon-dlya-prezentatsii-nachal-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088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7620" y="285728"/>
            <a:ext cx="5100646" cy="4084657"/>
          </a:xfrm>
        </p:spPr>
        <p:txBody>
          <a:bodyPr>
            <a:normAutofit/>
          </a:bodyPr>
          <a:lstStyle/>
          <a:p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>Русский язык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19288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Самостоятельная работа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Карточка №2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083" name="Picture 11" descr="ребусы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2132856"/>
            <a:ext cx="1316718" cy="1152128"/>
          </a:xfrm>
          <a:prstGeom prst="rect">
            <a:avLst/>
          </a:prstGeom>
          <a:noFill/>
        </p:spPr>
      </p:pic>
      <p:pic>
        <p:nvPicPr>
          <p:cNvPr id="3082" name="Picture 10" descr="ребус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789040"/>
            <a:ext cx="1008112" cy="1008112"/>
          </a:xfrm>
          <a:prstGeom prst="rect">
            <a:avLst/>
          </a:prstGeom>
          <a:noFill/>
        </p:spPr>
      </p:pic>
      <p:pic>
        <p:nvPicPr>
          <p:cNvPr id="3080" name="Picture 8" descr="ребусы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157192"/>
            <a:ext cx="1296144" cy="1117366"/>
          </a:xfrm>
          <a:prstGeom prst="rect">
            <a:avLst/>
          </a:prstGeom>
          <a:noFill/>
        </p:spPr>
      </p:pic>
      <p:pic>
        <p:nvPicPr>
          <p:cNvPr id="3079" name="Рисунок 1" descr="http://adm-med.ru/uploads/services/flatfoot-lecenie-ploskostopia-u-vzroslyh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00" r="53200" b="3773"/>
          <a:stretch>
            <a:fillRect/>
          </a:stretch>
        </p:blipFill>
        <p:spPr bwMode="auto">
          <a:xfrm>
            <a:off x="2267744" y="3717032"/>
            <a:ext cx="864096" cy="1053775"/>
          </a:xfrm>
          <a:prstGeom prst="rect">
            <a:avLst/>
          </a:prstGeom>
          <a:noFill/>
        </p:spPr>
      </p:pic>
      <p:pic>
        <p:nvPicPr>
          <p:cNvPr id="3078" name="Рисунок 30" descr="ребус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348880"/>
            <a:ext cx="807715" cy="807715"/>
          </a:xfrm>
          <a:prstGeom prst="rect">
            <a:avLst/>
          </a:prstGeom>
          <a:noFill/>
        </p:spPr>
      </p:pic>
      <p:pic>
        <p:nvPicPr>
          <p:cNvPr id="3076" name="Рисунок 27" descr="ребусы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3645024"/>
            <a:ext cx="1340231" cy="1152128"/>
          </a:xfrm>
          <a:prstGeom prst="rect">
            <a:avLst/>
          </a:prstGeom>
          <a:noFill/>
        </p:spPr>
      </p:pic>
      <p:pic>
        <p:nvPicPr>
          <p:cNvPr id="3075" name="Рисунок 33" descr="ребус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5805264"/>
            <a:ext cx="792088" cy="792088"/>
          </a:xfrm>
          <a:prstGeom prst="rect">
            <a:avLst/>
          </a:prstGeom>
          <a:noFill/>
        </p:spPr>
      </p:pic>
      <p:pic>
        <p:nvPicPr>
          <p:cNvPr id="3074" name="Рисунок 36" descr="ребусы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5733256"/>
            <a:ext cx="864096" cy="86409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403648" y="3140968"/>
            <a:ext cx="720080" cy="86409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,,</a:t>
            </a:r>
            <a:endParaRPr lang="ru-RU" sz="7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4005064"/>
            <a:ext cx="720080" cy="86409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,,</a:t>
            </a:r>
            <a:endParaRPr lang="ru-RU" sz="7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39552" y="5993904"/>
            <a:ext cx="2304256" cy="86409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= Н</a:t>
            </a:r>
            <a:endParaRPr lang="ru-RU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08104" y="1916832"/>
            <a:ext cx="3312368" cy="115212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рыбак</a:t>
            </a:r>
            <a:endParaRPr lang="ru-RU" sz="8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292080" y="3573016"/>
            <a:ext cx="3312368" cy="115212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рынок</a:t>
            </a:r>
            <a:endParaRPr lang="ru-RU" sz="8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644008" y="5373216"/>
            <a:ext cx="4139952" cy="115212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рыбный</a:t>
            </a:r>
            <a:endParaRPr lang="ru-RU" sz="8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Дуга 21"/>
          <p:cNvSpPr/>
          <p:nvPr/>
        </p:nvSpPr>
        <p:spPr>
          <a:xfrm rot="19305713">
            <a:off x="5500843" y="1915574"/>
            <a:ext cx="2102754" cy="2101575"/>
          </a:xfrm>
          <a:prstGeom prst="arc">
            <a:avLst>
              <a:gd name="adj1" fmla="val 15217681"/>
              <a:gd name="adj2" fmla="val 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Дуга 22"/>
          <p:cNvSpPr/>
          <p:nvPr/>
        </p:nvSpPr>
        <p:spPr>
          <a:xfrm rot="19305713">
            <a:off x="4636747" y="5294439"/>
            <a:ext cx="2102754" cy="2101575"/>
          </a:xfrm>
          <a:prstGeom prst="arc">
            <a:avLst>
              <a:gd name="adj1" fmla="val 15217681"/>
              <a:gd name="adj2" fmla="val 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0" grpId="1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s://catherineasquithgallery.com/uploads/posts/2021-02/1613654358_18-p-fon-dlya-prezentatsii-polyanka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568952" cy="407707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  <a:ea typeface="MS PGothic" pitchFamily="34" charset="-128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  <a:ea typeface="MS PGothic" pitchFamily="34" charset="-128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Microsoft JhengHei" pitchFamily="34" charset="-120"/>
                <a:cs typeface="Times New Roman" pitchFamily="18" charset="0"/>
              </a:rPr>
              <a:t>Дорогой друг!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Microsoft JhengHei" pitchFamily="34" charset="-12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Microsoft JhengHei" pitchFamily="34" charset="-120"/>
                <a:cs typeface="Times New Roman" pitchFamily="18" charset="0"/>
              </a:rPr>
              <a:t>Помоги мне разобраться в данной теме.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Microsoft JhengHei" pitchFamily="34" charset="-12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Microsoft JhengHei" pitchFamily="34" charset="-120"/>
                <a:cs typeface="Times New Roman" pitchFamily="18" charset="0"/>
              </a:rPr>
              <a:t>Чтобы понять её мне нужна твоя помощь в выполнении заданий. Для выполнения заданий тебе понадобится дорожная карта.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Microsoft JhengHei" pitchFamily="34" charset="-12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Microsoft JhengHei" pitchFamily="34" charset="-120"/>
                <a:cs typeface="Times New Roman" pitchFamily="18" charset="0"/>
              </a:rPr>
              <a:t>Для перехода к следующему заданию поможет мой цветочек, когда ты нажмёшь на него.</a:t>
            </a: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  <a:ea typeface="MS PGothic" pitchFamily="34" charset="-128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Monotype Corsiva" pitchFamily="66" charset="0"/>
                <a:ea typeface="MS PGothic" pitchFamily="34" charset="-128"/>
              </a:rPr>
            </a:br>
            <a:endParaRPr lang="ru-RU" dirty="0"/>
          </a:p>
        </p:txBody>
      </p:sp>
      <p:pic>
        <p:nvPicPr>
          <p:cNvPr id="3" name="Picture 8" descr="https://2.bp.blogspot.com/-D_KYp5aUSqQ/WsR-NhODcYI/AAAAAAAAQD0/SUbjs924jWQvgaR4yhyYtEHYqghfNl5lwCLcBGAs/s1600/%25D0%25B3%25D1%2583%25D1%2581%25D0%25B5%25D0%25BD%25D0%25B8%25D1%2586%25D1%258B-%25D1%2587%25D0%25B5%25D1%2580%25D0%25B2%25D1%258F%25D1%2587%25D0%25BA%25D0%25B8_DoV%2B%252821%252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95536" y="3501008"/>
            <a:ext cx="4085443" cy="335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s://catherineasquithgallery.com/uploads/posts/2021-03/1614630974_2-p-multyashnii-fon-dlya-fotoshopa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6" name="Picture 2" descr="https://phonoteka.org/uploads/posts/2021-03/1616622877_19-p-tsveti-bez-fona-23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4518523"/>
            <a:ext cx="2843808" cy="2339477"/>
          </a:xfrm>
          <a:prstGeom prst="rect">
            <a:avLst/>
          </a:prstGeom>
          <a:noFill/>
        </p:spPr>
      </p:pic>
      <p:grpSp>
        <p:nvGrpSpPr>
          <p:cNvPr id="6" name="Группа 5"/>
          <p:cNvGrpSpPr/>
          <p:nvPr/>
        </p:nvGrpSpPr>
        <p:grpSpPr>
          <a:xfrm>
            <a:off x="611560" y="1628800"/>
            <a:ext cx="3076234" cy="2132856"/>
            <a:chOff x="539552" y="2492896"/>
            <a:chExt cx="3076234" cy="2132856"/>
          </a:xfrm>
        </p:grpSpPr>
        <p:pic>
          <p:nvPicPr>
            <p:cNvPr id="7" name="Picture 4" descr="https://catherineasquithgallery.com/uploads/posts/2021-02/1612626080_7-p-fon-kapusta-dlya-prezentatsii-15.png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9552" y="2492896"/>
              <a:ext cx="3076234" cy="2132856"/>
            </a:xfrm>
            <a:prstGeom prst="rect">
              <a:avLst/>
            </a:prstGeom>
            <a:noFill/>
          </p:spPr>
        </p:pic>
        <p:sp>
          <p:nvSpPr>
            <p:cNvPr id="8" name="Прямоугольник 7"/>
            <p:cNvSpPr/>
            <p:nvPr/>
          </p:nvSpPr>
          <p:spPr>
            <a:xfrm>
              <a:off x="1547664" y="2924944"/>
              <a:ext cx="1296144" cy="1008112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solidFill>
                <a:srgbClr val="FFFFFF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7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4788024" y="1772816"/>
            <a:ext cx="3076234" cy="2132856"/>
            <a:chOff x="539552" y="2492896"/>
            <a:chExt cx="3076234" cy="2132856"/>
          </a:xfrm>
        </p:grpSpPr>
        <p:pic>
          <p:nvPicPr>
            <p:cNvPr id="10" name="Picture 4" descr="https://catherineasquithgallery.com/uploads/posts/2021-02/1612626080_7-p-fon-kapusta-dlya-prezentatsii-15.png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9552" y="2492896"/>
              <a:ext cx="3076234" cy="2132856"/>
            </a:xfrm>
            <a:prstGeom prst="rect">
              <a:avLst/>
            </a:prstGeom>
            <a:noFill/>
          </p:spPr>
        </p:pic>
        <p:sp>
          <p:nvSpPr>
            <p:cNvPr id="11" name="Прямоугольник 10"/>
            <p:cNvSpPr/>
            <p:nvPr/>
          </p:nvSpPr>
          <p:spPr>
            <a:xfrm>
              <a:off x="1547664" y="2924944"/>
              <a:ext cx="1296144" cy="1008112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solidFill>
                <a:srgbClr val="FFFFFF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7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763688" y="4221088"/>
            <a:ext cx="3076234" cy="2132856"/>
            <a:chOff x="539552" y="2492896"/>
            <a:chExt cx="3076234" cy="2132856"/>
          </a:xfrm>
        </p:grpSpPr>
        <p:pic>
          <p:nvPicPr>
            <p:cNvPr id="13" name="Picture 4" descr="https://catherineasquithgallery.com/uploads/posts/2021-02/1612626080_7-p-fon-kapusta-dlya-prezentatsii-15.png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9552" y="2492896"/>
              <a:ext cx="3076234" cy="2132856"/>
            </a:xfrm>
            <a:prstGeom prst="rect">
              <a:avLst/>
            </a:prstGeom>
            <a:noFill/>
          </p:spPr>
        </p:pic>
        <p:sp>
          <p:nvSpPr>
            <p:cNvPr id="14" name="Прямоугольник 13"/>
            <p:cNvSpPr/>
            <p:nvPr/>
          </p:nvSpPr>
          <p:spPr>
            <a:xfrm>
              <a:off x="1547664" y="2924944"/>
              <a:ext cx="1296144" cy="1008112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solidFill>
                <a:srgbClr val="FFFFFF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7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s://catherineasquithgallery.com/uploads/posts/2021-02/1613503780_28-p-russkii-yazik-fon-dlya-prezentatsii-nachal-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75787" cy="7143740"/>
          </a:xfrm>
          <a:prstGeom prst="rect">
            <a:avLst/>
          </a:prstGeom>
          <a:noFill/>
        </p:spPr>
      </p:pic>
      <p:pic>
        <p:nvPicPr>
          <p:cNvPr id="1026" name="Picture 2" descr="C:\Users\user\Desktop\дом ГРИБ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68960"/>
            <a:ext cx="3174553" cy="3075582"/>
          </a:xfrm>
          <a:prstGeom prst="rect">
            <a:avLst/>
          </a:prstGeom>
          <a:noFill/>
        </p:spPr>
      </p:pic>
      <p:pic>
        <p:nvPicPr>
          <p:cNvPr id="1027" name="Picture 3" descr="C:\Users\user\Desktop\дом ЛЕС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2996952"/>
            <a:ext cx="3247291" cy="3146054"/>
          </a:xfrm>
          <a:prstGeom prst="rect">
            <a:avLst/>
          </a:prstGeom>
          <a:noFill/>
        </p:spPr>
      </p:pic>
      <p:pic>
        <p:nvPicPr>
          <p:cNvPr id="1028" name="Picture 4" descr="C:\Users\user\Desktop\дом НЕ родственные слов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3068960"/>
            <a:ext cx="3059832" cy="2964438"/>
          </a:xfrm>
          <a:prstGeom prst="rect">
            <a:avLst/>
          </a:prstGeom>
          <a:noFill/>
        </p:spPr>
      </p:pic>
      <p:sp>
        <p:nvSpPr>
          <p:cNvPr id="16" name="Скругленный прямоугольник 15">
            <a:hlinkClick r:id="rId6" action="ppaction://hlinksldjump" tooltip="&lt;iframe src=&quot;https://learningapps.org/watch?v=pjg3wip3j22&quot; style=&quot;border:0px;width:100%;height:500px&quot; allowfullscreen=&quot;true&quot; webkitallowfullscreen=&quot;true&quot; mozallowfullscreen=&quot;true&quot;&gt;&lt;/iframe&gt;"/>
          </p:cNvPr>
          <p:cNvSpPr/>
          <p:nvPr/>
        </p:nvSpPr>
        <p:spPr>
          <a:xfrm>
            <a:off x="1187624" y="332656"/>
            <a:ext cx="6984776" cy="1152128"/>
          </a:xfrm>
          <a:prstGeom prst="round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Игра «Засели жильцов»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1403648" y="1772816"/>
            <a:ext cx="1440160" cy="1440160"/>
            <a:chOff x="4932040" y="2132856"/>
            <a:chExt cx="1440160" cy="1440160"/>
          </a:xfrm>
        </p:grpSpPr>
        <p:sp>
          <p:nvSpPr>
            <p:cNvPr id="20" name="Солнце 19"/>
            <p:cNvSpPr/>
            <p:nvPr/>
          </p:nvSpPr>
          <p:spPr>
            <a:xfrm>
              <a:off x="4932040" y="2132856"/>
              <a:ext cx="1440160" cy="1440160"/>
            </a:xfrm>
            <a:prstGeom prst="sun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Овал 20">
              <a:hlinkClick r:id="rId8" action="ppaction://hlinksldjump"/>
            </p:cNvPr>
            <p:cNvSpPr/>
            <p:nvPr/>
          </p:nvSpPr>
          <p:spPr>
            <a:xfrm>
              <a:off x="5292080" y="2492896"/>
              <a:ext cx="720080" cy="72008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139952" y="1700808"/>
            <a:ext cx="1440160" cy="1440160"/>
            <a:chOff x="4932040" y="2132856"/>
            <a:chExt cx="1440160" cy="1440160"/>
          </a:xfrm>
        </p:grpSpPr>
        <p:sp>
          <p:nvSpPr>
            <p:cNvPr id="23" name="Солнце 22"/>
            <p:cNvSpPr/>
            <p:nvPr/>
          </p:nvSpPr>
          <p:spPr>
            <a:xfrm>
              <a:off x="4932040" y="2132856"/>
              <a:ext cx="1440160" cy="1440160"/>
            </a:xfrm>
            <a:prstGeom prst="sun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Овал 23">
              <a:hlinkClick r:id="rId9" action="ppaction://hlinksldjump"/>
            </p:cNvPr>
            <p:cNvSpPr/>
            <p:nvPr/>
          </p:nvSpPr>
          <p:spPr>
            <a:xfrm>
              <a:off x="5292080" y="2492896"/>
              <a:ext cx="720080" cy="72008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6732240" y="1844824"/>
            <a:ext cx="1440160" cy="1440160"/>
            <a:chOff x="4932040" y="2132856"/>
            <a:chExt cx="1440160" cy="1440160"/>
          </a:xfrm>
        </p:grpSpPr>
        <p:sp>
          <p:nvSpPr>
            <p:cNvPr id="26" name="Солнце 25"/>
            <p:cNvSpPr/>
            <p:nvPr/>
          </p:nvSpPr>
          <p:spPr>
            <a:xfrm>
              <a:off x="4932040" y="2132856"/>
              <a:ext cx="1440160" cy="1440160"/>
            </a:xfrm>
            <a:prstGeom prst="sun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Овал 26">
              <a:hlinkClick r:id="rId10" action="ppaction://hlinksldjump"/>
            </p:cNvPr>
            <p:cNvSpPr/>
            <p:nvPr/>
          </p:nvSpPr>
          <p:spPr>
            <a:xfrm>
              <a:off x="5292080" y="2492896"/>
              <a:ext cx="720080" cy="72008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8" name="Picture 2" descr="https://phonoteka.org/uploads/posts/2021-03/1616622877_19-p-tsveti-bez-fona-23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4" y="5229200"/>
            <a:ext cx="1651660" cy="13587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catherineasquithgallery.com/uploads/posts/2021-02/1613503780_28-p-russkii-yazik-fon-dlya-prezentatsii-nachal-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75787" cy="714374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395536" y="332656"/>
            <a:ext cx="8748464" cy="129614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Найдите однокоренные слова</a:t>
            </a:r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732240" y="1844824"/>
            <a:ext cx="1440160" cy="1440160"/>
            <a:chOff x="4932040" y="2132856"/>
            <a:chExt cx="1440160" cy="1440160"/>
          </a:xfrm>
        </p:grpSpPr>
        <p:sp>
          <p:nvSpPr>
            <p:cNvPr id="6" name="Солнце 5"/>
            <p:cNvSpPr/>
            <p:nvPr/>
          </p:nvSpPr>
          <p:spPr>
            <a:xfrm>
              <a:off x="4932040" y="2132856"/>
              <a:ext cx="1440160" cy="1440160"/>
            </a:xfrm>
            <a:prstGeom prst="sun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Овал 6">
              <a:hlinkClick r:id="rId4" action="ppaction://hlinksldjump"/>
            </p:cNvPr>
            <p:cNvSpPr/>
            <p:nvPr/>
          </p:nvSpPr>
          <p:spPr>
            <a:xfrm>
              <a:off x="5292080" y="2492896"/>
              <a:ext cx="720080" cy="72008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067944" y="1844824"/>
            <a:ext cx="1440160" cy="1440160"/>
            <a:chOff x="4932040" y="2132856"/>
            <a:chExt cx="1440160" cy="1440160"/>
          </a:xfrm>
        </p:grpSpPr>
        <p:sp>
          <p:nvSpPr>
            <p:cNvPr id="9" name="Солнце 8"/>
            <p:cNvSpPr/>
            <p:nvPr/>
          </p:nvSpPr>
          <p:spPr>
            <a:xfrm>
              <a:off x="4932040" y="2132856"/>
              <a:ext cx="1440160" cy="1440160"/>
            </a:xfrm>
            <a:prstGeom prst="sun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Овал 9">
              <a:hlinkClick r:id="rId5" action="ppaction://hlinksldjump"/>
            </p:cNvPr>
            <p:cNvSpPr/>
            <p:nvPr/>
          </p:nvSpPr>
          <p:spPr>
            <a:xfrm>
              <a:off x="5292080" y="2492896"/>
              <a:ext cx="720080" cy="72008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1403648" y="1772816"/>
            <a:ext cx="1440160" cy="1440160"/>
            <a:chOff x="4932040" y="2132856"/>
            <a:chExt cx="1440160" cy="1440160"/>
          </a:xfrm>
        </p:grpSpPr>
        <p:sp>
          <p:nvSpPr>
            <p:cNvPr id="12" name="Солнце 11"/>
            <p:cNvSpPr/>
            <p:nvPr/>
          </p:nvSpPr>
          <p:spPr>
            <a:xfrm>
              <a:off x="4932040" y="2132856"/>
              <a:ext cx="1440160" cy="1440160"/>
            </a:xfrm>
            <a:prstGeom prst="sun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Овал 12">
              <a:hlinkClick r:id="rId6" action="ppaction://hlinksldjump"/>
            </p:cNvPr>
            <p:cNvSpPr/>
            <p:nvPr/>
          </p:nvSpPr>
          <p:spPr>
            <a:xfrm>
              <a:off x="5292080" y="2492896"/>
              <a:ext cx="720080" cy="72008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4" name="Picture 2" descr="https://phonoteka.org/uploads/posts/2021-03/1616622877_19-p-tsveti-bez-fona-23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4293096"/>
            <a:ext cx="2843808" cy="2339477"/>
          </a:xfrm>
          <a:prstGeom prst="rect">
            <a:avLst/>
          </a:prstGeom>
          <a:noFill/>
        </p:spPr>
      </p:pic>
      <p:pic>
        <p:nvPicPr>
          <p:cNvPr id="15" name="Picture 8" descr="https://2.bp.blogspot.com/-D_KYp5aUSqQ/WsR-NhODcYI/AAAAAAAAQD0/SUbjs924jWQvgaR4yhyYtEHYqghfNl5lwCLcBGAs/s1600/%25D0%25B3%25D1%2583%25D1%2581%25D0%25B5%25D0%25BD%25D0%25B8%25D1%2586%25D1%258B-%25D1%2587%25D0%25B5%25D1%2580%25D0%25B2%25D1%258F%25D1%2587%25D0%25BA%25D0%25B8_DoV%2B%252821%2529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1691680" y="3284984"/>
            <a:ext cx="4085443" cy="335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https://catherineasquithgallery.com/uploads/posts/2021-02/1613503780_28-p-russkii-yazik-fon-dlya-prezentatsii-nachal-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1787" y="0"/>
            <a:ext cx="9575787" cy="7143740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827584" y="404664"/>
            <a:ext cx="7416824" cy="1224136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latin typeface="Times New Roman" pitchFamily="18" charset="0"/>
                <a:cs typeface="Times New Roman" pitchFamily="18" charset="0"/>
                <a:hlinkClick r:id="rId3"/>
              </a:rPr>
              <a:t>Проверь себя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4067944" y="1844824"/>
            <a:ext cx="1440160" cy="1440160"/>
            <a:chOff x="4932040" y="2132856"/>
            <a:chExt cx="1440160" cy="1440160"/>
          </a:xfrm>
        </p:grpSpPr>
        <p:sp>
          <p:nvSpPr>
            <p:cNvPr id="4" name="Солнце 3"/>
            <p:cNvSpPr/>
            <p:nvPr/>
          </p:nvSpPr>
          <p:spPr>
            <a:xfrm>
              <a:off x="4932040" y="2132856"/>
              <a:ext cx="1440160" cy="1440160"/>
            </a:xfrm>
            <a:prstGeom prst="sun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Овал 9">
              <a:hlinkClick r:id="rId4" action="ppaction://hlinksldjump"/>
            </p:cNvPr>
            <p:cNvSpPr/>
            <p:nvPr/>
          </p:nvSpPr>
          <p:spPr>
            <a:xfrm>
              <a:off x="5292080" y="2492896"/>
              <a:ext cx="720080" cy="72008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732240" y="1844824"/>
            <a:ext cx="1440160" cy="1440160"/>
            <a:chOff x="4932040" y="2132856"/>
            <a:chExt cx="1440160" cy="1440160"/>
          </a:xfrm>
        </p:grpSpPr>
        <p:sp>
          <p:nvSpPr>
            <p:cNvPr id="14" name="Солнце 13"/>
            <p:cNvSpPr/>
            <p:nvPr/>
          </p:nvSpPr>
          <p:spPr>
            <a:xfrm>
              <a:off x="4932040" y="2132856"/>
              <a:ext cx="1440160" cy="1440160"/>
            </a:xfrm>
            <a:prstGeom prst="sun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Овал 14">
              <a:hlinkClick r:id="rId5" action="ppaction://hlinksldjump"/>
            </p:cNvPr>
            <p:cNvSpPr/>
            <p:nvPr/>
          </p:nvSpPr>
          <p:spPr>
            <a:xfrm>
              <a:off x="5292080" y="2492896"/>
              <a:ext cx="720080" cy="72008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403648" y="1772816"/>
            <a:ext cx="1440160" cy="1440160"/>
            <a:chOff x="4932040" y="2132856"/>
            <a:chExt cx="1440160" cy="1440160"/>
          </a:xfrm>
        </p:grpSpPr>
        <p:sp>
          <p:nvSpPr>
            <p:cNvPr id="17" name="Солнце 16"/>
            <p:cNvSpPr/>
            <p:nvPr/>
          </p:nvSpPr>
          <p:spPr>
            <a:xfrm>
              <a:off x="4932040" y="2132856"/>
              <a:ext cx="1440160" cy="1440160"/>
            </a:xfrm>
            <a:prstGeom prst="sun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Овал 17">
              <a:hlinkClick r:id="rId6" action="ppaction://hlinksldjump"/>
            </p:cNvPr>
            <p:cNvSpPr/>
            <p:nvPr/>
          </p:nvSpPr>
          <p:spPr>
            <a:xfrm>
              <a:off x="5292080" y="2492896"/>
              <a:ext cx="720080" cy="72008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9" name="Picture 2" descr="https://phonoteka.org/uploads/posts/2021-03/1616622877_19-p-tsveti-bez-fona-23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4293096"/>
            <a:ext cx="2843808" cy="2339477"/>
          </a:xfrm>
          <a:prstGeom prst="rect">
            <a:avLst/>
          </a:prstGeom>
          <a:noFill/>
        </p:spPr>
      </p:pic>
      <p:pic>
        <p:nvPicPr>
          <p:cNvPr id="20" name="Picture 8" descr="https://2.bp.blogspot.com/-D_KYp5aUSqQ/WsR-NhODcYI/AAAAAAAAQD0/SUbjs924jWQvgaR4yhyYtEHYqghfNl5lwCLcBGAs/s1600/%25D0%25B3%25D1%2583%25D1%2581%25D0%25B5%25D0%25BD%25D0%25B8%25D1%2586%25D1%258B-%25D1%2587%25D0%25B5%25D1%2580%25D0%25B2%25D1%258F%25D1%2587%25D0%25BA%25D0%25B8_DoV%2B%252821%2529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1691680" y="3501008"/>
            <a:ext cx="4085443" cy="335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s://prezentacii.info/wp-content/uploads/2021/01/1SxVELs2VGFIqQta/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prezentacii.info/wp-content/uploads/2021/01/1SxVELs2VGFIqQta/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6" descr="https://catherineasquithgallery.com/uploads/posts/2021-02/1613503780_28-p-russkii-yazik-fon-dlya-prezentatsii-nachal-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1787" y="0"/>
            <a:ext cx="9575787" cy="7143740"/>
          </a:xfrm>
          <a:prstGeom prst="rect">
            <a:avLst/>
          </a:prstGeom>
          <a:noFill/>
        </p:spPr>
      </p:pic>
      <p:pic>
        <p:nvPicPr>
          <p:cNvPr id="2056" name="Picture 8" descr="https://i.ytimg.com/vi/Dbrc1v8sSVk/maxresdefaul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71" r="8758"/>
          <a:stretch>
            <a:fillRect/>
          </a:stretch>
        </p:blipFill>
        <p:spPr bwMode="auto">
          <a:xfrm>
            <a:off x="1331640" y="2420888"/>
            <a:ext cx="5976664" cy="4032448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251520" y="620688"/>
            <a:ext cx="8136904" cy="1152128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Молодец! Так держать!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https://phonoteka.org/uploads/posts/2021-03/1616622877_19-p-tsveti-bez-fona-23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4518523"/>
            <a:ext cx="2843808" cy="23394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catherineasquithgallery.com/uploads/posts/2021-02/1613503780_28-p-russkii-yazik-fon-dlya-prezentatsii-nachal-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1787" y="0"/>
            <a:ext cx="9575787" cy="7143740"/>
          </a:xfrm>
          <a:prstGeom prst="rect">
            <a:avLst/>
          </a:prstGeom>
          <a:noFill/>
        </p:spPr>
      </p:pic>
      <p:pic>
        <p:nvPicPr>
          <p:cNvPr id="23554" name="Picture 2" descr="https://fsd.multiurok.ru/html/2018/03/01/s_5a982bbaee3ac/846287_3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2465512"/>
            <a:ext cx="6689131" cy="4392488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0" y="260648"/>
            <a:ext cx="8748464" cy="237626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Хорошо! </a:t>
            </a:r>
          </a:p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следующий раз всё получится!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phonoteka.org/uploads/posts/2021-03/1616622877_19-p-tsveti-bez-fona-23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5170139"/>
            <a:ext cx="2051720" cy="16878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catherineasquithgallery.com/uploads/posts/2021-02/1613503780_28-p-russkii-yazik-fon-dlya-prezentatsii-nachal-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1787" y="0"/>
            <a:ext cx="9575787" cy="714374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0" y="260648"/>
            <a:ext cx="8748464" cy="165618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Приложи усилия! </a:t>
            </a:r>
            <a:b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тебя всё получится!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s://u.livelib.ru/reader/sam0789/o/ocjk7zpv/o-o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1988840"/>
            <a:ext cx="7737520" cy="4536504"/>
          </a:xfrm>
          <a:prstGeom prst="rect">
            <a:avLst/>
          </a:prstGeom>
          <a:noFill/>
        </p:spPr>
      </p:pic>
      <p:pic>
        <p:nvPicPr>
          <p:cNvPr id="6" name="Picture 2" descr="https://phonoteka.org/uploads/posts/2021-03/1616622877_19-p-tsveti-bez-fona-23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4293096"/>
            <a:ext cx="2843808" cy="23394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s://catherineasquithgallery.com/uploads/posts/2021-02/1613654358_18-p-fon-dlya-prezentatsii-polyanka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6" y="0"/>
            <a:ext cx="9139944" cy="6858000"/>
          </a:xfrm>
          <a:prstGeom prst="rect">
            <a:avLst/>
          </a:prstGeom>
          <a:noFill/>
        </p:spPr>
      </p:pic>
      <p:pic>
        <p:nvPicPr>
          <p:cNvPr id="3" name="Picture 8" descr="https://2.bp.blogspot.com/-D_KYp5aUSqQ/WsR-NhODcYI/AAAAAAAAQD0/SUbjs924jWQvgaR4yhyYtEHYqghfNl5lwCLcBGAs/s1600/%25D0%25B3%25D1%2583%25D1%2581%25D0%25B5%25D0%25BD%25D0%25B8%25D1%2586%25D1%258B-%25D1%2587%25D0%25B5%25D1%2580%25D0%25B2%25D1%258F%25D1%2587%25D0%25BA%25D0%25B8_DoV%2B%252821%252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3101206"/>
            <a:ext cx="4572000" cy="3756794"/>
          </a:xfrm>
          <a:prstGeom prst="rect">
            <a:avLst/>
          </a:prstGeom>
          <a:noFill/>
        </p:spPr>
      </p:pic>
      <p:sp>
        <p:nvSpPr>
          <p:cNvPr id="5" name="Овальная выноска 4"/>
          <p:cNvSpPr/>
          <p:nvPr/>
        </p:nvSpPr>
        <p:spPr>
          <a:xfrm>
            <a:off x="2411760" y="0"/>
            <a:ext cx="6732240" cy="3429000"/>
          </a:xfrm>
          <a:prstGeom prst="wedgeEllipseCallout">
            <a:avLst>
              <a:gd name="adj1" fmla="val -30322"/>
              <a:gd name="adj2" fmla="val 7657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 smtClean="0">
              <a:solidFill>
                <a:srgbClr val="C00000"/>
              </a:solidFill>
              <a:latin typeface="Times New Roman" pitchFamily="18" charset="0"/>
              <a:ea typeface="Microsoft JhengHei" pitchFamily="34" charset="-120"/>
              <a:cs typeface="Times New Roman" pitchFamily="18" charset="0"/>
            </a:endParaRPr>
          </a:p>
          <a:p>
            <a:pPr algn="ctr"/>
            <a:endParaRPr lang="ru-RU" sz="3600" b="1" dirty="0" smtClean="0">
              <a:solidFill>
                <a:srgbClr val="C00000"/>
              </a:solidFill>
              <a:latin typeface="Times New Roman" pitchFamily="18" charset="0"/>
              <a:ea typeface="Microsoft JhengHei" pitchFamily="34" charset="-12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Microsoft JhengHei" pitchFamily="34" charset="-120"/>
                <a:cs typeface="Times New Roman" pitchFamily="18" charset="0"/>
              </a:rPr>
              <a:t>Спасибо большое за помощь, я теперь знаю, что такое однокоренные слова !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8" name="Picture 12" descr="http://dedavova.ru/wp-content/uploads/2017/10/Polyan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50030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Гусеница уверена, что встретила родню! </a:t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Права ли она?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s://img-fotki.yandex.ru/get/5708/200418627.16/0_10ba7c_3a567eb9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808"/>
            <a:ext cx="2643206" cy="3755904"/>
          </a:xfrm>
          <a:prstGeom prst="rect">
            <a:avLst/>
          </a:prstGeom>
          <a:noFill/>
        </p:spPr>
      </p:pic>
      <p:pic>
        <p:nvPicPr>
          <p:cNvPr id="14342" name="Picture 6" descr="https://fs01.vseosvita.ua/01002rv5-f5f9/00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021" t="61527" r="57331"/>
          <a:stretch>
            <a:fillRect/>
          </a:stretch>
        </p:blipFill>
        <p:spPr bwMode="auto">
          <a:xfrm>
            <a:off x="3563888" y="2348880"/>
            <a:ext cx="1571636" cy="2321830"/>
          </a:xfrm>
          <a:prstGeom prst="rect">
            <a:avLst/>
          </a:prstGeom>
          <a:noFill/>
        </p:spPr>
      </p:pic>
      <p:pic>
        <p:nvPicPr>
          <p:cNvPr id="14344" name="Picture 8" descr="https://2.bp.blogspot.com/-D_KYp5aUSqQ/WsR-NhODcYI/AAAAAAAAQD0/SUbjs924jWQvgaR4yhyYtEHYqghfNl5lwCLcBGAs/s1600/%25D0%25B3%25D1%2583%25D1%2581%25D0%25B5%25D0%25BD%25D0%25B8%25D1%2586%25D1%258B-%25D1%2587%25D0%25B5%25D1%2580%25D0%25B2%25D1%258F%25D1%2587%25D0%25BA%25D0%25B8_DoV%2B%252821%252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4077072"/>
            <a:ext cx="3406957" cy="2780928"/>
          </a:xfrm>
          <a:prstGeom prst="rect">
            <a:avLst/>
          </a:prstGeom>
          <a:noFill/>
        </p:spPr>
      </p:pic>
      <p:pic>
        <p:nvPicPr>
          <p:cNvPr id="14356" name="Picture 20" descr="https://library.kissclipart.com/20181218/waw/kissclipart-oie-clipart-duck-clip-art-23e647186a177fc2.png"/>
          <p:cNvPicPr>
            <a:picLocks noChangeAspect="1" noChangeArrowheads="1"/>
          </p:cNvPicPr>
          <p:nvPr/>
        </p:nvPicPr>
        <p:blipFill>
          <a:blip r:embed="rId6" cstate="print"/>
          <a:srcRect l="11719" r="11272"/>
          <a:stretch>
            <a:fillRect/>
          </a:stretch>
        </p:blipFill>
        <p:spPr bwMode="auto">
          <a:xfrm flipH="1">
            <a:off x="5404654" y="1916832"/>
            <a:ext cx="3739346" cy="44815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87 0.07537 C -0.07864 0.05965 -0.07968 0.04555 -0.10104 0.04023 C -0.10434 0.03792 -0.10607 0.03399 -0.11024 0.03329 C -0.12673 0.03029 -0.14236 0.04555 -0.15087 0.05202 C -0.15607 0.05595 -0.15607 0.06427 -0.16337 0.06589 C -0.16632 0.06659 -0.16962 0.06751 -0.17274 0.06821 C -0.18871 0.0763 -0.18593 0.07699 -0.20694 0.08231 C -0.20989 0.083 -0.21284 0.08393 -0.21614 0.08462 C -0.21892 0.08531 -0.22552 0.08693 -0.22552 0.08716 C -0.23055 0.08647 -0.25104 0.08578 -0.25937 0.08231 C -0.29114 0.0689 -0.26649 0.07584 -0.2875 0.07052 C -0.32465 0.07329 -0.30833 0.07029 -0.33715 0.07768 C -0.3559 0.08254 -0.37031 0.09248 -0.39028 0.09641 C -0.39305 0.09803 -0.39566 0.09988 -0.39913 0.10104 C -0.40208 0.10219 -0.40538 0.10219 -0.4085 0.10335 C -0.4151 0.10612 -0.42691 0.1126 -0.42691 0.11283 C -0.43229 0.11214 -0.45486 0.11167 -0.46406 0.10797 C -0.47031 0.1052 -0.4776 0.10289 -0.48281 0.09873 C -0.48489 0.09711 -0.48628 0.09503 -0.48871 0.09387 C -0.49149 0.09271 -0.5085 0.08971 -0.51059 0.08925 C -0.52153 0.08948 -0.59201 0.08069 -0.60347 0.09873 " pathEditMode="relative" rAng="0" ptsTypes="ffffffffffffffffffffA">
                                      <p:cBhvr>
                                        <p:cTn id="6" dur="3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s://catherineasquithgallery.com/uploads/posts/2021-02/1613503780_28-p-russkii-yazik-fon-dlya-prezentatsii-nachal-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1787" y="-285740"/>
            <a:ext cx="9575787" cy="71437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357166"/>
            <a:ext cx="6443650" cy="4786346"/>
          </a:xfrm>
        </p:spPr>
        <p:txBody>
          <a:bodyPr>
            <a:normAutofit/>
          </a:bodyPr>
          <a:lstStyle/>
          <a:p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усь</a:t>
            </a:r>
            <a:br>
              <a:rPr lang="ru-RU" sz="8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гусыня</a:t>
            </a:r>
            <a:br>
              <a:rPr lang="ru-RU" sz="8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гусёнок</a:t>
            </a:r>
            <a:endParaRPr lang="ru-RU" sz="8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https://i.pinimg.com/originals/17/14/21/1714218e7162febb53a6449bc8742ca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3929066"/>
            <a:ext cx="2357454" cy="24020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s://catherineasquithgallery.com/uploads/posts/2021-02/1613503780_28-p-russkii-yazik-fon-dlya-prezentatsii-nachal-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1787" y="-285740"/>
            <a:ext cx="9575787" cy="71437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305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Признаки родственных слов?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564904"/>
            <a:ext cx="2643206" cy="2786082"/>
          </a:xfrm>
          <a:prstGeom prst="rect">
            <a:avLst/>
          </a:prstGeom>
          <a:solidFill>
            <a:srgbClr val="E4AC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Общее значение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 rot="2733928">
            <a:off x="2297111" y="1400656"/>
            <a:ext cx="571504" cy="107157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9280739">
            <a:off x="6129946" y="1489847"/>
            <a:ext cx="571504" cy="107157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57884" y="2571744"/>
            <a:ext cx="2643206" cy="2786082"/>
          </a:xfrm>
          <a:prstGeom prst="rect">
            <a:avLst/>
          </a:prstGeom>
          <a:solidFill>
            <a:srgbClr val="E4AC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Общая часть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https://i.pinimg.com/originals/17/14/21/1714218e7162febb53a6449bc8742ca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428992" y="4286256"/>
            <a:ext cx="1857356" cy="1892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s://catherineasquithgallery.com/uploads/posts/2021-02/1613503780_28-p-russkii-yazik-fon-dlya-prezentatsii-nachal-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1787" y="-285740"/>
            <a:ext cx="9575787" cy="71437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357166"/>
            <a:ext cx="6443650" cy="4786346"/>
          </a:xfrm>
        </p:spPr>
        <p:txBody>
          <a:bodyPr>
            <a:normAutofit/>
          </a:bodyPr>
          <a:lstStyle/>
          <a:p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усь</a:t>
            </a:r>
            <a:br>
              <a:rPr lang="ru-RU" sz="8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гусыня</a:t>
            </a:r>
            <a:br>
              <a:rPr lang="ru-RU" sz="8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гусёнок</a:t>
            </a:r>
            <a:endParaRPr lang="ru-RU" sz="8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Дуга 2"/>
          <p:cNvSpPr/>
          <p:nvPr/>
        </p:nvSpPr>
        <p:spPr>
          <a:xfrm rot="19051734">
            <a:off x="2924256" y="887327"/>
            <a:ext cx="2770491" cy="2543947"/>
          </a:xfrm>
          <a:prstGeom prst="arc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Дуга 3"/>
          <p:cNvSpPr/>
          <p:nvPr/>
        </p:nvSpPr>
        <p:spPr>
          <a:xfrm rot="19051734">
            <a:off x="2446551" y="2249963"/>
            <a:ext cx="2107758" cy="1929450"/>
          </a:xfrm>
          <a:prstGeom prst="arc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уга 4"/>
          <p:cNvSpPr/>
          <p:nvPr/>
        </p:nvSpPr>
        <p:spPr>
          <a:xfrm rot="19051734">
            <a:off x="2303676" y="3673158"/>
            <a:ext cx="2107758" cy="1929450"/>
          </a:xfrm>
          <a:prstGeom prst="arc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8" name="Picture 4" descr="https://i.pinimg.com/originals/17/14/21/1714218e7162febb53a6449bc8742ca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3929066"/>
            <a:ext cx="2357454" cy="24020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catherineasquithgallery.com/uploads/posts/2021-02/1613503780_28-p-russkii-yazik-fon-dlya-prezentatsii-nachal-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1787" y="-285740"/>
            <a:ext cx="9575787" cy="71437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0"/>
            <a:ext cx="5400684" cy="1143000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Тема:</a:t>
            </a:r>
            <a:endParaRPr lang="ru-RU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57158" y="1000108"/>
            <a:ext cx="8072494" cy="3929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Что такое корень слова?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Что такое однокоренные слова?</a:t>
            </a:r>
          </a:p>
        </p:txBody>
      </p:sp>
      <p:pic>
        <p:nvPicPr>
          <p:cNvPr id="5" name="Picture 4" descr="https://i.pinimg.com/originals/17/14/21/1714218e7162febb53a6449bc8742ca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4875350"/>
            <a:ext cx="1428728" cy="14557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catherineasquithgallery.com/uploads/posts/2021-02/1613503780_28-p-russkii-yazik-fon-dlya-prezentatsii-nachal-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1787" y="-285740"/>
            <a:ext cx="9575787" cy="71437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0"/>
            <a:ext cx="5400684" cy="1143000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s://i.pinimg.com/originals/17/14/21/1714218e7162febb53a6449bc8742ca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4875350"/>
            <a:ext cx="1428728" cy="1455739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1285860"/>
            <a:ext cx="8286776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1.Определять и обозначать корень в словах.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2928934"/>
            <a:ext cx="8286776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2. Находить и подбирать однокоренные слова.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51520" y="899429"/>
            <a:ext cx="860444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Найдите родственные слова, выпишите  их в тетрадь и выдели общую часть.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Лёд, ледок, ледяной, сосулька, след, ледник.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012160" y="4005064"/>
            <a:ext cx="2592288" cy="72008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71800" y="4725144"/>
            <a:ext cx="1296144" cy="72008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уга 5"/>
          <p:cNvSpPr/>
          <p:nvPr/>
        </p:nvSpPr>
        <p:spPr>
          <a:xfrm rot="19305713">
            <a:off x="634028" y="3911416"/>
            <a:ext cx="1017562" cy="1123397"/>
          </a:xfrm>
          <a:prstGeom prst="arc">
            <a:avLst>
              <a:gd name="adj1" fmla="val 15217681"/>
              <a:gd name="adj2" fmla="val 0"/>
            </a:avLst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уга 6"/>
          <p:cNvSpPr/>
          <p:nvPr/>
        </p:nvSpPr>
        <p:spPr>
          <a:xfrm rot="19305713">
            <a:off x="1858164" y="3983425"/>
            <a:ext cx="1017562" cy="1123397"/>
          </a:xfrm>
          <a:prstGeom prst="arc">
            <a:avLst>
              <a:gd name="adj1" fmla="val 15217681"/>
              <a:gd name="adj2" fmla="val 0"/>
            </a:avLst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уга 7"/>
          <p:cNvSpPr/>
          <p:nvPr/>
        </p:nvSpPr>
        <p:spPr>
          <a:xfrm rot="19305713">
            <a:off x="3586356" y="3983424"/>
            <a:ext cx="1017562" cy="1123397"/>
          </a:xfrm>
          <a:prstGeom prst="arc">
            <a:avLst>
              <a:gd name="adj1" fmla="val 15217681"/>
              <a:gd name="adj2" fmla="val 0"/>
            </a:avLst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/>
          <p:cNvSpPr/>
          <p:nvPr/>
        </p:nvSpPr>
        <p:spPr>
          <a:xfrm rot="19305713">
            <a:off x="4234429" y="4703504"/>
            <a:ext cx="1017562" cy="1123397"/>
          </a:xfrm>
          <a:prstGeom prst="arc">
            <a:avLst>
              <a:gd name="adj1" fmla="val 15217681"/>
              <a:gd name="adj2" fmla="val 0"/>
            </a:avLst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19288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Самостоятельная работа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Карточка №1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11559" y="1833135"/>
          <a:ext cx="8352928" cy="4732020"/>
        </p:xfrm>
        <a:graphic>
          <a:graphicData uri="http://schemas.openxmlformats.org/drawingml/2006/table">
            <a:tbl>
              <a:tblPr/>
              <a:tblGrid>
                <a:gridCol w="4176464"/>
                <a:gridCol w="4176464"/>
              </a:tblGrid>
              <a:tr h="9152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>
                          <a:latin typeface="Times New Roman"/>
                          <a:ea typeface="Calibri"/>
                          <a:cs typeface="Times New Roman"/>
                        </a:rPr>
                        <a:t>дворник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>
                          <a:latin typeface="Times New Roman"/>
                          <a:ea typeface="Calibri"/>
                          <a:cs typeface="Times New Roman"/>
                        </a:rPr>
                        <a:t>песочница</a:t>
                      </a:r>
                      <a:endParaRPr lang="ru-RU" sz="5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152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>
                          <a:latin typeface="Times New Roman"/>
                          <a:ea typeface="Calibri"/>
                          <a:cs typeface="Times New Roman"/>
                        </a:rPr>
                        <a:t>садик    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>
                          <a:latin typeface="Times New Roman"/>
                          <a:ea typeface="Times New Roman"/>
                          <a:cs typeface="Times New Roman"/>
                        </a:rPr>
                        <a:t>листочек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152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>
                          <a:latin typeface="Times New Roman"/>
                          <a:ea typeface="Times New Roman"/>
                          <a:cs typeface="Times New Roman"/>
                        </a:rPr>
                        <a:t>морской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>
                          <a:latin typeface="Times New Roman"/>
                          <a:ea typeface="Calibri"/>
                          <a:cs typeface="Times New Roman"/>
                        </a:rPr>
                        <a:t>двор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152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>
                          <a:latin typeface="Times New Roman"/>
                          <a:ea typeface="Calibri"/>
                          <a:cs typeface="Times New Roman"/>
                        </a:rPr>
                        <a:t>песок</a:t>
                      </a:r>
                      <a:endParaRPr lang="ru-RU" sz="5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>
                          <a:latin typeface="Times New Roman"/>
                          <a:ea typeface="Calibri"/>
                          <a:cs typeface="Times New Roman"/>
                        </a:rPr>
                        <a:t> море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152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>
                          <a:latin typeface="Times New Roman"/>
                          <a:ea typeface="Times New Roman"/>
                          <a:cs typeface="Times New Roman"/>
                        </a:rPr>
                        <a:t>лист</a:t>
                      </a:r>
                      <a:endParaRPr lang="ru-RU" sz="5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>
                          <a:latin typeface="Times New Roman"/>
                          <a:ea typeface="Calibri"/>
                          <a:cs typeface="Times New Roman"/>
                        </a:rPr>
                        <a:t>сад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>
            <a:off x="3131840" y="2348880"/>
            <a:ext cx="1728192" cy="187220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2483768" y="3356992"/>
            <a:ext cx="2376264" cy="273630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131840" y="4365104"/>
            <a:ext cx="1800200" cy="86409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2483768" y="2420888"/>
            <a:ext cx="2376264" cy="280831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2051720" y="3356992"/>
            <a:ext cx="2736304" cy="280831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155</Words>
  <Application>Microsoft Office PowerPoint</Application>
  <PresentationFormat>Экран (4:3)</PresentationFormat>
  <Paragraphs>59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Русский язык</vt:lpstr>
      <vt:lpstr>Гусеница уверена, что встретила родню!  Права ли она?</vt:lpstr>
      <vt:lpstr>гусь гусыня гусёнок</vt:lpstr>
      <vt:lpstr>Признаки родственных слов?</vt:lpstr>
      <vt:lpstr>гусь гусыня гусёнок</vt:lpstr>
      <vt:lpstr>Тема:</vt:lpstr>
      <vt:lpstr>Задачи:</vt:lpstr>
      <vt:lpstr>Слайд 8</vt:lpstr>
      <vt:lpstr>Слайд 9</vt:lpstr>
      <vt:lpstr>Слайд 10</vt:lpstr>
      <vt:lpstr> Дорогой друг! Помоги мне разобраться в данной теме. Чтобы понять её мне нужна твоя помощь в выполнении заданий. Для выполнения заданий тебе понадобится дорожная карта. Для перехода к следующему заданию поможет мой цветочек, когда ты нажмёшь на него.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dc:creator>user</dc:creator>
  <cp:lastModifiedBy>user</cp:lastModifiedBy>
  <cp:revision>35</cp:revision>
  <dcterms:created xsi:type="dcterms:W3CDTF">2022-03-27T06:21:57Z</dcterms:created>
  <dcterms:modified xsi:type="dcterms:W3CDTF">2022-03-27T14:35:59Z</dcterms:modified>
</cp:coreProperties>
</file>