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7" r:id="rId12"/>
    <p:sldId id="268" r:id="rId13"/>
    <p:sldId id="273" r:id="rId14"/>
    <p:sldId id="274" r:id="rId15"/>
    <p:sldId id="269" r:id="rId16"/>
    <p:sldId id="270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C3B98C-A4D1-4A5E-99D9-FF9E732D2734}" type="datetimeFigureOut">
              <a:rPr lang="ru-RU" smtClean="0"/>
              <a:pPr/>
              <a:t>30.11.2021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FD4EA1-984B-427B-81E5-2BC8DE34C4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7173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tx1"/>
                </a:solidFill>
                <a:latin typeface="Monotype Corsiva" pitchFamily="66" charset="0"/>
              </a:rPr>
              <a:t>«Организация образовательного процесса по речевому развитию в ДОУ»</a:t>
            </a:r>
            <a:endParaRPr lang="ru-RU" sz="5400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14818"/>
            <a:ext cx="7854696" cy="2214578"/>
          </a:xfrm>
        </p:spPr>
        <p:txBody>
          <a:bodyPr/>
          <a:lstStyle/>
          <a:p>
            <a:r>
              <a:rPr lang="ru-RU" dirty="0" smtClean="0"/>
              <a:t>Худякова Анастасия Дмитриевна</a:t>
            </a:r>
          </a:p>
          <a:p>
            <a:r>
              <a:rPr lang="ru-RU" dirty="0" smtClean="0"/>
              <a:t>Д/с №55 «Светлячок»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Светлозерская</a:t>
            </a:r>
            <a:r>
              <a:rPr lang="ru-RU" dirty="0" smtClean="0"/>
              <a:t> СШ»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Музыкальный центр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Ib3Ksye-S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val="9936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 работе с детьми, поставила для себя следующие задачи: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формировать у детей умения пользоваться краткой и развернутой формой высказывания;</a:t>
            </a:r>
          </a:p>
          <a:p>
            <a:r>
              <a:rPr lang="ru-RU" dirty="0" smtClean="0"/>
              <a:t>- формировать умение самостоятельно составлять разные типы текстов (описание, повествование, рассуждение), соблюдая при этом логику изложения, используя художественные средства выразительности;</a:t>
            </a:r>
          </a:p>
          <a:p>
            <a:r>
              <a:rPr lang="ru-RU" dirty="0" smtClean="0"/>
              <a:t>- развивать умение самостоятельно пересказывать и сочинять сказки, небольшие рассказы, загадки и т.п.;</a:t>
            </a:r>
          </a:p>
          <a:p>
            <a:r>
              <a:rPr lang="ru-RU" dirty="0" smtClean="0"/>
              <a:t>- развивать звуковую культуру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Пересказ рассказа с помощью опорных схем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роекты\Проект 2017-18\папка 1\eM8CfnhDsd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857365"/>
            <a:ext cx="5852583" cy="4467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Книжный центр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ниж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3714776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PTemj-q7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8467" y="1571612"/>
            <a:ext cx="4138357" cy="3143272"/>
          </a:xfrm>
        </p:spPr>
      </p:pic>
      <p:pic>
        <p:nvPicPr>
          <p:cNvPr id="5" name="Рисунок 4" descr="kYDxG46Xjs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214810" cy="316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FCRg8H83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4286280" cy="3214709"/>
          </a:xfrm>
        </p:spPr>
      </p:pic>
      <p:pic>
        <p:nvPicPr>
          <p:cNvPr id="5" name="Рисунок 4" descr="мне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5" y="3214686"/>
            <a:ext cx="4429124" cy="3321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7kfs9dxZ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333773" cy="2500330"/>
          </a:xfrm>
        </p:spPr>
      </p:pic>
      <p:pic>
        <p:nvPicPr>
          <p:cNvPr id="5" name="Рисунок 4" descr="PSXQgCx5GV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571612"/>
            <a:ext cx="3333772" cy="2500330"/>
          </a:xfrm>
          <a:prstGeom prst="rect">
            <a:avLst/>
          </a:prstGeom>
        </p:spPr>
      </p:pic>
      <p:pic>
        <p:nvPicPr>
          <p:cNvPr id="6" name="Рисунок 5" descr="3Xkyuqs6N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143380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OpLNFdaAq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214842" cy="3161132"/>
          </a:xfrm>
        </p:spPr>
      </p:pic>
      <p:pic>
        <p:nvPicPr>
          <p:cNvPr id="5" name="Рисунок 4" descr="YWXYeWoDV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857628"/>
            <a:ext cx="4429124" cy="3000372"/>
          </a:xfrm>
          <a:prstGeom prst="rect">
            <a:avLst/>
          </a:prstGeom>
        </p:spPr>
      </p:pic>
      <p:pic>
        <p:nvPicPr>
          <p:cNvPr id="7" name="Рисунок 6" descr="keszeG8LvW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571480"/>
            <a:ext cx="4214842" cy="3161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Взаимодействие педагогов с родителями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8qMb4JLLzm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35163"/>
            <a:ext cx="6357982" cy="47663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Диагностика показала, что речь детей начала развиваться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dirty="0" smtClean="0">
                <a:solidFill>
                  <a:schemeClr val="tx2"/>
                </a:solidFill>
              </a:rPr>
              <a:t>успешнее. У детей накопился значительный запас слов. Речь обогатилась синонимами и антонимами. Дети активно осваивают и могут построить различные типы текста: описание, повествование, рассуждение, овладели умением сочетать слова и предложения по законам грамматики. 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Благодарю за внимание!</a:t>
            </a:r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600" dirty="0">
                <a:latin typeface="Arial" panose="020B0604020202020204" pitchFamily="34" charset="0"/>
                <a:ea typeface="+mn-ea"/>
                <a:cs typeface="+mn-cs"/>
              </a:rPr>
              <a:t>Актуальность проблемы </a:t>
            </a:r>
            <a:r>
              <a:rPr lang="ru-RU" sz="2600" b="1" dirty="0">
                <a:latin typeface="Arial" panose="020B0604020202020204" pitchFamily="34" charset="0"/>
                <a:ea typeface="+mn-ea"/>
                <a:cs typeface="+mn-cs"/>
              </a:rPr>
              <a:t>речевого развития детей дошкольного возраста</a:t>
            </a:r>
            <a:r>
              <a:rPr lang="ru-RU" sz="2600" dirty="0"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</a:rPr>
              <a:t>Говорить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</a:rPr>
              <a:t>умеют почти все, но говорить правильно умеют лишь единицы из нас. Разговаривая с другими, мы пользуемся речью как средством передачи своих мыслей. Речь является для нас одной из главных потребностей и функций человека. Именно через общение с другими людьми человек реализует себя как личность.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  <a:spcAft>
                <a:spcPts val="1500"/>
              </a:spcAft>
            </a:pPr>
            <a:r>
              <a:rPr lang="ru-RU" sz="2800" dirty="0">
                <a:latin typeface="OpenSans"/>
                <a:ea typeface="Times New Roman" panose="02020603050405020304" pitchFamily="18" charset="0"/>
                <a:cs typeface="+mn-cs"/>
              </a:rPr>
              <a:t>Исходя из важности и актуальности темы, </a:t>
            </a:r>
            <a:r>
              <a:rPr lang="ru-RU" sz="2800" dirty="0" smtClean="0">
                <a:latin typeface="OpenSans"/>
                <a:ea typeface="Times New Roman" panose="02020603050405020304" pitchFamily="18" charset="0"/>
                <a:cs typeface="+mn-cs"/>
              </a:rPr>
              <a:t>цель обобщения </a:t>
            </a:r>
            <a:r>
              <a:rPr lang="ru-RU" sz="2800" dirty="0">
                <a:latin typeface="OpenSans"/>
                <a:ea typeface="Times New Roman" panose="02020603050405020304" pitchFamily="18" charset="0"/>
                <a:cs typeface="+mn-cs"/>
              </a:rPr>
              <a:t>моего </a:t>
            </a:r>
            <a:r>
              <a:rPr lang="ru-RU" sz="2800" dirty="0" smtClean="0">
                <a:latin typeface="OpenSans"/>
                <a:ea typeface="Times New Roman" panose="02020603050405020304" pitchFamily="18" charset="0"/>
                <a:cs typeface="+mn-cs"/>
              </a:rPr>
              <a:t>опыта: описать </a:t>
            </a:r>
            <a:r>
              <a:rPr lang="ru-RU" sz="2800" dirty="0">
                <a:latin typeface="OpenSans"/>
                <a:ea typeface="Times New Roman" panose="02020603050405020304" pitchFamily="18" charset="0"/>
                <a:cs typeface="+mn-cs"/>
              </a:rPr>
              <a:t>содержание и формы </a:t>
            </a:r>
            <a:r>
              <a:rPr lang="ru-RU" sz="2800" dirty="0" smtClean="0">
                <a:latin typeface="OpenSans"/>
                <a:ea typeface="Times New Roman" panose="02020603050405020304" pitchFamily="18" charset="0"/>
                <a:cs typeface="+mn-cs"/>
              </a:rPr>
              <a:t>работы, направленные на речевое  </a:t>
            </a:r>
            <a:r>
              <a:rPr lang="ru-RU" sz="2800" dirty="0">
                <a:latin typeface="OpenSans"/>
                <a:ea typeface="Times New Roman" panose="02020603050405020304" pitchFamily="18" charset="0"/>
                <a:cs typeface="+mn-cs"/>
              </a:rPr>
              <a:t>развитие </a:t>
            </a:r>
            <a:r>
              <a:rPr lang="ru-RU" sz="2800" dirty="0" smtClean="0">
                <a:latin typeface="OpenSans"/>
                <a:ea typeface="Times New Roman" panose="02020603050405020304" pitchFamily="18" charset="0"/>
                <a:cs typeface="+mn-cs"/>
              </a:rPr>
              <a:t>детей </a:t>
            </a:r>
            <a:r>
              <a:rPr lang="ru-RU" sz="2800" dirty="0">
                <a:latin typeface="OpenSans"/>
                <a:ea typeface="Times New Roman" panose="02020603050405020304" pitchFamily="18" charset="0"/>
                <a:cs typeface="+mn-cs"/>
              </a:rPr>
              <a:t>дошкольного возраста</a:t>
            </a:r>
            <a:r>
              <a:rPr lang="ru-RU" sz="2800" dirty="0" smtClean="0">
                <a:latin typeface="OpenSans"/>
                <a:ea typeface="Times New Roman" panose="02020603050405020304" pitchFamily="18" charset="0"/>
                <a:cs typeface="+mn-cs"/>
              </a:rPr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329642" cy="435771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ru-RU" sz="2800" dirty="0" smtClean="0">
                <a:solidFill>
                  <a:schemeClr val="tx2"/>
                </a:solidFill>
                <a:latin typeface="OpenSans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latin typeface="OpenSans"/>
                <a:ea typeface="Times New Roman" panose="02020603050405020304" pitchFamily="18" charset="0"/>
              </a:rPr>
              <a:t>связи с этим перед нами встал вопрос создания оптимальных психолого-педагогических условий для полноценного речевого развития детей. Это предусматривает: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800" dirty="0">
                <a:solidFill>
                  <a:schemeClr val="tx2"/>
                </a:solidFill>
                <a:latin typeface="OpenSans"/>
                <a:ea typeface="Times New Roman" panose="02020603050405020304" pitchFamily="18" charset="0"/>
              </a:rPr>
              <a:t>- создание развивающей предметно-пространственной среды;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ru-RU" sz="2800" dirty="0">
                <a:solidFill>
                  <a:schemeClr val="tx2"/>
                </a:solidFill>
                <a:latin typeface="OpenSans"/>
                <a:ea typeface="Times New Roman" panose="02020603050405020304" pitchFamily="18" charset="0"/>
              </a:rPr>
              <a:t>- целенаправленную работу воспитателей и узких специалистов над речевым развитием детей во всех видах детской деятельности.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1500"/>
              </a:spcAft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пустых стенах ребенок не заговорит» - заметила в свое время Елизавета Ивановна Тихеева.</a:t>
            </a:r>
            <a:endParaRPr lang="ru-RU" sz="4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1500"/>
              </a:spcAft>
            </a:pPr>
            <a:r>
              <a:rPr lang="ru-RU" sz="28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Наша группа оснащена современным игровым и дидактическим оборудованием, которое включает наглядный и раздаточный материал</a:t>
            </a:r>
            <a:r>
              <a:rPr lang="ru-RU" sz="2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eFaor-spO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4000528" cy="3000396"/>
          </a:xfrm>
        </p:spPr>
      </p:pic>
      <p:pic>
        <p:nvPicPr>
          <p:cNvPr id="5" name="Рисунок 4" descr="mntHkSU7AN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4095779" cy="30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54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Центр</a:t>
            </a:r>
            <a:r>
              <a:rPr lang="ru-RU" sz="54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lang="ru-RU" sz="54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театрализации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еат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71612"/>
            <a:ext cx="3714776" cy="4953034"/>
          </a:xfrm>
        </p:spPr>
      </p:pic>
      <p:pic>
        <p:nvPicPr>
          <p:cNvPr id="6" name="Рисунок 5" descr="F3qt6pGxd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047198" cy="2447290"/>
          </a:xfrm>
          <a:prstGeom prst="rect">
            <a:avLst/>
          </a:prstGeom>
        </p:spPr>
      </p:pic>
      <p:pic>
        <p:nvPicPr>
          <p:cNvPr id="7" name="Рисунок 6" descr="2nsJHpVvp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71942"/>
            <a:ext cx="4071966" cy="244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Создание необходимых условий </a:t>
            </a:r>
            <a:r>
              <a:rPr lang="ru-RU" sz="40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проведения сюжетно-ролевых игр.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928802"/>
            <a:ext cx="3292078" cy="4389437"/>
          </a:xfrm>
        </p:spPr>
      </p:pic>
      <p:pic>
        <p:nvPicPr>
          <p:cNvPr id="7" name="Рисунок 6" descr="парик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4891" y="1928801"/>
            <a:ext cx="3321867" cy="442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Центр </a:t>
            </a:r>
            <a:r>
              <a:rPr lang="ru-RU" sz="5400" b="1" i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сенсорики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ygkaCk-d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714489"/>
            <a:ext cx="3786214" cy="4929221"/>
          </a:xfrm>
        </p:spPr>
      </p:pic>
    </p:spTree>
    <p:extLst>
      <p:ext uri="{BB962C8B-B14F-4D97-AF65-F5344CB8AC3E}">
        <p14:creationId xmlns:p14="http://schemas.microsoft.com/office/powerpoint/2010/main" val="15474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315" y="704088"/>
            <a:ext cx="8229600" cy="996720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8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</a:t>
            </a:r>
            <a:r>
              <a:rPr lang="ru-RU" sz="3600" b="1" i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ентр науки для экспериментирования и проведения опытов</a:t>
            </a:r>
            <a:endParaRPr lang="ru-RU" sz="3600" dirty="0"/>
          </a:p>
        </p:txBody>
      </p:sp>
      <p:pic>
        <p:nvPicPr>
          <p:cNvPr id="4" name="Содержимое 3" descr="на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16" y="1844824"/>
            <a:ext cx="2411033" cy="3214710"/>
          </a:xfrm>
        </p:spPr>
      </p:pic>
      <p:pic>
        <p:nvPicPr>
          <p:cNvPr id="5" name="Рисунок 4" descr="нау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816291"/>
            <a:ext cx="2714644" cy="3271776"/>
          </a:xfrm>
          <a:prstGeom prst="rect">
            <a:avLst/>
          </a:prstGeom>
        </p:spPr>
      </p:pic>
      <p:pic>
        <p:nvPicPr>
          <p:cNvPr id="6" name="Рисунок 5" descr="центр нау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000372"/>
            <a:ext cx="2625329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394</TotalTime>
  <Words>299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Constantia</vt:lpstr>
      <vt:lpstr>Monotype Corsiva</vt:lpstr>
      <vt:lpstr>OpenSans</vt:lpstr>
      <vt:lpstr>Times New Roman</vt:lpstr>
      <vt:lpstr>Wingdings 2</vt:lpstr>
      <vt:lpstr>Поток</vt:lpstr>
      <vt:lpstr>«Организация образовательного процесса по речевому развитию в ДОУ»</vt:lpstr>
      <vt:lpstr>Актуальность проблемы речевого развития детей дошкольного возраста. </vt:lpstr>
      <vt:lpstr>Исходя из важности и актуальности темы, цель обобщения моего опыта: описать содержание и формы работы, направленные на речевое  развитие детей дошкольного возраста.</vt:lpstr>
      <vt:lpstr>Презентация PowerPoint</vt:lpstr>
      <vt:lpstr>Наша группа оснащена современным игровым и дидактическим оборудованием, которое включает наглядный и раздаточный материал.</vt:lpstr>
      <vt:lpstr>Центр театрализации</vt:lpstr>
      <vt:lpstr>Создание необходимых условий для проведения сюжетно-ролевых игр.</vt:lpstr>
      <vt:lpstr>Центр сенсорики</vt:lpstr>
      <vt:lpstr> Центр науки для экспериментирования и проведения опытов</vt:lpstr>
      <vt:lpstr>Музыкальный центр</vt:lpstr>
      <vt:lpstr>В работе с детьми, поставила для себя следующие задачи:</vt:lpstr>
      <vt:lpstr>Пересказ рассказа с помощью опорных схем</vt:lpstr>
      <vt:lpstr>Книжный центр</vt:lpstr>
      <vt:lpstr>Дидактические игры</vt:lpstr>
      <vt:lpstr>Использование мнемотаблиц</vt:lpstr>
      <vt:lpstr>Экскурсии</vt:lpstr>
      <vt:lpstr>Презентация PowerPoint</vt:lpstr>
      <vt:lpstr>Взаимодействие педагогов с родителями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образовательного процесса по речевому развитию»</dc:title>
  <dc:creator>User</dc:creator>
  <cp:lastModifiedBy>Детсад</cp:lastModifiedBy>
  <cp:revision>8</cp:revision>
  <dcterms:created xsi:type="dcterms:W3CDTF">2021-11-29T11:49:39Z</dcterms:created>
  <dcterms:modified xsi:type="dcterms:W3CDTF">2021-11-30T12:45:44Z</dcterms:modified>
</cp:coreProperties>
</file>