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311" r:id="rId2"/>
    <p:sldId id="318" r:id="rId3"/>
    <p:sldId id="324" r:id="rId4"/>
    <p:sldId id="330" r:id="rId5"/>
    <p:sldId id="338" r:id="rId6"/>
    <p:sldId id="329" r:id="rId7"/>
    <p:sldId id="331" r:id="rId8"/>
    <p:sldId id="332" r:id="rId9"/>
    <p:sldId id="333" r:id="rId10"/>
    <p:sldId id="334" r:id="rId11"/>
    <p:sldId id="327" r:id="rId12"/>
    <p:sldId id="328" r:id="rId13"/>
    <p:sldId id="314" r:id="rId14"/>
    <p:sldId id="335" r:id="rId15"/>
    <p:sldId id="337" r:id="rId16"/>
    <p:sldId id="336" r:id="rId17"/>
    <p:sldId id="32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336699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747" autoAdjust="0"/>
  </p:normalViewPr>
  <p:slideViewPr>
    <p:cSldViewPr>
      <p:cViewPr>
        <p:scale>
          <a:sx n="80" d="100"/>
          <a:sy n="80" d="100"/>
        </p:scale>
        <p:origin x="-1098" y="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F530BD-DBC3-4940-AE5D-1496749F192F}" type="datetimeFigureOut">
              <a:rPr lang="ru-RU" smtClean="0"/>
              <a:pPr/>
              <a:t>15.04.2021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2472D1-3F27-475A-B22E-198364CCD6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8643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86E5D-3E32-4F23-98AA-208218A99B69}" type="datetimeFigureOut">
              <a:rPr lang="ru-RU" smtClean="0"/>
              <a:pPr/>
              <a:t>15.04.2021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88C6B-4B71-43F5-BFBA-948793CC677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86E5D-3E32-4F23-98AA-208218A99B69}" type="datetimeFigureOut">
              <a:rPr lang="ru-RU" smtClean="0"/>
              <a:pPr/>
              <a:t>15.04.2021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88C6B-4B71-43F5-BFBA-948793CC677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86E5D-3E32-4F23-98AA-208218A99B69}" type="datetimeFigureOut">
              <a:rPr lang="ru-RU" smtClean="0"/>
              <a:pPr/>
              <a:t>15.04.2021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88C6B-4B71-43F5-BFBA-948793CC677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86E5D-3E32-4F23-98AA-208218A99B69}" type="datetimeFigureOut">
              <a:rPr lang="ru-RU" smtClean="0"/>
              <a:pPr/>
              <a:t>15.04.2021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88C6B-4B71-43F5-BFBA-948793CC677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86E5D-3E32-4F23-98AA-208218A99B69}" type="datetimeFigureOut">
              <a:rPr lang="ru-RU" smtClean="0"/>
              <a:pPr/>
              <a:t>15.04.2021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88C6B-4B71-43F5-BFBA-948793CC677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86E5D-3E32-4F23-98AA-208218A99B69}" type="datetimeFigureOut">
              <a:rPr lang="ru-RU" smtClean="0"/>
              <a:pPr/>
              <a:t>15.04.2021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88C6B-4B71-43F5-BFBA-948793CC677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86E5D-3E32-4F23-98AA-208218A99B69}" type="datetimeFigureOut">
              <a:rPr lang="ru-RU" smtClean="0"/>
              <a:pPr/>
              <a:t>15.04.2021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88C6B-4B71-43F5-BFBA-948793CC677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86E5D-3E32-4F23-98AA-208218A99B69}" type="datetimeFigureOut">
              <a:rPr lang="ru-RU" smtClean="0"/>
              <a:pPr/>
              <a:t>15.04.2021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88C6B-4B71-43F5-BFBA-948793CC677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86E5D-3E32-4F23-98AA-208218A99B69}" type="datetimeFigureOut">
              <a:rPr lang="ru-RU" smtClean="0"/>
              <a:pPr/>
              <a:t>15.04.2021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88C6B-4B71-43F5-BFBA-948793CC677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86E5D-3E32-4F23-98AA-208218A99B69}" type="datetimeFigureOut">
              <a:rPr lang="ru-RU" smtClean="0"/>
              <a:pPr/>
              <a:t>15.04.2021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88C6B-4B71-43F5-BFBA-948793CC677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86E5D-3E32-4F23-98AA-208218A99B69}" type="datetimeFigureOut">
              <a:rPr lang="ru-RU" smtClean="0"/>
              <a:pPr/>
              <a:t>15.04.2021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88C6B-4B71-43F5-BFBA-948793CC677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D386E5D-3E32-4F23-98AA-208218A99B69}" type="datetimeFigureOut">
              <a:rPr lang="ru-RU" smtClean="0"/>
              <a:pPr/>
              <a:t>15.04.2021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7088C6B-4B71-43F5-BFBA-948793CC677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500166" y="1500174"/>
            <a:ext cx="685804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 smtClean="0">
                <a:solidFill>
                  <a:srgbClr val="336699"/>
                </a:solidFill>
                <a:latin typeface="Angsana New" pitchFamily="18" charset="-34"/>
                <a:cs typeface="Angsana New" pitchFamily="18" charset="-34"/>
              </a:rPr>
              <a:t>Deutsch</a:t>
            </a:r>
            <a:endParaRPr lang="ru-RU" sz="4400" dirty="0" smtClean="0">
              <a:solidFill>
                <a:srgbClr val="336699"/>
              </a:solidFill>
              <a:cs typeface="Angsana New" pitchFamily="18" charset="-34"/>
            </a:endParaRPr>
          </a:p>
          <a:p>
            <a:pPr algn="ctr"/>
            <a:r>
              <a:rPr lang="ru-RU" sz="2400" dirty="0" smtClean="0">
                <a:solidFill>
                  <a:srgbClr val="336699"/>
                </a:solidFill>
                <a:cs typeface="Angsana New" pitchFamily="18" charset="-34"/>
              </a:rPr>
              <a:t>Немецкий язык</a:t>
            </a:r>
          </a:p>
          <a:p>
            <a:pPr algn="ctr"/>
            <a:r>
              <a:rPr lang="ru-RU" dirty="0" smtClean="0">
                <a:solidFill>
                  <a:srgbClr val="336699"/>
                </a:solidFill>
              </a:rPr>
              <a:t>8 класс</a:t>
            </a:r>
          </a:p>
          <a:p>
            <a:pPr algn="ctr"/>
            <a:r>
              <a:rPr lang="en-US" dirty="0" smtClean="0">
                <a:solidFill>
                  <a:srgbClr val="336699"/>
                </a:solidFill>
              </a:rPr>
              <a:t>04</a:t>
            </a:r>
            <a:r>
              <a:rPr lang="ru-RU" dirty="0" smtClean="0">
                <a:solidFill>
                  <a:srgbClr val="336699"/>
                </a:solidFill>
              </a:rPr>
              <a:t>.0</a:t>
            </a:r>
            <a:r>
              <a:rPr lang="en-US" dirty="0" smtClean="0">
                <a:solidFill>
                  <a:srgbClr val="336699"/>
                </a:solidFill>
              </a:rPr>
              <a:t>5</a:t>
            </a:r>
            <a:r>
              <a:rPr lang="ru-RU" dirty="0" smtClean="0">
                <a:solidFill>
                  <a:srgbClr val="336699"/>
                </a:solidFill>
              </a:rPr>
              <a:t>.2021</a:t>
            </a:r>
            <a:endParaRPr lang="ru-RU" dirty="0" smtClean="0">
              <a:solidFill>
                <a:srgbClr val="336699"/>
              </a:solidFill>
            </a:endParaRP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Тема урока: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Лексико-грамматический практикум в рамках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пройденной темы (Школьная вечеринка)</a:t>
            </a:r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Учитель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: Огневская Юлия Александровна</a:t>
            </a: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ГБОУ гимназия №41 имени Эриха Кестнера</a:t>
            </a:r>
          </a:p>
          <a:p>
            <a:pPr algn="ctr"/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2021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39552" y="707212"/>
            <a:ext cx="82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endParaRPr lang="en-US" sz="1600" b="1" dirty="0" smtClean="0">
              <a:solidFill>
                <a:srgbClr val="006699"/>
              </a:solidFill>
            </a:endParaRPr>
          </a:p>
          <a:p>
            <a:pPr algn="ctr"/>
            <a:r>
              <a:rPr lang="en-US" sz="1600" b="1" dirty="0" err="1" smtClean="0">
                <a:solidFill>
                  <a:srgbClr val="006699"/>
                </a:solidFill>
              </a:rPr>
              <a:t>Pr</a:t>
            </a:r>
            <a:r>
              <a:rPr lang="en-US" sz="1600" b="1" dirty="0" err="1" smtClean="0">
                <a:solidFill>
                  <a:srgbClr val="006699"/>
                </a:solidFill>
              </a:rPr>
              <a:t>äteritum</a:t>
            </a:r>
            <a:r>
              <a:rPr lang="en-US" sz="1600" b="1" dirty="0" smtClean="0">
                <a:solidFill>
                  <a:srgbClr val="006699"/>
                </a:solidFill>
              </a:rPr>
              <a:t> </a:t>
            </a:r>
            <a:r>
              <a:rPr lang="en-US" sz="1600" b="1" dirty="0" err="1" smtClean="0">
                <a:solidFill>
                  <a:srgbClr val="006699"/>
                </a:solidFill>
              </a:rPr>
              <a:t>Passiv</a:t>
            </a:r>
            <a:r>
              <a:rPr lang="en-US" sz="1600" b="1" dirty="0" smtClean="0">
                <a:solidFill>
                  <a:srgbClr val="006699"/>
                </a:solidFill>
              </a:rPr>
              <a:t>! </a:t>
            </a:r>
            <a:endParaRPr lang="ru-RU" sz="1600" b="1" dirty="0" smtClean="0">
              <a:solidFill>
                <a:srgbClr val="006699"/>
              </a:solidFill>
            </a:endParaRPr>
          </a:p>
          <a:p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</a:t>
            </a:r>
            <a:endParaRPr lang="ru-RU" sz="1600" b="1" dirty="0" smtClean="0">
              <a:solidFill>
                <a:srgbClr val="006699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63" y="1558875"/>
            <a:ext cx="7504050" cy="4030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773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997508"/>
            <a:ext cx="32385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0513" y="2996952"/>
            <a:ext cx="7488832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/>
              <a:t>1)Die </a:t>
            </a:r>
            <a:r>
              <a:rPr lang="de-DE" sz="1400" dirty="0"/>
              <a:t>Eier </a:t>
            </a:r>
            <a:r>
              <a:rPr lang="ru-RU" sz="1400" dirty="0" smtClean="0"/>
              <a:t>________</a:t>
            </a:r>
            <a:r>
              <a:rPr lang="de-DE" sz="1400" dirty="0" smtClean="0"/>
              <a:t>10 </a:t>
            </a:r>
            <a:r>
              <a:rPr lang="de-DE" sz="1400" dirty="0"/>
              <a:t>Minuten </a:t>
            </a:r>
            <a:r>
              <a:rPr lang="ru-RU" sz="1400" dirty="0" smtClean="0"/>
              <a:t>________</a:t>
            </a:r>
            <a:r>
              <a:rPr lang="de-DE" sz="1400" b="1" i="1" u="sng" dirty="0" smtClean="0"/>
              <a:t> </a:t>
            </a:r>
            <a:r>
              <a:rPr lang="de-DE" sz="1400" dirty="0"/>
              <a:t>. </a:t>
            </a:r>
            <a:endParaRPr lang="ru-RU" sz="1400" dirty="0" smtClean="0"/>
          </a:p>
          <a:p>
            <a:r>
              <a:rPr lang="de-DE" sz="1400" dirty="0"/>
              <a:t>1)Die Eier </a:t>
            </a:r>
            <a:r>
              <a:rPr lang="de-DE" sz="1400" i="1" u="sng" dirty="0">
                <a:solidFill>
                  <a:srgbClr val="FF0000"/>
                </a:solidFill>
              </a:rPr>
              <a:t>wurden</a:t>
            </a:r>
            <a:r>
              <a:rPr lang="de-DE" sz="1400" dirty="0"/>
              <a:t> 10 Minuten </a:t>
            </a:r>
            <a:r>
              <a:rPr lang="de-DE" sz="1400" i="1" u="sng" dirty="0">
                <a:solidFill>
                  <a:srgbClr val="FF0000"/>
                </a:solidFill>
              </a:rPr>
              <a:t>gekocht</a:t>
            </a:r>
            <a:r>
              <a:rPr lang="de-DE" sz="1400" b="1" i="1" u="sng" dirty="0"/>
              <a:t> </a:t>
            </a:r>
            <a:r>
              <a:rPr lang="de-DE" sz="1400" dirty="0"/>
              <a:t>. </a:t>
            </a:r>
            <a:endParaRPr lang="ru-RU" sz="1400" dirty="0"/>
          </a:p>
          <a:p>
            <a:endParaRPr lang="ru-RU" sz="1400" dirty="0"/>
          </a:p>
          <a:p>
            <a:r>
              <a:rPr lang="de-DE" sz="1400" dirty="0"/>
              <a:t>2) Dann </a:t>
            </a:r>
            <a:r>
              <a:rPr lang="ru-RU" sz="1400" dirty="0" smtClean="0"/>
              <a:t>________</a:t>
            </a:r>
            <a:r>
              <a:rPr lang="de-DE" sz="1400" dirty="0" smtClean="0"/>
              <a:t>sie</a:t>
            </a:r>
            <a:r>
              <a:rPr lang="ru-RU" sz="1400" dirty="0" smtClean="0"/>
              <a:t>________</a:t>
            </a:r>
            <a:r>
              <a:rPr lang="de-DE" sz="1400" dirty="0" smtClean="0"/>
              <a:t>, </a:t>
            </a:r>
            <a:r>
              <a:rPr lang="ru-RU" sz="1400" dirty="0" smtClean="0"/>
              <a:t>_________</a:t>
            </a:r>
            <a:r>
              <a:rPr lang="de-DE" sz="1400" dirty="0" smtClean="0"/>
              <a:t>und</a:t>
            </a:r>
            <a:r>
              <a:rPr lang="ru-RU" sz="1400" b="1" i="1" u="sng" dirty="0"/>
              <a:t> </a:t>
            </a:r>
            <a:r>
              <a:rPr lang="ru-RU" sz="1400" dirty="0"/>
              <a:t>_________</a:t>
            </a:r>
            <a:r>
              <a:rPr lang="de-DE" sz="1400" dirty="0" smtClean="0"/>
              <a:t>.</a:t>
            </a:r>
            <a:endParaRPr lang="ru-RU" sz="1400" dirty="0"/>
          </a:p>
          <a:p>
            <a:r>
              <a:rPr lang="de-DE" sz="1400" dirty="0"/>
              <a:t>3) Dann </a:t>
            </a:r>
            <a:r>
              <a:rPr lang="ru-RU" sz="1400" dirty="0"/>
              <a:t>_________</a:t>
            </a:r>
            <a:r>
              <a:rPr lang="de-DE" sz="1400" dirty="0" smtClean="0"/>
              <a:t> </a:t>
            </a:r>
            <a:r>
              <a:rPr lang="de-DE" sz="1400" dirty="0"/>
              <a:t>den gekochten Schinken in </a:t>
            </a:r>
            <a:r>
              <a:rPr lang="de-DE" sz="1400" dirty="0" smtClean="0"/>
              <a:t>Streifen</a:t>
            </a:r>
            <a:r>
              <a:rPr lang="ru-RU" sz="1400" dirty="0"/>
              <a:t> _________</a:t>
            </a:r>
            <a:r>
              <a:rPr lang="de-DE" sz="1400" dirty="0" smtClean="0"/>
              <a:t>.</a:t>
            </a:r>
            <a:endParaRPr lang="ru-RU" sz="1400" dirty="0"/>
          </a:p>
          <a:p>
            <a:r>
              <a:rPr lang="de-DE" sz="1400" dirty="0"/>
              <a:t>4) Anschließend </a:t>
            </a:r>
            <a:r>
              <a:rPr lang="ru-RU" sz="1400" dirty="0" smtClean="0"/>
              <a:t>_______</a:t>
            </a:r>
            <a:r>
              <a:rPr lang="de-DE" sz="1400" dirty="0" smtClean="0"/>
              <a:t>   </a:t>
            </a:r>
            <a:r>
              <a:rPr lang="de-DE" sz="1400" dirty="0"/>
              <a:t>die Äpfel</a:t>
            </a:r>
            <a:r>
              <a:rPr lang="de-DE" sz="1400" b="1" i="1" u="sng" dirty="0"/>
              <a:t> </a:t>
            </a:r>
            <a:r>
              <a:rPr lang="ru-RU" sz="1400" dirty="0" smtClean="0"/>
              <a:t>______</a:t>
            </a:r>
            <a:r>
              <a:rPr lang="de-DE" sz="1400" dirty="0" smtClean="0"/>
              <a:t> </a:t>
            </a:r>
            <a:r>
              <a:rPr lang="de-DE" sz="1400" dirty="0"/>
              <a:t>und  in kleine Stücke </a:t>
            </a:r>
            <a:r>
              <a:rPr lang="ru-RU" sz="1400" dirty="0"/>
              <a:t>_________</a:t>
            </a:r>
            <a:r>
              <a:rPr lang="de-DE" sz="1400" dirty="0" smtClean="0"/>
              <a:t> </a:t>
            </a:r>
            <a:r>
              <a:rPr lang="de-DE" sz="1400" dirty="0"/>
              <a:t>.</a:t>
            </a:r>
            <a:endParaRPr lang="ru-RU" sz="1400" dirty="0"/>
          </a:p>
          <a:p>
            <a:r>
              <a:rPr lang="de-DE" sz="1400" dirty="0"/>
              <a:t>5)  Eine Glasschüssel </a:t>
            </a:r>
            <a:r>
              <a:rPr lang="ru-RU" sz="1400" dirty="0" smtClean="0"/>
              <a:t>_________</a:t>
            </a:r>
            <a:r>
              <a:rPr lang="de-DE" sz="1400" dirty="0" smtClean="0"/>
              <a:t> </a:t>
            </a:r>
            <a:r>
              <a:rPr lang="ru-RU" sz="1400" dirty="0" smtClean="0"/>
              <a:t> __________,</a:t>
            </a:r>
            <a:r>
              <a:rPr lang="de-DE" sz="1400" dirty="0" smtClean="0"/>
              <a:t> und </a:t>
            </a:r>
            <a:r>
              <a:rPr lang="de-DE" sz="1400" dirty="0"/>
              <a:t>alle Zutaten </a:t>
            </a:r>
            <a:r>
              <a:rPr lang="ru-RU" sz="1400" dirty="0"/>
              <a:t>_________</a:t>
            </a:r>
            <a:r>
              <a:rPr lang="de-DE" sz="1400" dirty="0" smtClean="0"/>
              <a:t> </a:t>
            </a:r>
            <a:r>
              <a:rPr lang="ru-RU" sz="1400" dirty="0"/>
              <a:t>_________</a:t>
            </a:r>
            <a:r>
              <a:rPr lang="de-DE" sz="1400" b="1" i="1" u="sng" dirty="0" smtClean="0"/>
              <a:t>.</a:t>
            </a:r>
            <a:endParaRPr lang="ru-RU" sz="1400" dirty="0"/>
          </a:p>
          <a:p>
            <a:r>
              <a:rPr lang="de-DE" sz="1400" dirty="0"/>
              <a:t>6)Joghurt  </a:t>
            </a:r>
            <a:r>
              <a:rPr lang="ru-RU" dirty="0"/>
              <a:t>_________</a:t>
            </a:r>
            <a:r>
              <a:rPr lang="de-DE" sz="1400" dirty="0" smtClean="0"/>
              <a:t> </a:t>
            </a:r>
            <a:r>
              <a:rPr lang="de-DE" sz="1400" dirty="0"/>
              <a:t>über di e Zutaten </a:t>
            </a:r>
            <a:r>
              <a:rPr lang="ru-RU" dirty="0"/>
              <a:t>_________</a:t>
            </a:r>
            <a:r>
              <a:rPr lang="de-DE" sz="1400" dirty="0" smtClean="0"/>
              <a:t>. </a:t>
            </a:r>
            <a:endParaRPr lang="ru-RU" sz="1400" dirty="0"/>
          </a:p>
          <a:p>
            <a:r>
              <a:rPr lang="de-DE" sz="1400" dirty="0"/>
              <a:t>7) Der Käse </a:t>
            </a:r>
            <a:r>
              <a:rPr lang="ru-RU" dirty="0"/>
              <a:t>_________</a:t>
            </a:r>
            <a:r>
              <a:rPr lang="de-DE" sz="1400" dirty="0" smtClean="0"/>
              <a:t>dazu  </a:t>
            </a:r>
            <a:r>
              <a:rPr lang="ru-RU" dirty="0"/>
              <a:t>_________</a:t>
            </a:r>
            <a:r>
              <a:rPr lang="de-DE" sz="1400" dirty="0" smtClean="0"/>
              <a:t>.</a:t>
            </a:r>
            <a:endParaRPr lang="ru-RU" sz="1400" dirty="0"/>
          </a:p>
          <a:p>
            <a:r>
              <a:rPr lang="de-DE" sz="1400" dirty="0"/>
              <a:t>8) Die Schüssel </a:t>
            </a:r>
            <a:r>
              <a:rPr lang="de-DE" sz="1400" b="1" i="1" u="sng" dirty="0"/>
              <a:t> </a:t>
            </a:r>
            <a:r>
              <a:rPr lang="ru-RU" dirty="0"/>
              <a:t>_________</a:t>
            </a:r>
            <a:r>
              <a:rPr lang="de-DE" sz="1400" dirty="0" smtClean="0"/>
              <a:t> </a:t>
            </a:r>
            <a:r>
              <a:rPr lang="de-DE" sz="1400" dirty="0"/>
              <a:t>in den Kühlschrank für 2 Stunden </a:t>
            </a:r>
            <a:r>
              <a:rPr lang="ru-RU" dirty="0"/>
              <a:t>_________</a:t>
            </a:r>
            <a:r>
              <a:rPr lang="de-DE" sz="1400" dirty="0" smtClean="0"/>
              <a:t>. </a:t>
            </a:r>
            <a:endParaRPr lang="ru-RU" sz="1400" dirty="0"/>
          </a:p>
          <a:p>
            <a:r>
              <a:rPr lang="de-DE" sz="1400" dirty="0"/>
              <a:t>9) Vor dem Servieren </a:t>
            </a:r>
            <a:r>
              <a:rPr lang="ru-RU" dirty="0"/>
              <a:t>_________</a:t>
            </a:r>
            <a:r>
              <a:rPr lang="de-DE" sz="1400" b="1" i="1" u="sng" dirty="0" smtClean="0"/>
              <a:t> </a:t>
            </a:r>
            <a:r>
              <a:rPr lang="de-DE" sz="1400" dirty="0" err="1" smtClean="0"/>
              <a:t>Lauchrin</a:t>
            </a:r>
            <a:r>
              <a:rPr lang="en-US" sz="1400" dirty="0"/>
              <a:t>g</a:t>
            </a:r>
            <a:r>
              <a:rPr lang="de-DE" sz="1400" dirty="0" smtClean="0"/>
              <a:t>e </a:t>
            </a:r>
            <a:r>
              <a:rPr lang="de-DE" sz="1400" dirty="0"/>
              <a:t>darüber</a:t>
            </a:r>
            <a:r>
              <a:rPr lang="de-DE" sz="1400" b="1" i="1" u="sng" dirty="0"/>
              <a:t> </a:t>
            </a:r>
            <a:r>
              <a:rPr lang="ru-RU" dirty="0"/>
              <a:t>_________</a:t>
            </a:r>
            <a:r>
              <a:rPr lang="de-DE" sz="1400" b="1" i="1" u="sng" dirty="0" smtClean="0"/>
              <a:t>.</a:t>
            </a:r>
            <a:endParaRPr lang="ru-RU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997508"/>
            <a:ext cx="52565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336699"/>
                </a:solidFill>
              </a:rPr>
              <a:t>Stefanie hat für die Party einen Schichtsalat gemacht. </a:t>
            </a:r>
            <a:r>
              <a:rPr lang="de-DE" sz="1600" dirty="0">
                <a:solidFill>
                  <a:srgbClr val="336699"/>
                </a:solidFill>
              </a:rPr>
              <a:t>Das Rezept hat sie in dem alten handgeschriebenen Kochbuch ihrer Mutter gefunden. </a:t>
            </a:r>
            <a:endParaRPr lang="de-DE" sz="1600" dirty="0" smtClean="0">
              <a:solidFill>
                <a:srgbClr val="336699"/>
              </a:solidFill>
            </a:endParaRPr>
          </a:p>
          <a:p>
            <a:r>
              <a:rPr lang="de-DE" sz="1600" dirty="0" smtClean="0">
                <a:solidFill>
                  <a:srgbClr val="336699"/>
                </a:solidFill>
              </a:rPr>
              <a:t>Beschreiben </a:t>
            </a:r>
            <a:r>
              <a:rPr lang="de-DE" sz="1600" dirty="0">
                <a:solidFill>
                  <a:srgbClr val="336699"/>
                </a:solidFill>
              </a:rPr>
              <a:t>Sie, wie der Schichtsalat gemacht wurde. </a:t>
            </a:r>
            <a:endParaRPr lang="de-DE" sz="1600" dirty="0" smtClean="0">
              <a:solidFill>
                <a:srgbClr val="336699"/>
              </a:solidFill>
            </a:endParaRPr>
          </a:p>
          <a:p>
            <a:endParaRPr lang="de-DE" sz="1600" dirty="0">
              <a:solidFill>
                <a:srgbClr val="336699"/>
              </a:solidFill>
            </a:endParaRPr>
          </a:p>
          <a:p>
            <a:r>
              <a:rPr lang="de-DE" sz="1600" dirty="0" smtClean="0">
                <a:solidFill>
                  <a:srgbClr val="336699"/>
                </a:solidFill>
              </a:rPr>
              <a:t>Ergänzen </a:t>
            </a:r>
            <a:r>
              <a:rPr lang="de-DE" sz="1600" dirty="0">
                <a:solidFill>
                  <a:srgbClr val="336699"/>
                </a:solidFill>
              </a:rPr>
              <a:t>Sie den Text mit passenden Verben. Gebrauchen Sie dabei  </a:t>
            </a:r>
            <a:r>
              <a:rPr lang="de-DE" sz="1600" dirty="0" smtClean="0">
                <a:solidFill>
                  <a:srgbClr val="336699"/>
                </a:solidFill>
              </a:rPr>
              <a:t>Präteritum </a:t>
            </a:r>
            <a:r>
              <a:rPr lang="de-DE" sz="1600" dirty="0">
                <a:solidFill>
                  <a:srgbClr val="336699"/>
                </a:solidFill>
              </a:rPr>
              <a:t>Passiv.</a:t>
            </a:r>
            <a:endParaRPr lang="ru-RU" sz="1600" dirty="0">
              <a:solidFill>
                <a:srgbClr val="336699"/>
              </a:solidFill>
            </a:endParaRPr>
          </a:p>
          <a:p>
            <a:endParaRPr lang="ru-RU" sz="1600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59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15" y="-12889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359030"/>
            <a:ext cx="3096344" cy="2806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0513" y="1268760"/>
            <a:ext cx="7488832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/>
              <a:t>1)Die </a:t>
            </a:r>
            <a:r>
              <a:rPr lang="de-DE" sz="1400" dirty="0"/>
              <a:t>Eier </a:t>
            </a:r>
            <a:r>
              <a:rPr lang="de-DE" sz="1400" i="1" u="sng" dirty="0">
                <a:solidFill>
                  <a:srgbClr val="FF0000"/>
                </a:solidFill>
              </a:rPr>
              <a:t>wurden</a:t>
            </a:r>
            <a:r>
              <a:rPr lang="de-DE" sz="1400" dirty="0"/>
              <a:t> 10 Minuten </a:t>
            </a:r>
            <a:r>
              <a:rPr lang="de-DE" sz="1400" i="1" u="sng" dirty="0">
                <a:solidFill>
                  <a:srgbClr val="FF0000"/>
                </a:solidFill>
              </a:rPr>
              <a:t>gekocht</a:t>
            </a:r>
            <a:r>
              <a:rPr lang="de-DE" sz="1400" b="1" i="1" u="sng" dirty="0"/>
              <a:t> </a:t>
            </a:r>
            <a:r>
              <a:rPr lang="de-DE" sz="1400" dirty="0"/>
              <a:t>. </a:t>
            </a:r>
            <a:endParaRPr lang="ru-RU" sz="1400" dirty="0" smtClean="0"/>
          </a:p>
          <a:p>
            <a:endParaRPr lang="ru-RU" sz="1400" dirty="0"/>
          </a:p>
          <a:p>
            <a:r>
              <a:rPr lang="de-DE" sz="1400" dirty="0"/>
              <a:t>2) Dann </a:t>
            </a:r>
            <a:r>
              <a:rPr lang="de-DE" sz="1400" i="1" u="sng" dirty="0">
                <a:solidFill>
                  <a:srgbClr val="FF0000"/>
                </a:solidFill>
              </a:rPr>
              <a:t>wurden</a:t>
            </a:r>
            <a:r>
              <a:rPr lang="de-DE" sz="1400" dirty="0"/>
              <a:t> sie </a:t>
            </a:r>
            <a:r>
              <a:rPr lang="de-DE" sz="1400" i="1" u="sng" dirty="0">
                <a:solidFill>
                  <a:srgbClr val="FF0000"/>
                </a:solidFill>
              </a:rPr>
              <a:t>abgekühlt</a:t>
            </a:r>
            <a:r>
              <a:rPr lang="de-DE" sz="1400" dirty="0"/>
              <a:t>, </a:t>
            </a:r>
            <a:r>
              <a:rPr lang="de-DE" sz="1400" i="1" u="sng" dirty="0">
                <a:solidFill>
                  <a:srgbClr val="FF0000"/>
                </a:solidFill>
              </a:rPr>
              <a:t>geschält</a:t>
            </a:r>
            <a:r>
              <a:rPr lang="de-DE" sz="1400" i="1" u="sng" dirty="0"/>
              <a:t> </a:t>
            </a:r>
            <a:r>
              <a:rPr lang="de-DE" sz="1400" dirty="0"/>
              <a:t>und</a:t>
            </a:r>
            <a:r>
              <a:rPr lang="de-DE" sz="1400" i="1" u="sng" dirty="0"/>
              <a:t> </a:t>
            </a:r>
            <a:r>
              <a:rPr lang="de-DE" sz="1400" i="1" u="sng" dirty="0">
                <a:solidFill>
                  <a:srgbClr val="FF0000"/>
                </a:solidFill>
              </a:rPr>
              <a:t>geschnitten</a:t>
            </a:r>
            <a:r>
              <a:rPr lang="de-DE" sz="1400" dirty="0"/>
              <a:t> </a:t>
            </a:r>
            <a:r>
              <a:rPr lang="de-DE" sz="1400" dirty="0" smtClean="0"/>
              <a:t>.</a:t>
            </a:r>
            <a:endParaRPr lang="ru-RU" sz="1400" dirty="0" smtClean="0"/>
          </a:p>
          <a:p>
            <a:endParaRPr lang="ru-RU" sz="1400" dirty="0"/>
          </a:p>
          <a:p>
            <a:r>
              <a:rPr lang="de-DE" sz="1400" dirty="0"/>
              <a:t>3) Dann </a:t>
            </a:r>
            <a:r>
              <a:rPr lang="de-DE" sz="1400" i="1" u="sng" dirty="0">
                <a:solidFill>
                  <a:srgbClr val="FF0000"/>
                </a:solidFill>
              </a:rPr>
              <a:t>wurde</a:t>
            </a:r>
            <a:r>
              <a:rPr lang="de-DE" sz="1400" dirty="0"/>
              <a:t> </a:t>
            </a:r>
            <a:r>
              <a:rPr lang="de-DE" sz="1400" dirty="0" smtClean="0"/>
              <a:t>der gekochte </a:t>
            </a:r>
            <a:r>
              <a:rPr lang="de-DE" sz="1400" dirty="0"/>
              <a:t>Schinken in Streifen</a:t>
            </a:r>
            <a:r>
              <a:rPr lang="de-DE" sz="1400" b="1" i="1" u="sng" dirty="0"/>
              <a:t> </a:t>
            </a:r>
            <a:r>
              <a:rPr lang="de-DE" sz="1400" i="1" u="sng" dirty="0">
                <a:solidFill>
                  <a:srgbClr val="FF0000"/>
                </a:solidFill>
              </a:rPr>
              <a:t>geschnitten</a:t>
            </a:r>
            <a:r>
              <a:rPr lang="de-DE" sz="1400" dirty="0"/>
              <a:t> </a:t>
            </a:r>
            <a:r>
              <a:rPr lang="de-DE" sz="1400" dirty="0" smtClean="0"/>
              <a:t>.</a:t>
            </a:r>
            <a:endParaRPr lang="ru-RU" sz="1400" dirty="0" smtClean="0"/>
          </a:p>
          <a:p>
            <a:endParaRPr lang="ru-RU" sz="1400" dirty="0"/>
          </a:p>
          <a:p>
            <a:r>
              <a:rPr lang="de-DE" sz="1400" dirty="0"/>
              <a:t>4) Anschließend  </a:t>
            </a:r>
            <a:r>
              <a:rPr lang="de-DE" sz="1400" i="1" u="sng" dirty="0">
                <a:solidFill>
                  <a:srgbClr val="FF0000"/>
                </a:solidFill>
              </a:rPr>
              <a:t>wurden</a:t>
            </a:r>
            <a:r>
              <a:rPr lang="de-DE" sz="1400" dirty="0"/>
              <a:t>    die Äpfel</a:t>
            </a:r>
            <a:r>
              <a:rPr lang="de-DE" sz="1400" b="1" i="1" u="sng" dirty="0"/>
              <a:t> </a:t>
            </a:r>
            <a:r>
              <a:rPr lang="de-DE" sz="1400" i="1" u="sng" dirty="0">
                <a:solidFill>
                  <a:srgbClr val="FF0000"/>
                </a:solidFill>
              </a:rPr>
              <a:t>geschält</a:t>
            </a:r>
            <a:r>
              <a:rPr lang="de-DE" sz="1400" dirty="0"/>
              <a:t> und  in kleine Stücke </a:t>
            </a:r>
            <a:r>
              <a:rPr lang="de-DE" sz="1400" i="1" u="sng" dirty="0">
                <a:solidFill>
                  <a:srgbClr val="FF0000"/>
                </a:solidFill>
              </a:rPr>
              <a:t>geschnitten</a:t>
            </a:r>
            <a:r>
              <a:rPr lang="de-DE" sz="1400" dirty="0"/>
              <a:t> </a:t>
            </a:r>
            <a:r>
              <a:rPr lang="de-DE" sz="1400" dirty="0" smtClean="0"/>
              <a:t>.</a:t>
            </a:r>
            <a:endParaRPr lang="ru-RU" sz="1400" dirty="0" smtClean="0"/>
          </a:p>
          <a:p>
            <a:endParaRPr lang="ru-RU" sz="1400" dirty="0"/>
          </a:p>
          <a:p>
            <a:pPr marL="342900" indent="-342900">
              <a:buAutoNum type="arabicParenR" startAt="5"/>
            </a:pPr>
            <a:r>
              <a:rPr lang="de-DE" sz="1400" dirty="0" smtClean="0"/>
              <a:t>Eine </a:t>
            </a:r>
            <a:r>
              <a:rPr lang="de-DE" sz="1400" dirty="0"/>
              <a:t>Glasschüssel</a:t>
            </a:r>
            <a:r>
              <a:rPr lang="de-DE" sz="1400" b="1" dirty="0"/>
              <a:t> </a:t>
            </a:r>
            <a:r>
              <a:rPr lang="de-DE" sz="1400" i="1" u="sng" dirty="0">
                <a:solidFill>
                  <a:srgbClr val="FF0000"/>
                </a:solidFill>
              </a:rPr>
              <a:t>wurde</a:t>
            </a:r>
            <a:r>
              <a:rPr lang="de-DE" sz="1400" dirty="0"/>
              <a:t> </a:t>
            </a:r>
            <a:r>
              <a:rPr lang="de-DE" sz="1400" b="1" dirty="0"/>
              <a:t>     </a:t>
            </a:r>
            <a:r>
              <a:rPr lang="de-DE" sz="1400" i="1" u="sng" dirty="0">
                <a:solidFill>
                  <a:srgbClr val="FF0000"/>
                </a:solidFill>
              </a:rPr>
              <a:t>genommen</a:t>
            </a:r>
            <a:r>
              <a:rPr lang="de-DE" sz="1400" dirty="0"/>
              <a:t>  und alle Zutaten </a:t>
            </a:r>
            <a:r>
              <a:rPr lang="de-DE" sz="1400" i="1" u="sng" dirty="0">
                <a:solidFill>
                  <a:srgbClr val="FF0000"/>
                </a:solidFill>
              </a:rPr>
              <a:t>wurden</a:t>
            </a:r>
            <a:r>
              <a:rPr lang="de-DE" sz="1400" dirty="0"/>
              <a:t>    </a:t>
            </a:r>
            <a:r>
              <a:rPr lang="de-DE" sz="1400" i="1" u="sng" dirty="0">
                <a:solidFill>
                  <a:srgbClr val="FF0000"/>
                </a:solidFill>
              </a:rPr>
              <a:t>hineingegeben</a:t>
            </a:r>
            <a:r>
              <a:rPr lang="de-DE" sz="1400" b="1" i="1" u="sng" dirty="0" smtClean="0">
                <a:solidFill>
                  <a:srgbClr val="FF0000"/>
                </a:solidFill>
              </a:rPr>
              <a:t>.</a:t>
            </a:r>
            <a:endParaRPr lang="ru-RU" sz="1400" b="1" i="1" u="sng" dirty="0" smtClean="0">
              <a:solidFill>
                <a:srgbClr val="FF0000"/>
              </a:solidFill>
            </a:endParaRPr>
          </a:p>
          <a:p>
            <a:endParaRPr lang="ru-RU" sz="1400" b="1" i="1" u="sng" dirty="0">
              <a:solidFill>
                <a:srgbClr val="FF0000"/>
              </a:solidFill>
            </a:endParaRPr>
          </a:p>
          <a:p>
            <a:r>
              <a:rPr lang="de-DE" sz="1400" i="1" dirty="0" smtClean="0"/>
              <a:t>6</a:t>
            </a:r>
            <a:r>
              <a:rPr lang="de-DE" sz="1400" dirty="0" smtClean="0"/>
              <a:t>)Joghurt</a:t>
            </a:r>
            <a:r>
              <a:rPr lang="de-DE" sz="1400" b="1" i="1" u="sng" dirty="0" smtClean="0">
                <a:solidFill>
                  <a:srgbClr val="FF0000"/>
                </a:solidFill>
              </a:rPr>
              <a:t> </a:t>
            </a:r>
            <a:r>
              <a:rPr lang="ru-RU" sz="1400" b="1" i="1" u="sng" dirty="0" smtClean="0">
                <a:solidFill>
                  <a:srgbClr val="FF0000"/>
                </a:solidFill>
              </a:rPr>
              <a:t> </a:t>
            </a:r>
            <a:r>
              <a:rPr lang="de-DE" sz="1400" i="1" u="sng" dirty="0" smtClean="0">
                <a:solidFill>
                  <a:srgbClr val="FF0000"/>
                </a:solidFill>
              </a:rPr>
              <a:t>wurde </a:t>
            </a:r>
            <a:r>
              <a:rPr lang="de-DE" sz="1400" i="1" dirty="0"/>
              <a:t>über </a:t>
            </a:r>
            <a:r>
              <a:rPr lang="de-DE" sz="1400" i="1" dirty="0" smtClean="0"/>
              <a:t>die </a:t>
            </a:r>
            <a:r>
              <a:rPr lang="de-DE" sz="1400" i="1" dirty="0"/>
              <a:t>Zutaten </a:t>
            </a:r>
            <a:r>
              <a:rPr lang="de-DE" sz="1400" i="1" u="sng" dirty="0">
                <a:solidFill>
                  <a:srgbClr val="FF0000"/>
                </a:solidFill>
              </a:rPr>
              <a:t>gegossen</a:t>
            </a:r>
            <a:r>
              <a:rPr lang="de-DE" sz="1400" b="1" i="1" u="sng" dirty="0">
                <a:solidFill>
                  <a:srgbClr val="FF0000"/>
                </a:solidFill>
              </a:rPr>
              <a:t>. </a:t>
            </a:r>
            <a:endParaRPr lang="ru-RU" sz="1400" b="1" i="1" u="sng" dirty="0" smtClean="0">
              <a:solidFill>
                <a:srgbClr val="FF0000"/>
              </a:solidFill>
            </a:endParaRPr>
          </a:p>
          <a:p>
            <a:endParaRPr lang="ru-RU" sz="1400" b="1" i="1" u="sng" dirty="0">
              <a:solidFill>
                <a:srgbClr val="FF0000"/>
              </a:solidFill>
            </a:endParaRPr>
          </a:p>
          <a:p>
            <a:r>
              <a:rPr lang="de-DE" sz="1400" dirty="0"/>
              <a:t>7) Der Käse </a:t>
            </a:r>
            <a:r>
              <a:rPr lang="de-DE" sz="1400" b="1" i="1" u="sng" dirty="0"/>
              <a:t> </a:t>
            </a:r>
            <a:r>
              <a:rPr lang="de-DE" sz="1400" u="sng" dirty="0">
                <a:solidFill>
                  <a:srgbClr val="FF0000"/>
                </a:solidFill>
              </a:rPr>
              <a:t>wurde</a:t>
            </a:r>
            <a:r>
              <a:rPr lang="de-DE" sz="1400" dirty="0"/>
              <a:t>  dazu  </a:t>
            </a:r>
            <a:r>
              <a:rPr lang="de-DE" sz="1400" u="sng" dirty="0">
                <a:solidFill>
                  <a:srgbClr val="FF0000"/>
                </a:solidFill>
              </a:rPr>
              <a:t>gerieben</a:t>
            </a:r>
            <a:r>
              <a:rPr lang="de-DE" sz="1400" dirty="0" smtClean="0"/>
              <a:t>.</a:t>
            </a:r>
            <a:endParaRPr lang="ru-RU" sz="1400" dirty="0" smtClean="0"/>
          </a:p>
          <a:p>
            <a:endParaRPr lang="ru-RU" sz="1400" dirty="0"/>
          </a:p>
          <a:p>
            <a:r>
              <a:rPr lang="de-DE" sz="1400" dirty="0"/>
              <a:t>8) Die Schüssel</a:t>
            </a:r>
            <a:r>
              <a:rPr lang="de-DE" sz="1400" dirty="0">
                <a:solidFill>
                  <a:srgbClr val="FF0000"/>
                </a:solidFill>
              </a:rPr>
              <a:t> </a:t>
            </a:r>
            <a:r>
              <a:rPr lang="de-DE" sz="1400" u="sng" dirty="0" smtClean="0">
                <a:solidFill>
                  <a:srgbClr val="FF0000"/>
                </a:solidFill>
              </a:rPr>
              <a:t>wurde</a:t>
            </a:r>
            <a:r>
              <a:rPr lang="de-DE" sz="1400" dirty="0" smtClean="0">
                <a:solidFill>
                  <a:srgbClr val="FF0000"/>
                </a:solidFill>
              </a:rPr>
              <a:t> </a:t>
            </a:r>
            <a:r>
              <a:rPr lang="de-DE" sz="1400" dirty="0"/>
              <a:t>in den Kühlschrank </a:t>
            </a:r>
            <a:r>
              <a:rPr lang="de-DE" sz="1400" u="sng" dirty="0" smtClean="0">
                <a:solidFill>
                  <a:srgbClr val="FF0000"/>
                </a:solidFill>
              </a:rPr>
              <a:t>gestellt</a:t>
            </a:r>
            <a:r>
              <a:rPr lang="de-DE" sz="1400" dirty="0"/>
              <a:t>. </a:t>
            </a:r>
            <a:endParaRPr lang="ru-RU" sz="1400" dirty="0" smtClean="0"/>
          </a:p>
          <a:p>
            <a:endParaRPr lang="ru-RU" sz="1400" dirty="0"/>
          </a:p>
          <a:p>
            <a:r>
              <a:rPr lang="de-DE" sz="1400" dirty="0"/>
              <a:t>9) Vor dem Servieren</a:t>
            </a:r>
            <a:r>
              <a:rPr lang="de-DE" sz="1400" dirty="0">
                <a:solidFill>
                  <a:srgbClr val="FF0000"/>
                </a:solidFill>
              </a:rPr>
              <a:t> </a:t>
            </a:r>
            <a:r>
              <a:rPr lang="de-DE" sz="1400" u="sng" dirty="0">
                <a:solidFill>
                  <a:srgbClr val="FF0000"/>
                </a:solidFill>
              </a:rPr>
              <a:t>wurden </a:t>
            </a:r>
            <a:r>
              <a:rPr lang="de-DE" sz="1400" dirty="0" smtClean="0"/>
              <a:t>Lauchringe </a:t>
            </a:r>
            <a:r>
              <a:rPr lang="de-DE" sz="1400" dirty="0"/>
              <a:t>darüber</a:t>
            </a:r>
            <a:r>
              <a:rPr lang="de-DE" sz="1400" i="1" u="sng" dirty="0"/>
              <a:t> </a:t>
            </a:r>
            <a:r>
              <a:rPr lang="de-DE" sz="1400" u="sng" dirty="0">
                <a:solidFill>
                  <a:srgbClr val="FF0000"/>
                </a:solidFill>
              </a:rPr>
              <a:t>gelegt.</a:t>
            </a:r>
            <a:endParaRPr lang="ru-RU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77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92" y="1412776"/>
            <a:ext cx="7854551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523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4" y="1916832"/>
            <a:ext cx="7167283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1052736"/>
            <a:ext cx="7488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6699"/>
                </a:solidFill>
              </a:rPr>
              <a:t>Bilden</a:t>
            </a:r>
            <a:r>
              <a:rPr lang="en-US" b="1" dirty="0" smtClean="0">
                <a:solidFill>
                  <a:srgbClr val="006699"/>
                </a:solidFill>
              </a:rPr>
              <a:t> </a:t>
            </a:r>
            <a:r>
              <a:rPr lang="en-US" b="1" dirty="0" err="1">
                <a:solidFill>
                  <a:srgbClr val="006699"/>
                </a:solidFill>
              </a:rPr>
              <a:t>Sie</a:t>
            </a:r>
            <a:r>
              <a:rPr lang="en-US" b="1" dirty="0">
                <a:solidFill>
                  <a:srgbClr val="006699"/>
                </a:solidFill>
              </a:rPr>
              <a:t> die </a:t>
            </a:r>
            <a:r>
              <a:rPr lang="en-US" b="1" dirty="0" err="1">
                <a:solidFill>
                  <a:srgbClr val="006699"/>
                </a:solidFill>
              </a:rPr>
              <a:t>Sätze</a:t>
            </a:r>
            <a:r>
              <a:rPr lang="en-US" b="1" dirty="0">
                <a:solidFill>
                  <a:srgbClr val="006699"/>
                </a:solidFill>
              </a:rPr>
              <a:t> </a:t>
            </a:r>
            <a:r>
              <a:rPr lang="en-US" b="1" dirty="0" err="1" smtClean="0">
                <a:solidFill>
                  <a:srgbClr val="006699"/>
                </a:solidFill>
              </a:rPr>
              <a:t>im</a:t>
            </a:r>
            <a:r>
              <a:rPr lang="en-US" b="1" dirty="0" smtClean="0">
                <a:solidFill>
                  <a:srgbClr val="006699"/>
                </a:solidFill>
              </a:rPr>
              <a:t> </a:t>
            </a:r>
            <a:r>
              <a:rPr lang="en-US" b="1" dirty="0" err="1">
                <a:solidFill>
                  <a:srgbClr val="006699"/>
                </a:solidFill>
              </a:rPr>
              <a:t>Präsens</a:t>
            </a:r>
            <a:r>
              <a:rPr lang="en-US" b="1" dirty="0">
                <a:solidFill>
                  <a:srgbClr val="006699"/>
                </a:solidFill>
              </a:rPr>
              <a:t> </a:t>
            </a:r>
            <a:r>
              <a:rPr lang="en-US" b="1" dirty="0" err="1" smtClean="0">
                <a:solidFill>
                  <a:srgbClr val="006699"/>
                </a:solidFill>
              </a:rPr>
              <a:t>Passiv</a:t>
            </a:r>
            <a:r>
              <a:rPr lang="en-US" b="1" dirty="0" smtClean="0">
                <a:solidFill>
                  <a:srgbClr val="006699"/>
                </a:solidFill>
              </a:rPr>
              <a:t> </a:t>
            </a:r>
            <a:r>
              <a:rPr lang="en-US" b="1" dirty="0" err="1" smtClean="0">
                <a:solidFill>
                  <a:srgbClr val="006699"/>
                </a:solidFill>
              </a:rPr>
              <a:t>nach</a:t>
            </a:r>
            <a:r>
              <a:rPr lang="en-US" b="1" dirty="0" smtClean="0">
                <a:solidFill>
                  <a:srgbClr val="006699"/>
                </a:solidFill>
              </a:rPr>
              <a:t> </a:t>
            </a:r>
            <a:r>
              <a:rPr lang="en-US" b="1" dirty="0" err="1" smtClean="0">
                <a:solidFill>
                  <a:srgbClr val="006699"/>
                </a:solidFill>
              </a:rPr>
              <a:t>dem</a:t>
            </a:r>
            <a:r>
              <a:rPr lang="en-US" b="1" dirty="0" smtClean="0">
                <a:solidFill>
                  <a:srgbClr val="006699"/>
                </a:solidFill>
              </a:rPr>
              <a:t> Muster </a:t>
            </a:r>
          </a:p>
          <a:p>
            <a:pPr algn="ctr"/>
            <a:r>
              <a:rPr lang="en-US" b="1" dirty="0" smtClean="0">
                <a:solidFill>
                  <a:srgbClr val="006699"/>
                </a:solidFill>
              </a:rPr>
              <a:t>in der </a:t>
            </a:r>
            <a:r>
              <a:rPr lang="en-US" b="1" dirty="0" err="1" smtClean="0">
                <a:solidFill>
                  <a:srgbClr val="006699"/>
                </a:solidFill>
              </a:rPr>
              <a:t>unpersönlichen</a:t>
            </a:r>
            <a:r>
              <a:rPr lang="en-US" b="1" dirty="0" smtClean="0">
                <a:solidFill>
                  <a:srgbClr val="006699"/>
                </a:solidFill>
              </a:rPr>
              <a:t> Form! </a:t>
            </a:r>
            <a:endParaRPr lang="ru-RU" b="1" dirty="0">
              <a:solidFill>
                <a:srgbClr val="006699"/>
              </a:solidFill>
            </a:endParaRPr>
          </a:p>
          <a:p>
            <a:pPr algn="ctr"/>
            <a:r>
              <a:rPr lang="en-US" b="1" dirty="0" err="1">
                <a:solidFill>
                  <a:srgbClr val="006699"/>
                </a:solidFill>
              </a:rPr>
              <a:t>Schreiben</a:t>
            </a:r>
            <a:r>
              <a:rPr lang="en-US" b="1" dirty="0">
                <a:solidFill>
                  <a:srgbClr val="006699"/>
                </a:solidFill>
              </a:rPr>
              <a:t> </a:t>
            </a:r>
            <a:r>
              <a:rPr lang="en-US" b="1" dirty="0" err="1">
                <a:solidFill>
                  <a:srgbClr val="006699"/>
                </a:solidFill>
              </a:rPr>
              <a:t>Sie</a:t>
            </a:r>
            <a:r>
              <a:rPr lang="en-US" b="1" dirty="0">
                <a:solidFill>
                  <a:srgbClr val="006699"/>
                </a:solidFill>
              </a:rPr>
              <a:t> das </a:t>
            </a:r>
            <a:r>
              <a:rPr lang="en-US" b="1" dirty="0" err="1">
                <a:solidFill>
                  <a:srgbClr val="006699"/>
                </a:solidFill>
              </a:rPr>
              <a:t>Ergebnis</a:t>
            </a:r>
            <a:r>
              <a:rPr lang="en-US" b="1" dirty="0">
                <a:solidFill>
                  <a:srgbClr val="006699"/>
                </a:solidFill>
              </a:rPr>
              <a:t> ins Heft</a:t>
            </a:r>
            <a:r>
              <a:rPr lang="en-US" b="1" dirty="0" smtClean="0">
                <a:solidFill>
                  <a:srgbClr val="006699"/>
                </a:solidFill>
              </a:rPr>
              <a:t>!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de-DE" i="1" dirty="0" smtClean="0"/>
          </a:p>
          <a:p>
            <a:pPr algn="r"/>
            <a:r>
              <a:rPr lang="de-DE" i="1" dirty="0" smtClean="0"/>
              <a:t>                                                    </a:t>
            </a:r>
            <a:r>
              <a:rPr lang="de-DE" i="1" u="sng" dirty="0" smtClean="0">
                <a:solidFill>
                  <a:srgbClr val="FF0000"/>
                </a:solidFill>
              </a:rPr>
              <a:t>Muster</a:t>
            </a:r>
            <a:r>
              <a:rPr lang="ru-RU" i="1" u="sng" dirty="0" smtClean="0">
                <a:solidFill>
                  <a:srgbClr val="FF0000"/>
                </a:solidFill>
              </a:rPr>
              <a:t>:</a:t>
            </a:r>
            <a:r>
              <a:rPr lang="ru-RU" i="1" dirty="0" smtClean="0"/>
              <a:t> </a:t>
            </a:r>
            <a:r>
              <a:rPr lang="en-US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wird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ohne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Musik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getanzt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i="1" dirty="0" smtClean="0">
                <a:solidFill>
                  <a:srgbClr val="FF0000"/>
                </a:solidFill>
              </a:rPr>
              <a:t>Oder</a:t>
            </a:r>
            <a:r>
              <a:rPr lang="ru-RU" i="1" dirty="0" smtClean="0">
                <a:solidFill>
                  <a:srgbClr val="FF0000"/>
                </a:solidFill>
              </a:rPr>
              <a:t>: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Heute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wird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ohne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Musik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getanzt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52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1043608" y="1052736"/>
            <a:ext cx="74888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6699"/>
                </a:solidFill>
              </a:rPr>
              <a:t>L</a:t>
            </a:r>
            <a:r>
              <a:rPr lang="de-DE" b="1" dirty="0" err="1" smtClean="0">
                <a:solidFill>
                  <a:srgbClr val="006699"/>
                </a:solidFill>
              </a:rPr>
              <a:t>ösung</a:t>
            </a:r>
            <a:r>
              <a:rPr lang="ru-RU" b="1" dirty="0" smtClean="0">
                <a:solidFill>
                  <a:srgbClr val="006699"/>
                </a:solidFill>
              </a:rPr>
              <a:t>: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de-DE" i="1" dirty="0" smtClean="0"/>
          </a:p>
          <a:p>
            <a:r>
              <a:rPr lang="en-US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wird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ge</a:t>
            </a:r>
            <a:r>
              <a:rPr lang="en-US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fl</a:t>
            </a:r>
            <a:r>
              <a:rPr lang="de-DE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üster</a:t>
            </a:r>
            <a:r>
              <a:rPr lang="de-DE" i="1" dirty="0" err="1" smtClean="0">
                <a:solidFill>
                  <a:srgbClr val="FF0000"/>
                </a:solidFill>
              </a:rPr>
              <a:t>t</a:t>
            </a:r>
            <a:r>
              <a:rPr lang="de-DE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der Party </a:t>
            </a:r>
            <a:r>
              <a:rPr lang="en-US" i="1" dirty="0" err="1" smtClean="0">
                <a:solidFill>
                  <a:srgbClr val="FF0000"/>
                </a:solidFill>
              </a:rPr>
              <a:t>wird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geheimnisvoll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ge</a:t>
            </a:r>
            <a:r>
              <a:rPr lang="en-US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lächel</a:t>
            </a:r>
            <a:r>
              <a:rPr lang="en-US" i="1" dirty="0" err="1" smtClean="0">
                <a:solidFill>
                  <a:srgbClr val="FF0000"/>
                </a:solidFill>
              </a:rPr>
              <a:t>t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de-DE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de-DE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 </a:t>
            </a:r>
            <a:r>
              <a:rPr lang="de-DE" i="1" dirty="0" smtClean="0">
                <a:solidFill>
                  <a:srgbClr val="FF0000"/>
                </a:solidFill>
              </a:rPr>
              <a:t>wird </a:t>
            </a:r>
            <a:r>
              <a:rPr lang="de-DE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exotisch </a:t>
            </a:r>
            <a:r>
              <a:rPr lang="de-DE" i="1" dirty="0" smtClean="0">
                <a:solidFill>
                  <a:srgbClr val="FF0000"/>
                </a:solidFill>
              </a:rPr>
              <a:t>gegessen</a:t>
            </a:r>
            <a:r>
              <a:rPr lang="de-DE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r>
              <a:rPr lang="de-DE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Heute </a:t>
            </a:r>
            <a:r>
              <a:rPr lang="de-DE" i="1" dirty="0" smtClean="0">
                <a:solidFill>
                  <a:srgbClr val="FF0000"/>
                </a:solidFill>
              </a:rPr>
              <a:t>wird</a:t>
            </a:r>
            <a:r>
              <a:rPr lang="de-DE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nur durch SMS </a:t>
            </a:r>
            <a:r>
              <a:rPr lang="de-DE" i="1" dirty="0" smtClean="0">
                <a:solidFill>
                  <a:srgbClr val="FF0000"/>
                </a:solidFill>
              </a:rPr>
              <a:t>ge</a:t>
            </a:r>
            <a:r>
              <a:rPr lang="de-DE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rede</a:t>
            </a:r>
            <a:r>
              <a:rPr lang="de-DE" i="1" dirty="0" smtClean="0">
                <a:solidFill>
                  <a:srgbClr val="FF0000"/>
                </a:solidFill>
              </a:rPr>
              <a:t>t</a:t>
            </a:r>
            <a:r>
              <a:rPr lang="de-DE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r>
              <a:rPr lang="de-DE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 </a:t>
            </a:r>
            <a:r>
              <a:rPr lang="de-DE" i="1" dirty="0" smtClean="0">
                <a:solidFill>
                  <a:srgbClr val="FF0000"/>
                </a:solidFill>
              </a:rPr>
              <a:t>wird</a:t>
            </a:r>
            <a:r>
              <a:rPr lang="de-DE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mit Gesten </a:t>
            </a:r>
            <a:r>
              <a:rPr lang="de-DE" i="1" dirty="0" smtClean="0">
                <a:solidFill>
                  <a:srgbClr val="FF0000"/>
                </a:solidFill>
              </a:rPr>
              <a:t>gesprochen.</a:t>
            </a:r>
          </a:p>
          <a:p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der Party </a:t>
            </a:r>
            <a:r>
              <a:rPr lang="en-US" i="1" dirty="0" err="1" smtClean="0">
                <a:solidFill>
                  <a:srgbClr val="FF0000"/>
                </a:solidFill>
              </a:rPr>
              <a:t>wird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nicht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fotografier</a:t>
            </a:r>
            <a:r>
              <a:rPr lang="en-US" i="1" dirty="0" err="1" smtClean="0">
                <a:solidFill>
                  <a:srgbClr val="FF0000"/>
                </a:solidFill>
              </a:rPr>
              <a:t>t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r>
              <a:rPr lang="en-US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wird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mit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Kissen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geworfen</a:t>
            </a:r>
            <a:r>
              <a:rPr lang="en-US" i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Heute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wird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nur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gesungen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r>
              <a:rPr lang="en-US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wird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aus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den </a:t>
            </a:r>
            <a:r>
              <a:rPr lang="en-US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Schuhen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gegessen</a:t>
            </a:r>
            <a:r>
              <a:rPr lang="en-US" i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der Party </a:t>
            </a:r>
            <a:r>
              <a:rPr lang="en-US" i="1" dirty="0" err="1" smtClean="0">
                <a:solidFill>
                  <a:srgbClr val="FF0000"/>
                </a:solidFill>
              </a:rPr>
              <a:t>wird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mit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Ketschup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ge</a:t>
            </a:r>
            <a:r>
              <a:rPr lang="en-US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mal</a:t>
            </a:r>
            <a:r>
              <a:rPr lang="en-US" i="1" dirty="0" err="1" smtClean="0">
                <a:solidFill>
                  <a:srgbClr val="FF0000"/>
                </a:solidFill>
              </a:rPr>
              <a:t>t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r>
              <a:rPr lang="en-US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wird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nicht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geschlafen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und </a:t>
            </a:r>
            <a:r>
              <a:rPr lang="en-US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nicht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geschwiegen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r>
              <a:rPr lang="en-US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wird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laut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gepfiffen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93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214414" y="928670"/>
            <a:ext cx="68580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endParaRPr lang="en-US" sz="1600" b="1" dirty="0" smtClean="0">
              <a:solidFill>
                <a:srgbClr val="006699"/>
              </a:solidFill>
            </a:endParaRPr>
          </a:p>
          <a:p>
            <a:pPr algn="ctr"/>
            <a:r>
              <a:rPr lang="en-US" sz="1600" b="1" dirty="0" err="1" smtClean="0">
                <a:solidFill>
                  <a:srgbClr val="006699"/>
                </a:solidFill>
              </a:rPr>
              <a:t>Aufgabe</a:t>
            </a:r>
            <a:r>
              <a:rPr lang="en-US" sz="1600" b="1" dirty="0" smtClean="0">
                <a:solidFill>
                  <a:srgbClr val="006699"/>
                </a:solidFill>
              </a:rPr>
              <a:t> </a:t>
            </a:r>
            <a:r>
              <a:rPr lang="en-US" sz="1600" b="1" dirty="0" err="1" smtClean="0">
                <a:solidFill>
                  <a:srgbClr val="006699"/>
                </a:solidFill>
              </a:rPr>
              <a:t>zur</a:t>
            </a:r>
            <a:r>
              <a:rPr lang="en-US" sz="1600" b="1" dirty="0" smtClean="0">
                <a:solidFill>
                  <a:srgbClr val="006699"/>
                </a:solidFill>
              </a:rPr>
              <a:t> </a:t>
            </a:r>
            <a:r>
              <a:rPr lang="en-US" sz="1600" b="1" dirty="0" err="1" smtClean="0">
                <a:solidFill>
                  <a:srgbClr val="006699"/>
                </a:solidFill>
              </a:rPr>
              <a:t>selbständige</a:t>
            </a:r>
            <a:r>
              <a:rPr lang="en-US" sz="1600" b="1" dirty="0" err="1">
                <a:solidFill>
                  <a:srgbClr val="006699"/>
                </a:solidFill>
              </a:rPr>
              <a:t>n</a:t>
            </a:r>
            <a:r>
              <a:rPr lang="en-US" sz="1600" b="1" dirty="0" smtClean="0">
                <a:solidFill>
                  <a:srgbClr val="006699"/>
                </a:solidFill>
              </a:rPr>
              <a:t> </a:t>
            </a:r>
            <a:r>
              <a:rPr lang="en-US" sz="1600" b="1" dirty="0" err="1" smtClean="0">
                <a:solidFill>
                  <a:srgbClr val="006699"/>
                </a:solidFill>
              </a:rPr>
              <a:t>Arbeit</a:t>
            </a:r>
            <a:r>
              <a:rPr lang="ru-RU" sz="1600" b="1" dirty="0" smtClean="0">
                <a:solidFill>
                  <a:srgbClr val="006699"/>
                </a:solidFill>
              </a:rPr>
              <a:t>:</a:t>
            </a:r>
            <a:endParaRPr lang="en-US" sz="1600" b="1" dirty="0" smtClean="0">
              <a:solidFill>
                <a:srgbClr val="006699"/>
              </a:solidFill>
            </a:endParaRPr>
          </a:p>
          <a:p>
            <a:endParaRPr lang="de-DE" sz="1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1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</a:t>
            </a:r>
            <a:endParaRPr lang="ru-RU" sz="1600" b="1" dirty="0" smtClean="0">
              <a:solidFill>
                <a:srgbClr val="00669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9652" y="2204864"/>
            <a:ext cx="6264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Sie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waren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auf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einer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komischen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Party.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Schreiben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Sie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dar</a:t>
            </a:r>
            <a:r>
              <a:rPr lang="de-DE" dirty="0" smtClean="0">
                <a:solidFill>
                  <a:schemeClr val="accent6">
                    <a:lumMod val="50000"/>
                  </a:schemeClr>
                </a:solidFill>
              </a:rPr>
              <a:t>über Ihrem Freund/Freundin. Gebrauchen Sie dabei Präteritum Passiv (100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-</a:t>
            </a:r>
            <a:r>
              <a:rPr lang="de-DE" dirty="0" smtClean="0">
                <a:solidFill>
                  <a:schemeClr val="accent6">
                    <a:lumMod val="50000"/>
                  </a:schemeClr>
                </a:solidFill>
              </a:rPr>
              <a:t>120 Wörter)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214414" y="2420888"/>
            <a:ext cx="68580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endParaRPr lang="en-US" sz="1600" b="1" dirty="0" smtClean="0">
              <a:solidFill>
                <a:srgbClr val="006699"/>
              </a:solidFill>
            </a:endParaRPr>
          </a:p>
          <a:p>
            <a:pPr algn="ctr"/>
            <a:r>
              <a:rPr lang="en-US" sz="3600" b="1" dirty="0" err="1" smtClean="0">
                <a:solidFill>
                  <a:srgbClr val="006699"/>
                </a:solidFill>
              </a:rPr>
              <a:t>Viel</a:t>
            </a:r>
            <a:r>
              <a:rPr lang="en-US" sz="3600" b="1" dirty="0" smtClean="0">
                <a:solidFill>
                  <a:srgbClr val="006699"/>
                </a:solidFill>
              </a:rPr>
              <a:t> </a:t>
            </a:r>
            <a:r>
              <a:rPr lang="en-US" sz="3600" b="1" dirty="0" err="1" smtClean="0">
                <a:solidFill>
                  <a:srgbClr val="006699"/>
                </a:solidFill>
              </a:rPr>
              <a:t>Erfolg</a:t>
            </a:r>
            <a:r>
              <a:rPr lang="en-US" sz="3600" b="1" dirty="0">
                <a:solidFill>
                  <a:srgbClr val="006699"/>
                </a:solidFill>
              </a:rPr>
              <a:t>!</a:t>
            </a:r>
            <a:endParaRPr lang="en-US" sz="3600" b="1" dirty="0" smtClean="0">
              <a:solidFill>
                <a:srgbClr val="006699"/>
              </a:solidFill>
            </a:endParaRPr>
          </a:p>
          <a:p>
            <a:endParaRPr lang="en-US" sz="1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</a:t>
            </a:r>
            <a:endParaRPr lang="ru-RU" sz="1600" b="1" dirty="0" smtClean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31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214414" y="928670"/>
            <a:ext cx="685804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endParaRPr lang="en-US" sz="1600" b="1" dirty="0" smtClean="0">
              <a:solidFill>
                <a:srgbClr val="006699"/>
              </a:solidFill>
            </a:endParaRPr>
          </a:p>
          <a:p>
            <a:pPr algn="ctr"/>
            <a:r>
              <a:rPr lang="en-US" sz="1600" b="1" dirty="0" smtClean="0">
                <a:solidFill>
                  <a:srgbClr val="006699"/>
                </a:solidFill>
              </a:rPr>
              <a:t>Die Geschenke</a:t>
            </a:r>
          </a:p>
          <a:p>
            <a:pPr algn="ctr"/>
            <a:endParaRPr lang="en-US" sz="1600" b="1" dirty="0" smtClean="0">
              <a:solidFill>
                <a:srgbClr val="006699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1600" b="1" dirty="0" smtClean="0">
                <a:solidFill>
                  <a:srgbClr val="006699"/>
                </a:solidFill>
              </a:rPr>
              <a:t> Wir wiederholen den Wortschatz zum Thema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</a:p>
          <a:p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indem wir lexikalische Übungen machen.</a:t>
            </a:r>
          </a:p>
          <a:p>
            <a:endParaRPr lang="en-US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1600" b="1" dirty="0" smtClean="0">
                <a:solidFill>
                  <a:srgbClr val="006699"/>
                </a:solidFill>
              </a:rPr>
              <a:t> </a:t>
            </a:r>
            <a:r>
              <a:rPr lang="en-US" sz="1600" b="1" dirty="0" err="1" smtClean="0">
                <a:solidFill>
                  <a:srgbClr val="006699"/>
                </a:solidFill>
              </a:rPr>
              <a:t>Wir</a:t>
            </a:r>
            <a:r>
              <a:rPr lang="en-US" sz="1600" b="1" dirty="0" smtClean="0">
                <a:solidFill>
                  <a:srgbClr val="006699"/>
                </a:solidFill>
              </a:rPr>
              <a:t> </a:t>
            </a:r>
            <a:r>
              <a:rPr lang="en-US" sz="1600" b="1" dirty="0" err="1" smtClean="0">
                <a:solidFill>
                  <a:srgbClr val="006699"/>
                </a:solidFill>
              </a:rPr>
              <a:t>üben</a:t>
            </a:r>
            <a:r>
              <a:rPr lang="en-US" sz="1600" b="1" dirty="0" smtClean="0">
                <a:solidFill>
                  <a:srgbClr val="006699"/>
                </a:solidFill>
              </a:rPr>
              <a:t> Grammatik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und </a:t>
            </a:r>
          </a:p>
          <a:p>
            <a:r>
              <a:rPr lang="en-US" sz="1600" b="1" dirty="0">
                <a:solidFill>
                  <a:srgbClr val="006699"/>
                </a:solidFill>
              </a:rPr>
              <a:t> </a:t>
            </a:r>
            <a:r>
              <a:rPr lang="en-US" sz="1600" b="1" dirty="0" smtClean="0">
                <a:solidFill>
                  <a:srgbClr val="006699"/>
                </a:solidFill>
              </a:rPr>
              <a:t>  </a:t>
            </a:r>
            <a:r>
              <a:rPr lang="en-US" sz="1600" b="1" dirty="0" err="1" smtClean="0">
                <a:solidFill>
                  <a:srgbClr val="006699"/>
                </a:solidFill>
              </a:rPr>
              <a:t>wiederholen</a:t>
            </a:r>
            <a:r>
              <a:rPr lang="en-US" sz="1600" b="1" dirty="0" smtClean="0">
                <a:solidFill>
                  <a:srgbClr val="006699"/>
                </a:solidFill>
              </a:rPr>
              <a:t>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den </a:t>
            </a:r>
            <a:r>
              <a:rPr lang="en-US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Gebrauch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von </a:t>
            </a:r>
            <a:r>
              <a:rPr lang="en-US" sz="1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Präsens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Passiv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und </a:t>
            </a:r>
            <a:r>
              <a:rPr lang="en-US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Präteritum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Passiv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endParaRPr lang="en-US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den </a:t>
            </a:r>
            <a:r>
              <a:rPr lang="en-US" sz="1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Gebrauch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von </a:t>
            </a:r>
            <a:r>
              <a:rPr lang="en-US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dem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unpers</a:t>
            </a:r>
            <a:r>
              <a:rPr lang="de-DE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önlichen</a:t>
            </a:r>
            <a:r>
              <a:rPr lang="de-DE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Passiv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>
              <a:buFont typeface="Wingdings" pitchFamily="2" charset="2"/>
              <a:buChar char="ü"/>
            </a:pP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endParaRPr lang="en-US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600" b="1" dirty="0" smtClean="0">
              <a:solidFill>
                <a:srgbClr val="006699"/>
              </a:solidFill>
            </a:endParaRPr>
          </a:p>
          <a:p>
            <a:pPr algn="ctr"/>
            <a:r>
              <a:rPr lang="en-US" sz="1600" b="1" dirty="0" smtClean="0">
                <a:solidFill>
                  <a:srgbClr val="006699"/>
                </a:solidFill>
              </a:rPr>
              <a:t>Viel Erfolg im Unterricht!</a:t>
            </a:r>
            <a:endParaRPr lang="ru-RU" sz="1600" b="1" dirty="0" smtClean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26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214414" y="928670"/>
            <a:ext cx="68580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endParaRPr lang="en-US" sz="1600" b="1" dirty="0" smtClean="0">
              <a:solidFill>
                <a:srgbClr val="006699"/>
              </a:solidFill>
            </a:endParaRPr>
          </a:p>
          <a:p>
            <a:pPr algn="ctr"/>
            <a:r>
              <a:rPr lang="en-US" sz="1600" b="1" dirty="0" err="1" smtClean="0">
                <a:solidFill>
                  <a:srgbClr val="006699"/>
                </a:solidFill>
              </a:rPr>
              <a:t>Wollen</a:t>
            </a:r>
            <a:r>
              <a:rPr lang="en-US" sz="1600" dirty="0" smtClean="0"/>
              <a:t> </a:t>
            </a:r>
            <a:r>
              <a:rPr lang="en-US" sz="1600" b="1" dirty="0" err="1">
                <a:solidFill>
                  <a:srgbClr val="006699"/>
                </a:solidFill>
              </a:rPr>
              <a:t>wir</a:t>
            </a:r>
            <a:r>
              <a:rPr lang="en-US" sz="1600" b="1" dirty="0">
                <a:solidFill>
                  <a:srgbClr val="006699"/>
                </a:solidFill>
              </a:rPr>
              <a:t> den </a:t>
            </a:r>
            <a:r>
              <a:rPr lang="en-US" sz="1600" b="1" dirty="0" err="1">
                <a:solidFill>
                  <a:srgbClr val="006699"/>
                </a:solidFill>
              </a:rPr>
              <a:t>Wortschatz</a:t>
            </a:r>
            <a:r>
              <a:rPr lang="en-US" sz="1600" b="1" dirty="0">
                <a:solidFill>
                  <a:srgbClr val="006699"/>
                </a:solidFill>
              </a:rPr>
              <a:t>  </a:t>
            </a:r>
            <a:r>
              <a:rPr lang="en-US" sz="1600" b="1" dirty="0" err="1">
                <a:solidFill>
                  <a:srgbClr val="006699"/>
                </a:solidFill>
              </a:rPr>
              <a:t>zum</a:t>
            </a:r>
            <a:r>
              <a:rPr lang="en-US" sz="1600" b="1" dirty="0">
                <a:solidFill>
                  <a:srgbClr val="006699"/>
                </a:solidFill>
              </a:rPr>
              <a:t> </a:t>
            </a:r>
            <a:r>
              <a:rPr lang="en-US" sz="1600" b="1" dirty="0" err="1">
                <a:solidFill>
                  <a:srgbClr val="006699"/>
                </a:solidFill>
              </a:rPr>
              <a:t>Thema</a:t>
            </a:r>
            <a:r>
              <a:rPr lang="en-US" sz="1600" b="1" dirty="0">
                <a:solidFill>
                  <a:srgbClr val="006699"/>
                </a:solidFill>
              </a:rPr>
              <a:t> </a:t>
            </a:r>
            <a:r>
              <a:rPr lang="en-US" sz="1600" b="1" dirty="0" smtClean="0">
                <a:solidFill>
                  <a:srgbClr val="006699"/>
                </a:solidFill>
              </a:rPr>
              <a:t> </a:t>
            </a:r>
            <a:r>
              <a:rPr lang="en-US" sz="1600" b="1" dirty="0" err="1" smtClean="0">
                <a:solidFill>
                  <a:srgbClr val="006699"/>
                </a:solidFill>
              </a:rPr>
              <a:t>wiederholen</a:t>
            </a:r>
            <a:r>
              <a:rPr lang="en-US" sz="1600" b="1" dirty="0" smtClean="0">
                <a:solidFill>
                  <a:srgbClr val="006699"/>
                </a:solidFill>
              </a:rPr>
              <a:t>!</a:t>
            </a:r>
          </a:p>
          <a:p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</a:t>
            </a:r>
            <a:endParaRPr lang="ru-RU" sz="1600" b="1" dirty="0" smtClean="0">
              <a:solidFill>
                <a:srgbClr val="006699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291" y="1660726"/>
            <a:ext cx="6091813" cy="41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175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214414" y="928670"/>
            <a:ext cx="68580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endParaRPr lang="en-US" sz="1600" b="1" dirty="0" smtClean="0">
              <a:solidFill>
                <a:srgbClr val="006699"/>
              </a:solidFill>
            </a:endParaRPr>
          </a:p>
          <a:p>
            <a:pPr algn="ctr"/>
            <a:r>
              <a:rPr lang="en-US" sz="1600" b="1" dirty="0" err="1" smtClean="0">
                <a:solidFill>
                  <a:srgbClr val="006699"/>
                </a:solidFill>
              </a:rPr>
              <a:t>Lösung</a:t>
            </a:r>
            <a:r>
              <a:rPr lang="ru-RU" sz="1600" b="1" dirty="0" smtClean="0">
                <a:solidFill>
                  <a:srgbClr val="006699"/>
                </a:solidFill>
              </a:rPr>
              <a:t>:</a:t>
            </a:r>
            <a:endParaRPr lang="en-US" sz="1600" b="1" dirty="0" smtClean="0">
              <a:solidFill>
                <a:srgbClr val="006699"/>
              </a:solidFill>
            </a:endParaRPr>
          </a:p>
          <a:p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</a:t>
            </a:r>
            <a:endParaRPr lang="ru-RU" sz="1600" b="1" dirty="0" smtClean="0">
              <a:solidFill>
                <a:srgbClr val="006699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4" y="1681163"/>
            <a:ext cx="4248497" cy="412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624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953566"/>
            <a:ext cx="4608512" cy="3669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4623107"/>
            <a:ext cx="856895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In einem Passivsatz ist die handelnde </a:t>
            </a:r>
            <a:r>
              <a:rPr lang="de-DE" sz="1400" dirty="0" smtClean="0"/>
              <a:t>Person, also </a:t>
            </a:r>
            <a:r>
              <a:rPr lang="de-DE" sz="1400" dirty="0"/>
              <a:t>das Subjekt, unwichtig. Das Geschehen </a:t>
            </a:r>
            <a:r>
              <a:rPr lang="de-DE" sz="1400" dirty="0" smtClean="0"/>
              <a:t>selbst ist </a:t>
            </a:r>
            <a:r>
              <a:rPr lang="de-DE" sz="1400" dirty="0"/>
              <a:t>wichtig und steht im </a:t>
            </a:r>
            <a:r>
              <a:rPr lang="de-DE" sz="1400" dirty="0" smtClean="0"/>
              <a:t>Mittelpunkt.</a:t>
            </a:r>
            <a:r>
              <a:rPr lang="de-DE" sz="1400" dirty="0"/>
              <a:t> Soll die Person, die etwas tut, dennoch genannt werden, so </a:t>
            </a:r>
            <a:r>
              <a:rPr lang="de-DE" sz="1400" dirty="0" smtClean="0"/>
              <a:t>gebraucht man</a:t>
            </a:r>
            <a:r>
              <a:rPr lang="de-DE" sz="1400" dirty="0"/>
              <a:t> </a:t>
            </a:r>
            <a:endParaRPr lang="de-DE" sz="1400" dirty="0" smtClean="0"/>
          </a:p>
          <a:p>
            <a:r>
              <a:rPr lang="de-DE" dirty="0" smtClean="0"/>
              <a:t>- </a:t>
            </a:r>
            <a:r>
              <a:rPr lang="de-DE" dirty="0"/>
              <a:t>bei einer </a:t>
            </a:r>
            <a:r>
              <a:rPr lang="de-DE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direkten Person </a:t>
            </a:r>
            <a:r>
              <a:rPr lang="de-DE" dirty="0"/>
              <a:t>oder Ursache die Präposition </a:t>
            </a:r>
            <a:r>
              <a:rPr lang="de-DE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von + Dativ</a:t>
            </a:r>
          </a:p>
          <a:p>
            <a:r>
              <a:rPr lang="de-DE" dirty="0"/>
              <a:t>Der Kuchen </a:t>
            </a:r>
            <a:r>
              <a:rPr lang="de-DE" dirty="0" smtClean="0">
                <a:solidFill>
                  <a:srgbClr val="FF0000"/>
                </a:solidFill>
              </a:rPr>
              <a:t>wird/wurde</a:t>
            </a:r>
            <a:r>
              <a:rPr lang="de-DE" dirty="0" smtClean="0"/>
              <a:t> </a:t>
            </a:r>
            <a:r>
              <a:rPr lang="de-D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vom Bäcker </a:t>
            </a:r>
            <a:r>
              <a:rPr lang="de-DE" dirty="0" smtClean="0">
                <a:solidFill>
                  <a:srgbClr val="FF0000"/>
                </a:solidFill>
              </a:rPr>
              <a:t>gebacken.</a:t>
            </a:r>
          </a:p>
          <a:p>
            <a:r>
              <a:rPr lang="de-DE" dirty="0"/>
              <a:t>- bei einer indirekten Person oder Ursache die Präposition </a:t>
            </a:r>
            <a:r>
              <a:rPr lang="de-DE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durch + Akkusativ </a:t>
            </a:r>
            <a:endParaRPr lang="de-DE" dirty="0"/>
          </a:p>
          <a:p>
            <a:r>
              <a:rPr lang="de-DE" dirty="0"/>
              <a:t>Die Kerzen </a:t>
            </a:r>
            <a:r>
              <a:rPr lang="de-DE" dirty="0" smtClean="0">
                <a:solidFill>
                  <a:srgbClr val="FF0000"/>
                </a:solidFill>
              </a:rPr>
              <a:t>werden/wurden</a:t>
            </a:r>
            <a:r>
              <a:rPr lang="de-DE" dirty="0" smtClean="0"/>
              <a:t> </a:t>
            </a:r>
            <a:r>
              <a:rPr lang="de-D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durch den Wind </a:t>
            </a:r>
            <a:r>
              <a:rPr lang="de-DE" dirty="0" smtClean="0">
                <a:solidFill>
                  <a:srgbClr val="FF0000"/>
                </a:solidFill>
              </a:rPr>
              <a:t>ausgeblasen.</a:t>
            </a:r>
            <a:endParaRPr lang="de-DE" dirty="0">
              <a:solidFill>
                <a:srgbClr val="FF0000"/>
              </a:solidFill>
            </a:endParaRPr>
          </a:p>
          <a:p>
            <a:endParaRPr lang="de-DE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405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88840"/>
            <a:ext cx="6089819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14414" y="928670"/>
            <a:ext cx="68580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endParaRPr lang="en-US" sz="1600" b="1" dirty="0" smtClean="0">
              <a:solidFill>
                <a:srgbClr val="006699"/>
              </a:solidFill>
            </a:endParaRPr>
          </a:p>
          <a:p>
            <a:pPr algn="ctr"/>
            <a:r>
              <a:rPr lang="en-US" sz="1600" b="1" dirty="0" err="1" smtClean="0">
                <a:solidFill>
                  <a:srgbClr val="006699"/>
                </a:solidFill>
              </a:rPr>
              <a:t>Ergänzen</a:t>
            </a:r>
            <a:r>
              <a:rPr lang="en-US" sz="1600" b="1" dirty="0" smtClean="0">
                <a:solidFill>
                  <a:srgbClr val="006699"/>
                </a:solidFill>
              </a:rPr>
              <a:t> </a:t>
            </a:r>
            <a:r>
              <a:rPr lang="en-US" sz="1600" b="1" dirty="0" err="1" smtClean="0">
                <a:solidFill>
                  <a:srgbClr val="006699"/>
                </a:solidFill>
              </a:rPr>
              <a:t>Sie</a:t>
            </a:r>
            <a:r>
              <a:rPr lang="en-US" sz="1600" b="1" dirty="0" smtClean="0">
                <a:solidFill>
                  <a:srgbClr val="006699"/>
                </a:solidFill>
              </a:rPr>
              <a:t> </a:t>
            </a:r>
            <a:r>
              <a:rPr lang="en-US" sz="1600" b="1" dirty="0" err="1" smtClean="0">
                <a:solidFill>
                  <a:srgbClr val="006699"/>
                </a:solidFill>
              </a:rPr>
              <a:t>bitte</a:t>
            </a:r>
            <a:r>
              <a:rPr lang="en-US" sz="1600" b="1" dirty="0" smtClean="0">
                <a:solidFill>
                  <a:srgbClr val="006699"/>
                </a:solidFill>
              </a:rPr>
              <a:t> das Verb </a:t>
            </a:r>
            <a:r>
              <a:rPr lang="en-US" sz="16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werden</a:t>
            </a:r>
            <a:r>
              <a:rPr lang="en-US" sz="1600" b="1" dirty="0" smtClean="0">
                <a:solidFill>
                  <a:srgbClr val="006699"/>
                </a:solidFill>
              </a:rPr>
              <a:t> in der </a:t>
            </a:r>
            <a:r>
              <a:rPr lang="en-US" sz="1600" b="1" dirty="0" err="1" smtClean="0">
                <a:solidFill>
                  <a:srgbClr val="006699"/>
                </a:solidFill>
              </a:rPr>
              <a:t>richtigen</a:t>
            </a:r>
            <a:r>
              <a:rPr lang="en-US" sz="1600" b="1" dirty="0" smtClean="0">
                <a:solidFill>
                  <a:srgbClr val="006699"/>
                </a:solidFill>
              </a:rPr>
              <a:t> Form (</a:t>
            </a:r>
            <a:r>
              <a:rPr lang="en-US" sz="1600" b="1" dirty="0" err="1" smtClean="0">
                <a:solidFill>
                  <a:srgbClr val="006699"/>
                </a:solidFill>
              </a:rPr>
              <a:t>Pr</a:t>
            </a:r>
            <a:r>
              <a:rPr lang="en-US" sz="1600" b="1" dirty="0" err="1" smtClean="0">
                <a:solidFill>
                  <a:srgbClr val="006699"/>
                </a:solidFill>
              </a:rPr>
              <a:t>äsens</a:t>
            </a:r>
            <a:r>
              <a:rPr lang="en-US" sz="1600" b="1" dirty="0">
                <a:solidFill>
                  <a:srgbClr val="006699"/>
                </a:solidFill>
              </a:rPr>
              <a:t>)</a:t>
            </a:r>
            <a:r>
              <a:rPr lang="en-US" sz="1600" b="1" dirty="0" smtClean="0">
                <a:solidFill>
                  <a:srgbClr val="006699"/>
                </a:solidFill>
              </a:rPr>
              <a:t>!</a:t>
            </a:r>
            <a:endParaRPr lang="en-US" sz="1600" b="1" dirty="0" smtClean="0">
              <a:solidFill>
                <a:srgbClr val="006699"/>
              </a:solidFill>
            </a:endParaRPr>
          </a:p>
          <a:p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</a:t>
            </a:r>
            <a:endParaRPr lang="ru-RU" sz="1600" b="1" dirty="0" smtClean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03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214414" y="928670"/>
            <a:ext cx="68580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endParaRPr lang="en-US" sz="1600" b="1" dirty="0" smtClean="0">
              <a:solidFill>
                <a:srgbClr val="006699"/>
              </a:solidFill>
            </a:endParaRPr>
          </a:p>
          <a:p>
            <a:pPr algn="ctr"/>
            <a:endParaRPr lang="ru-RU" sz="1600" b="1" dirty="0" smtClean="0">
              <a:solidFill>
                <a:srgbClr val="006699"/>
              </a:solidFill>
            </a:endParaRPr>
          </a:p>
          <a:p>
            <a:pPr algn="ctr"/>
            <a:r>
              <a:rPr lang="en-US" sz="1600" b="1" dirty="0" smtClean="0">
                <a:solidFill>
                  <a:srgbClr val="006699"/>
                </a:solidFill>
              </a:rPr>
              <a:t>L</a:t>
            </a:r>
            <a:r>
              <a:rPr lang="de-DE" sz="1600" b="1" dirty="0" err="1" smtClean="0">
                <a:solidFill>
                  <a:srgbClr val="006699"/>
                </a:solidFill>
              </a:rPr>
              <a:t>ösung</a:t>
            </a:r>
            <a:r>
              <a:rPr lang="ru-RU" sz="1600" b="1" dirty="0">
                <a:solidFill>
                  <a:srgbClr val="006699"/>
                </a:solidFill>
              </a:rPr>
              <a:t>:</a:t>
            </a:r>
            <a:endParaRPr lang="en-US" sz="1600" b="1" dirty="0" smtClean="0">
              <a:solidFill>
                <a:srgbClr val="006699"/>
              </a:solidFill>
            </a:endParaRPr>
          </a:p>
          <a:p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</a:t>
            </a:r>
            <a:endParaRPr lang="ru-RU" sz="1600" b="1" dirty="0" smtClean="0">
              <a:solidFill>
                <a:srgbClr val="006699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562" y="2005888"/>
            <a:ext cx="6094798" cy="263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421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39552" y="707212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endParaRPr lang="en-US" sz="1600" b="1" dirty="0" smtClean="0">
              <a:solidFill>
                <a:srgbClr val="006699"/>
              </a:solidFill>
            </a:endParaRPr>
          </a:p>
          <a:p>
            <a:pPr algn="ctr"/>
            <a:r>
              <a:rPr lang="en-US" sz="1600" b="1" dirty="0" err="1" smtClean="0">
                <a:solidFill>
                  <a:srgbClr val="006699"/>
                </a:solidFill>
              </a:rPr>
              <a:t>Wir</a:t>
            </a:r>
            <a:r>
              <a:rPr lang="en-US" sz="1600" b="1" dirty="0" smtClean="0">
                <a:solidFill>
                  <a:srgbClr val="006699"/>
                </a:solidFill>
              </a:rPr>
              <a:t> </a:t>
            </a:r>
            <a:r>
              <a:rPr lang="en-US" sz="1600" b="1" dirty="0" err="1" smtClean="0">
                <a:solidFill>
                  <a:srgbClr val="006699"/>
                </a:solidFill>
              </a:rPr>
              <a:t>bereiten</a:t>
            </a:r>
            <a:r>
              <a:rPr lang="en-US" sz="1600" b="1" dirty="0" smtClean="0">
                <a:solidFill>
                  <a:srgbClr val="006699"/>
                </a:solidFill>
              </a:rPr>
              <a:t> </a:t>
            </a:r>
            <a:r>
              <a:rPr lang="en-US" sz="1600" b="1" dirty="0" err="1" smtClean="0">
                <a:solidFill>
                  <a:srgbClr val="006699"/>
                </a:solidFill>
              </a:rPr>
              <a:t>uns</a:t>
            </a:r>
            <a:r>
              <a:rPr lang="en-US" sz="1600" b="1" dirty="0" smtClean="0">
                <a:solidFill>
                  <a:srgbClr val="006699"/>
                </a:solidFill>
              </a:rPr>
              <a:t> auf die </a:t>
            </a:r>
            <a:r>
              <a:rPr lang="en-US" sz="1600" b="1" dirty="0" err="1" smtClean="0">
                <a:solidFill>
                  <a:srgbClr val="006699"/>
                </a:solidFill>
              </a:rPr>
              <a:t>Schulparty</a:t>
            </a:r>
            <a:r>
              <a:rPr lang="en-US" sz="1600" b="1" dirty="0" smtClean="0">
                <a:solidFill>
                  <a:srgbClr val="006699"/>
                </a:solidFill>
              </a:rPr>
              <a:t> </a:t>
            </a:r>
            <a:r>
              <a:rPr lang="en-US" sz="1600" b="1" dirty="0" err="1" smtClean="0">
                <a:solidFill>
                  <a:srgbClr val="006699"/>
                </a:solidFill>
              </a:rPr>
              <a:t>vor</a:t>
            </a:r>
            <a:r>
              <a:rPr lang="en-US" sz="1600" b="1" dirty="0" smtClean="0">
                <a:solidFill>
                  <a:srgbClr val="006699"/>
                </a:solidFill>
              </a:rPr>
              <a:t>. </a:t>
            </a:r>
          </a:p>
          <a:p>
            <a:pPr algn="ctr"/>
            <a:r>
              <a:rPr lang="en-US" sz="1600" b="1" dirty="0" err="1" smtClean="0">
                <a:solidFill>
                  <a:srgbClr val="006699"/>
                </a:solidFill>
              </a:rPr>
              <a:t>Formulieren</a:t>
            </a:r>
            <a:r>
              <a:rPr lang="en-US" sz="1600" b="1" dirty="0" smtClean="0">
                <a:solidFill>
                  <a:srgbClr val="006699"/>
                </a:solidFill>
              </a:rPr>
              <a:t> </a:t>
            </a:r>
            <a:r>
              <a:rPr lang="en-US" sz="1600" b="1" dirty="0" err="1" smtClean="0">
                <a:solidFill>
                  <a:srgbClr val="006699"/>
                </a:solidFill>
              </a:rPr>
              <a:t>Sie</a:t>
            </a:r>
            <a:r>
              <a:rPr lang="en-US" sz="1600" b="1" dirty="0" smtClean="0">
                <a:solidFill>
                  <a:srgbClr val="006699"/>
                </a:solidFill>
              </a:rPr>
              <a:t> die </a:t>
            </a:r>
            <a:r>
              <a:rPr lang="en-US" sz="1600" b="1" dirty="0" err="1" smtClean="0">
                <a:solidFill>
                  <a:srgbClr val="006699"/>
                </a:solidFill>
              </a:rPr>
              <a:t>Sätze</a:t>
            </a:r>
            <a:r>
              <a:rPr lang="en-US" sz="1600" b="1" dirty="0" smtClean="0">
                <a:solidFill>
                  <a:srgbClr val="006699"/>
                </a:solidFill>
              </a:rPr>
              <a:t> </a:t>
            </a:r>
            <a:r>
              <a:rPr lang="en-US" sz="1600" b="1" dirty="0" err="1" smtClean="0">
                <a:solidFill>
                  <a:srgbClr val="006699"/>
                </a:solidFill>
              </a:rPr>
              <a:t>aus</a:t>
            </a:r>
            <a:r>
              <a:rPr lang="en-US" sz="1600" b="1" dirty="0" smtClean="0">
                <a:solidFill>
                  <a:srgbClr val="006699"/>
                </a:solidFill>
              </a:rPr>
              <a:t> der </a:t>
            </a:r>
            <a:r>
              <a:rPr lang="en-US" sz="1600" b="1" dirty="0" err="1" smtClean="0">
                <a:solidFill>
                  <a:srgbClr val="006699"/>
                </a:solidFill>
              </a:rPr>
              <a:t>Liste</a:t>
            </a:r>
            <a:r>
              <a:rPr lang="en-US" sz="1600" b="1" dirty="0" smtClean="0">
                <a:solidFill>
                  <a:srgbClr val="006699"/>
                </a:solidFill>
              </a:rPr>
              <a:t> in </a:t>
            </a:r>
            <a:r>
              <a:rPr lang="en-US" sz="1600" b="1" dirty="0" err="1" smtClean="0">
                <a:solidFill>
                  <a:srgbClr val="006699"/>
                </a:solidFill>
              </a:rPr>
              <a:t>Pr</a:t>
            </a:r>
            <a:r>
              <a:rPr lang="en-US" sz="1600" b="1" dirty="0" err="1" smtClean="0">
                <a:solidFill>
                  <a:srgbClr val="006699"/>
                </a:solidFill>
              </a:rPr>
              <a:t>äsens</a:t>
            </a:r>
            <a:r>
              <a:rPr lang="en-US" sz="1600" b="1" dirty="0" smtClean="0">
                <a:solidFill>
                  <a:srgbClr val="006699"/>
                </a:solidFill>
              </a:rPr>
              <a:t> </a:t>
            </a:r>
            <a:r>
              <a:rPr lang="en-US" sz="1600" b="1" dirty="0" err="1" smtClean="0">
                <a:solidFill>
                  <a:srgbClr val="006699"/>
                </a:solidFill>
              </a:rPr>
              <a:t>Passiv</a:t>
            </a:r>
            <a:r>
              <a:rPr lang="en-US" sz="1600" b="1" dirty="0" smtClean="0">
                <a:solidFill>
                  <a:srgbClr val="006699"/>
                </a:solidFill>
              </a:rPr>
              <a:t>! </a:t>
            </a:r>
            <a:endParaRPr lang="ru-RU" sz="1600" b="1" dirty="0" smtClean="0">
              <a:solidFill>
                <a:srgbClr val="006699"/>
              </a:solidFill>
            </a:endParaRPr>
          </a:p>
          <a:p>
            <a:pPr algn="ctr"/>
            <a:r>
              <a:rPr lang="en-US" sz="1600" b="1" dirty="0" err="1" smtClean="0">
                <a:solidFill>
                  <a:srgbClr val="006699"/>
                </a:solidFill>
              </a:rPr>
              <a:t>Schreiben</a:t>
            </a:r>
            <a:r>
              <a:rPr lang="en-US" sz="1600" b="1" dirty="0" smtClean="0">
                <a:solidFill>
                  <a:srgbClr val="006699"/>
                </a:solidFill>
              </a:rPr>
              <a:t> </a:t>
            </a:r>
            <a:r>
              <a:rPr lang="en-US" sz="1600" b="1" dirty="0" err="1" smtClean="0">
                <a:solidFill>
                  <a:srgbClr val="006699"/>
                </a:solidFill>
              </a:rPr>
              <a:t>Sie</a:t>
            </a:r>
            <a:r>
              <a:rPr lang="en-US" sz="1600" b="1" dirty="0" smtClean="0">
                <a:solidFill>
                  <a:srgbClr val="006699"/>
                </a:solidFill>
              </a:rPr>
              <a:t> das </a:t>
            </a:r>
            <a:r>
              <a:rPr lang="en-US" sz="1600" b="1" dirty="0" err="1" smtClean="0">
                <a:solidFill>
                  <a:srgbClr val="006699"/>
                </a:solidFill>
              </a:rPr>
              <a:t>Ergebnis</a:t>
            </a:r>
            <a:r>
              <a:rPr lang="en-US" sz="1600" b="1" dirty="0" smtClean="0">
                <a:solidFill>
                  <a:srgbClr val="006699"/>
                </a:solidFill>
              </a:rPr>
              <a:t> ins Heft!</a:t>
            </a:r>
            <a:endParaRPr lang="en-US" sz="1600" b="1" dirty="0" smtClean="0">
              <a:solidFill>
                <a:srgbClr val="006699"/>
              </a:solidFill>
            </a:endParaRPr>
          </a:p>
          <a:p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</a:t>
            </a:r>
            <a:endParaRPr lang="ru-RU" sz="1600" b="1" dirty="0" smtClean="0">
              <a:solidFill>
                <a:srgbClr val="006699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1772816"/>
            <a:ext cx="6618684" cy="462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557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39552" y="707212"/>
            <a:ext cx="82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endParaRPr lang="en-US" sz="1600" b="1" dirty="0" smtClean="0">
              <a:solidFill>
                <a:srgbClr val="006699"/>
              </a:solidFill>
            </a:endParaRPr>
          </a:p>
          <a:p>
            <a:pPr algn="ctr"/>
            <a:r>
              <a:rPr lang="de-DE" sz="1600" b="1" dirty="0" smtClean="0">
                <a:solidFill>
                  <a:srgbClr val="006699"/>
                </a:solidFill>
              </a:rPr>
              <a:t>Hier können Sie </a:t>
            </a:r>
            <a:r>
              <a:rPr lang="en-US" sz="1600" b="1" dirty="0" smtClean="0">
                <a:solidFill>
                  <a:srgbClr val="006699"/>
                </a:solidFill>
              </a:rPr>
              <a:t>das </a:t>
            </a:r>
            <a:r>
              <a:rPr lang="en-US" sz="1600" b="1" dirty="0" err="1" smtClean="0">
                <a:solidFill>
                  <a:srgbClr val="006699"/>
                </a:solidFill>
              </a:rPr>
              <a:t>Ergebnis</a:t>
            </a:r>
            <a:r>
              <a:rPr lang="en-US" sz="1600" b="1" dirty="0" smtClean="0">
                <a:solidFill>
                  <a:srgbClr val="006699"/>
                </a:solidFill>
              </a:rPr>
              <a:t> </a:t>
            </a:r>
            <a:r>
              <a:rPr lang="en-US" sz="1600" b="1" dirty="0" err="1" smtClean="0">
                <a:solidFill>
                  <a:srgbClr val="006699"/>
                </a:solidFill>
              </a:rPr>
              <a:t>prüfen</a:t>
            </a:r>
            <a:r>
              <a:rPr lang="en-US" sz="1600" b="1" dirty="0" smtClean="0">
                <a:solidFill>
                  <a:srgbClr val="006699"/>
                </a:solidFill>
              </a:rPr>
              <a:t>!</a:t>
            </a:r>
            <a:endParaRPr lang="en-US" sz="1600" b="1" dirty="0" smtClean="0">
              <a:solidFill>
                <a:srgbClr val="006699"/>
              </a:solidFill>
            </a:endParaRPr>
          </a:p>
          <a:p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</a:t>
            </a:r>
            <a:endParaRPr lang="ru-RU" sz="1600" b="1" dirty="0" smtClean="0">
              <a:solidFill>
                <a:srgbClr val="006699"/>
              </a:solidFill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4" y="1340768"/>
            <a:ext cx="6558484" cy="4621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2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16256</TotalTime>
  <Words>627</Words>
  <Application>Microsoft Office PowerPoint</Application>
  <PresentationFormat>Экран (4:3)</PresentationFormat>
  <Paragraphs>126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Guten Tag!</dc:title>
  <dc:creator>Admin</dc:creator>
  <cp:lastModifiedBy>NK</cp:lastModifiedBy>
  <cp:revision>195</cp:revision>
  <dcterms:created xsi:type="dcterms:W3CDTF">2014-04-14T16:49:04Z</dcterms:created>
  <dcterms:modified xsi:type="dcterms:W3CDTF">2021-04-18T18:55:25Z</dcterms:modified>
</cp:coreProperties>
</file>