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804" r:id="rId2"/>
    <p:sldMasterId id="2147483816" r:id="rId3"/>
  </p:sldMasterIdLst>
  <p:notesMasterIdLst>
    <p:notesMasterId r:id="rId30"/>
  </p:notesMasterIdLst>
  <p:sldIdLst>
    <p:sldId id="256" r:id="rId4"/>
    <p:sldId id="410" r:id="rId5"/>
    <p:sldId id="480" r:id="rId6"/>
    <p:sldId id="505" r:id="rId7"/>
    <p:sldId id="506" r:id="rId8"/>
    <p:sldId id="258" r:id="rId9"/>
    <p:sldId id="508" r:id="rId10"/>
    <p:sldId id="507" r:id="rId11"/>
    <p:sldId id="510" r:id="rId12"/>
    <p:sldId id="509" r:id="rId13"/>
    <p:sldId id="511" r:id="rId14"/>
    <p:sldId id="512" r:id="rId15"/>
    <p:sldId id="513" r:id="rId16"/>
    <p:sldId id="514" r:id="rId17"/>
    <p:sldId id="498" r:id="rId18"/>
    <p:sldId id="489" r:id="rId19"/>
    <p:sldId id="490" r:id="rId20"/>
    <p:sldId id="491" r:id="rId21"/>
    <p:sldId id="492" r:id="rId22"/>
    <p:sldId id="493" r:id="rId23"/>
    <p:sldId id="494" r:id="rId24"/>
    <p:sldId id="495" r:id="rId25"/>
    <p:sldId id="496" r:id="rId26"/>
    <p:sldId id="499" r:id="rId27"/>
    <p:sldId id="355" r:id="rId28"/>
    <p:sldId id="2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гарита Чегодаева" initials="МЧ" lastIdx="1" clrIdx="0">
    <p:extLst>
      <p:ext uri="{19B8F6BF-5375-455C-9EA6-DF929625EA0E}">
        <p15:presenceInfo xmlns:p15="http://schemas.microsoft.com/office/powerpoint/2012/main" userId="88459ff6117610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0" autoAdjust="0"/>
    <p:restoredTop sz="93016" autoAdjust="0"/>
  </p:normalViewPr>
  <p:slideViewPr>
    <p:cSldViewPr snapToGrid="0">
      <p:cViewPr varScale="1">
        <p:scale>
          <a:sx n="84" d="100"/>
          <a:sy n="84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D1989-4E99-437D-ABEF-D783D281362E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0CC61-4CCE-42EB-9E50-085F19ACB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7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22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4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8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0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49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171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947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58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187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57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0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26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68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635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63CE-1BC6-4C33-A0AF-E6DB2BF71B27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2105-A3C9-4004-A89B-0116B1877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8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497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210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321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200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2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430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82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84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15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332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27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9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9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12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44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2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79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754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48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97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B26DD-9C3B-42F4-A67E-D26F5BC77A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ru-RU" dirty="0"/>
              <a:t>Урок-дебаты «Свойство живого»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58151C-1F86-471D-BC7E-800BB6CD5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455621"/>
            <a:ext cx="10058400" cy="1643427"/>
          </a:xfrm>
        </p:spPr>
        <p:txBody>
          <a:bodyPr>
            <a:normAutofit/>
          </a:bodyPr>
          <a:lstStyle/>
          <a:p>
            <a:r>
              <a:rPr lang="ru-RU" sz="3600" dirty="0"/>
              <a:t>Педагогические технологии, направленные на устранение предметных дефицитов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E94C4D-F9CC-D3AC-67B7-694175AC2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260" y="194310"/>
            <a:ext cx="2491740" cy="24917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4A2735-F1D0-3E81-0524-6E4F40580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740" y="1222327"/>
            <a:ext cx="2762250" cy="18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5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7B7E2-911A-9488-487C-99E5BDE56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Джон </a:t>
            </a:r>
            <a:r>
              <a:rPr lang="ru-RU" dirty="0" err="1"/>
              <a:t>Сёрль</a:t>
            </a:r>
            <a:r>
              <a:rPr lang="ru-RU" dirty="0"/>
              <a:t> «Китайская комната»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693A77A-D06E-7ACA-56EF-351005514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987" y="1846263"/>
            <a:ext cx="796635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8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190D7-B69C-FBBC-E704-8C253E61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Время на размышления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562CC2-0AAB-CBE3-3784-773210197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438" y="1846263"/>
            <a:ext cx="804545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9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030DD-E4B3-3DE9-7EB7-F16EB7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 вирусов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F1CE245-0A89-ED1F-500E-8D3279E61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2838" y="1925955"/>
            <a:ext cx="71437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41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C1A63-A60F-4C1B-FDA5-7AB51B5FC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делает вирус «живым» ? Концепция эгоистичной ДНК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F0C4715-1876-1A9D-A573-91A1E7E59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541"/>
          <a:stretch/>
        </p:blipFill>
        <p:spPr>
          <a:xfrm>
            <a:off x="2225675" y="2121217"/>
            <a:ext cx="7505106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2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3FE18-A18E-C6A3-B60F-0052EC12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домашнего прочтения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9FD744A-2FC1-CB07-8DDD-3B7F04E0C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8878" y="1914843"/>
            <a:ext cx="637424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14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7C23D-6660-812A-E75D-81D80B7C7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Составим таблицу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FBE24A93-4172-1836-9B35-3ED9475466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718188"/>
              </p:ext>
            </p:extLst>
          </p:nvPr>
        </p:nvGraphicFramePr>
        <p:xfrm>
          <a:off x="1096963" y="1846262"/>
          <a:ext cx="10058400" cy="145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417">
                  <a:extLst>
                    <a:ext uri="{9D8B030D-6E8A-4147-A177-3AD203B41FA5}">
                      <a16:colId xmlns:a16="http://schemas.microsoft.com/office/drawing/2014/main" val="4180317850"/>
                    </a:ext>
                  </a:extLst>
                </a:gridCol>
                <a:gridCol w="6971983">
                  <a:extLst>
                    <a:ext uri="{9D8B030D-6E8A-4147-A177-3AD203B41FA5}">
                      <a16:colId xmlns:a16="http://schemas.microsoft.com/office/drawing/2014/main" val="1703531837"/>
                    </a:ext>
                  </a:extLst>
                </a:gridCol>
              </a:tblGrid>
              <a:tr h="725379">
                <a:tc>
                  <a:txBody>
                    <a:bodyPr/>
                    <a:lstStyle/>
                    <a:p>
                      <a:r>
                        <a:rPr lang="ru-RU" sz="2400" dirty="0"/>
                        <a:t>Свойство живого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Описание свойства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44034"/>
                  </a:ext>
                </a:extLst>
              </a:tr>
              <a:tr h="72537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07032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13A794-71D7-4F9E-84FB-3732BA3FB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166" y="3826788"/>
            <a:ext cx="5390197" cy="235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6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67BC3-A939-806A-F9F6-774447F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Сходство химического состава и принципа строения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DCD9AB-2E8F-AAC6-060D-097275142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417906"/>
            <a:ext cx="10058401" cy="193717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А) Белки – универсальный субстрат жизни, характеризующийся функциональным разнообразием. </a:t>
            </a:r>
          </a:p>
          <a:p>
            <a:r>
              <a:rPr lang="ru-RU" dirty="0"/>
              <a:t>Б) Липиды – структурная основа ранних форм жизни, которая привела к возникновению клеток</a:t>
            </a:r>
          </a:p>
          <a:p>
            <a:r>
              <a:rPr lang="ru-RU" dirty="0"/>
              <a:t>В) Нуклеиновые кислоты – способны сохранять и передавать информацию о первичной структуре белка.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FE4DCE-32DB-A55F-CCF5-74D7FB2B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670" y="1082649"/>
            <a:ext cx="5711190" cy="40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57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67BC3-A939-806A-F9F6-774447F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Организмы – открытые биологические системы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DCD9AB-2E8F-AAC6-060D-097275142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5360670"/>
            <a:ext cx="10058401" cy="508424"/>
          </a:xfrm>
        </p:spPr>
        <p:txBody>
          <a:bodyPr/>
          <a:lstStyle/>
          <a:p>
            <a:r>
              <a:rPr lang="ru-RU" dirty="0"/>
              <a:t>Непрерывный обмен веществ и энергии обеспечивает устойчивость систем.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42EC34-00AE-FA70-9048-FDBFDD4C8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4" t="22666" r="10093" b="8666"/>
          <a:stretch/>
        </p:blipFill>
        <p:spPr>
          <a:xfrm>
            <a:off x="3303270" y="1854304"/>
            <a:ext cx="4823460" cy="314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01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67BC3-A939-806A-F9F6-774447F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 Способность к обмену веществ и энергии с окружающей средой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DCD9AB-2E8F-AAC6-060D-097275142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5429250"/>
            <a:ext cx="10058401" cy="439844"/>
          </a:xfrm>
        </p:spPr>
        <p:txBody>
          <a:bodyPr/>
          <a:lstStyle/>
          <a:p>
            <a:r>
              <a:rPr lang="ru-RU" dirty="0"/>
              <a:t>Получение веществ, необходимых для жизни, выделение продуктов жизнедеятельности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00A18B-9ABA-12DF-FFE0-22D44D7B1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130" y="1954529"/>
            <a:ext cx="7135740" cy="31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50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67BC3-A939-806A-F9F6-774447F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4. Проявляют раздражимость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DCD9AB-2E8F-AAC6-060D-097275142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5440680"/>
            <a:ext cx="10058401" cy="428414"/>
          </a:xfrm>
        </p:spPr>
        <p:txBody>
          <a:bodyPr/>
          <a:lstStyle/>
          <a:p>
            <a:r>
              <a:rPr lang="ru-RU" dirty="0"/>
              <a:t>Ответная реакция на раздражитель обеспечивает самосохранение и целостность систем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0A43B0-2B5A-AD05-87A3-DF408C6E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1874519"/>
            <a:ext cx="3039513" cy="23450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333062-AC5F-9C99-BAF1-315CDD09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249" y="1922824"/>
            <a:ext cx="4050982" cy="15173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A68B4C-939C-4858-CB38-1F3D8B124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631" y="2214087"/>
            <a:ext cx="2342723" cy="17440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4CB9B7-02A1-A120-F43B-6C4755E12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249" y="3589274"/>
            <a:ext cx="3692842" cy="17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1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7B729E1-1DA1-3736-D3D8-7A07AE452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" y="4915076"/>
            <a:ext cx="10982325" cy="1417144"/>
          </a:xfrm>
        </p:spPr>
        <p:txBody>
          <a:bodyPr/>
          <a:lstStyle/>
          <a:p>
            <a:r>
              <a:rPr lang="ru-RU" dirty="0"/>
              <a:t>Чем живые отличаются от неживых?</a:t>
            </a:r>
            <a:br>
              <a:rPr lang="ru-RU" dirty="0"/>
            </a:br>
            <a:r>
              <a:rPr lang="ru-RU" dirty="0"/>
              <a:t>Какие свойства живого вам известны?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A453EB-CB6C-4757-E8AA-37929C7576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152" b="1415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04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67BC3-A939-806A-F9F6-774447F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5. Развиваются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DCD9AB-2E8F-AAC6-060D-097275142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5360670"/>
            <a:ext cx="10058401" cy="508424"/>
          </a:xfrm>
        </p:spPr>
        <p:txBody>
          <a:bodyPr/>
          <a:lstStyle/>
          <a:p>
            <a:r>
              <a:rPr lang="ru-RU" dirty="0"/>
              <a:t>Развитие бывает историческим (филогенез) и индивидуальным (онтогенез)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42C86F-FDB4-8CA7-335F-5FFA9E13B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39" y="1658244"/>
            <a:ext cx="5196840" cy="34623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EF21FD-1311-C9B7-5881-9C1B4E859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62" y="1884153"/>
            <a:ext cx="5196840" cy="323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57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67BC3-A939-806A-F9F6-774447F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6. Размножаются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DCD9AB-2E8F-AAC6-060D-097275142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5120638"/>
            <a:ext cx="10058401" cy="748455"/>
          </a:xfrm>
        </p:spPr>
        <p:txBody>
          <a:bodyPr/>
          <a:lstStyle/>
          <a:p>
            <a:r>
              <a:rPr lang="ru-RU" dirty="0"/>
              <a:t>Способность порождать себе подобных. В основе лежит репликация ДНК, благодаря которому происходит деление клеток.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782A8D-36A4-D55A-183E-AD604102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1737362"/>
            <a:ext cx="4343400" cy="33254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827183-0329-8F90-D36B-569E4BFD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486" y="1733007"/>
            <a:ext cx="4735674" cy="332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59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67BC3-A939-806A-F9F6-774447F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7. Обладают наследственностью и изменчивостью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DCD9AB-2E8F-AAC6-060D-097275142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49" y="5120638"/>
            <a:ext cx="10058401" cy="759885"/>
          </a:xfrm>
        </p:spPr>
        <p:txBody>
          <a:bodyPr/>
          <a:lstStyle/>
          <a:p>
            <a:r>
              <a:rPr lang="ru-RU" dirty="0"/>
              <a:t>Наследственность – это способность организмов передавать признаки, свойства и особенности развития из поколения в поколение.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46F1FA-4277-54B2-1F32-02C7392A3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890" y="1808258"/>
            <a:ext cx="4869180" cy="32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17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67BC3-A939-806A-F9F6-774447F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8. Приспособлены к определенной среде обитания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DCD9AB-2E8F-AAC6-060D-097275142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5120638"/>
            <a:ext cx="10058401" cy="748455"/>
          </a:xfrm>
        </p:spPr>
        <p:txBody>
          <a:bodyPr/>
          <a:lstStyle/>
          <a:p>
            <a:r>
              <a:rPr lang="ru-RU" dirty="0"/>
              <a:t>Внешние и внутренние особенности помогают распознать то, в какой среде и при каких условиях живет организм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B0E9C7-B0D5-E6C9-90AA-4FC4BEAA2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" t="24105" r="2740" b="5790"/>
          <a:stretch/>
        </p:blipFill>
        <p:spPr>
          <a:xfrm>
            <a:off x="2777490" y="1770801"/>
            <a:ext cx="6074114" cy="314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47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A56366E-3EEA-80C1-E9C2-731D71C6A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Закрепление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8696C94-A6E8-8863-0861-849E1E10A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5712" y="1489075"/>
            <a:ext cx="59626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02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2EAE4-2554-4DF6-9C3E-02BFF6F8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Новые слова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327FDD-4D32-4A6F-928E-55A0E8E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4851964" cy="448042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Жизнь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Свойства живого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Биологические системы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Обмен веществ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Раздражимость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Размножение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Наследственность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Изменчивость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Уровни организации живого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5C5EBC-6DD8-DAF0-073D-48548D2A7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31"/>
          <a:stretch/>
        </p:blipFill>
        <p:spPr>
          <a:xfrm>
            <a:off x="6303716" y="966386"/>
            <a:ext cx="4851964" cy="49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71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DBA65F-3743-3805-58FC-AF851426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302" y="1737360"/>
            <a:ext cx="4791075" cy="45148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F390C-1368-42B9-84E4-F04846119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DB3CA-547A-4BA3-ADCE-522837C4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5895022" cy="4464755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dirty="0"/>
              <a:t>1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Ознакомиться с §3 «Сущность жизни и свойства живого»;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2. Учить определения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3. Уметь отвечать на вопросы после параграфа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4. Готовиться к проверочной работе (5 вопросов) по теме 1-3 уроков.</a:t>
            </a:r>
          </a:p>
        </p:txBody>
      </p:sp>
    </p:spTree>
    <p:extLst>
      <p:ext uri="{BB962C8B-B14F-4D97-AF65-F5344CB8AC3E}">
        <p14:creationId xmlns:p14="http://schemas.microsoft.com/office/powerpoint/2010/main" val="353436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AF360-BC97-24B6-0E99-897D32B3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5"/>
            <a:ext cx="7109460" cy="1450757"/>
          </a:xfrm>
        </p:spPr>
        <p:txBody>
          <a:bodyPr/>
          <a:lstStyle/>
          <a:p>
            <a:r>
              <a:rPr lang="ru-RU" dirty="0"/>
              <a:t>Понятие «жизнь»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4031D-091F-E9C0-66BD-AA31F89E5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807374" cy="4023360"/>
          </a:xfrm>
        </p:spPr>
        <p:txBody>
          <a:bodyPr/>
          <a:lstStyle/>
          <a:p>
            <a:r>
              <a:rPr lang="ru-RU" b="1" dirty="0"/>
              <a:t>Жизнь</a:t>
            </a:r>
            <a:r>
              <a:rPr lang="ru-RU" dirty="0"/>
              <a:t> – это способ существования белковых тел, существенным моментом которого является постоянный обмен веществ с окружающей их природой, причем с прекращением этого обмена веществ прекращается и жизнь, что приводит к разрушению белков. </a:t>
            </a:r>
          </a:p>
          <a:p>
            <a:pPr algn="r"/>
            <a:r>
              <a:rPr lang="ru-RU" dirty="0"/>
              <a:t>Философ Ф. Энгельс</a:t>
            </a:r>
          </a:p>
          <a:p>
            <a:r>
              <a:rPr lang="ru-RU" b="1" dirty="0">
                <a:solidFill>
                  <a:schemeClr val="accent1"/>
                </a:solidFill>
              </a:rPr>
              <a:t>Передает ли это определение всю полноту понятия жизнь?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A1E130-F1A2-070D-CD02-129F1B8F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0" y="393362"/>
            <a:ext cx="4050030" cy="567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8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1D5C97-7F77-F57E-8F93-3BA1CC5201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4350" y="1846263"/>
            <a:ext cx="10698480" cy="4022725"/>
          </a:xfrm>
        </p:spPr>
        <p:txBody>
          <a:bodyPr/>
          <a:lstStyle/>
          <a:p>
            <a:r>
              <a:rPr lang="ru-RU" b="1" dirty="0"/>
              <a:t>«Жизнь – это способ существования белковых тел, существенным моментом которого является постоянный обмен веществ с окружающей их внешней природой, при чем с прекращением этого обмена веществ прекращается и сама жизнь, что приводит к разложению белка.»</a:t>
            </a:r>
          </a:p>
          <a:p>
            <a:r>
              <a:rPr lang="ru-RU" dirty="0"/>
              <a:t>Ф. Энгельс</a:t>
            </a:r>
          </a:p>
          <a:p>
            <a:endParaRPr lang="ru-RU" dirty="0"/>
          </a:p>
          <a:p>
            <a:r>
              <a:rPr lang="ru-RU" b="1" dirty="0"/>
              <a:t>«Нельзя приписывать свойство жизни какому –либо соединению, оно лишь проявляется в результате многообразных реакций, в которых участвуют различные соединения» </a:t>
            </a:r>
          </a:p>
          <a:p>
            <a:r>
              <a:rPr lang="ru-RU" dirty="0"/>
              <a:t>Член Королевского общества Британской Академии наук Джона Д. Бернала.</a:t>
            </a:r>
          </a:p>
        </p:txBody>
      </p:sp>
    </p:spTree>
    <p:extLst>
      <p:ext uri="{BB962C8B-B14F-4D97-AF65-F5344CB8AC3E}">
        <p14:creationId xmlns:p14="http://schemas.microsoft.com/office/powerpoint/2010/main" val="110589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Тема «Свойство живого»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Цель : сформировать и обобщить знания о свойствах живых организмов.</a:t>
            </a:r>
          </a:p>
          <a:p>
            <a:r>
              <a:rPr lang="ru-RU" b="1" dirty="0"/>
              <a:t>Задачи: </a:t>
            </a:r>
          </a:p>
          <a:p>
            <a:r>
              <a:rPr lang="ru-RU" b="1" dirty="0"/>
              <a:t>1. Выяснить, существует ли конкретное понятие «жизнь».</a:t>
            </a:r>
          </a:p>
          <a:p>
            <a:r>
              <a:rPr lang="ru-RU" b="1" dirty="0"/>
              <a:t>2. Научиться выделять свойство живого.</a:t>
            </a:r>
          </a:p>
          <a:p>
            <a:r>
              <a:rPr lang="ru-RU" b="1" dirty="0"/>
              <a:t>3. Умение применять их на практике.</a:t>
            </a:r>
          </a:p>
          <a:p>
            <a:r>
              <a:rPr lang="ru-RU" b="1" dirty="0"/>
              <a:t>4. Получение опыта в проведении дебатов с аргументацией собственного мнения при помощи полученных и вновь приобретенных знаний.</a:t>
            </a:r>
          </a:p>
          <a:p>
            <a:r>
              <a:rPr lang="ru-RU" b="1" dirty="0"/>
              <a:t>5. Умение выслушать оппонента и прийти к общему мнению. </a:t>
            </a:r>
          </a:p>
        </p:txBody>
      </p:sp>
    </p:spTree>
    <p:extLst>
      <p:ext uri="{BB962C8B-B14F-4D97-AF65-F5344CB8AC3E}">
        <p14:creationId xmlns:p14="http://schemas.microsoft.com/office/powerpoint/2010/main" val="456568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Свойства живого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400AAB-3240-4C18-E60A-ECDD3818F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7553" y="1165860"/>
            <a:ext cx="3060141" cy="20856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D8BDE5-31EA-ACE0-6701-102CD1F7A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950" y="3977640"/>
            <a:ext cx="2240280" cy="2240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AE2CAD-F818-412D-2ED4-3074495CC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75" t="9300" r="24397" b="15806"/>
          <a:stretch/>
        </p:blipFill>
        <p:spPr>
          <a:xfrm>
            <a:off x="246369" y="4423409"/>
            <a:ext cx="2056034" cy="17945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A5D105-72D5-38FA-41EB-186C4E929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290" y="2034540"/>
            <a:ext cx="2091690" cy="27889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1E3975-28D4-2B45-CFF0-088EE766A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782" y="3169920"/>
            <a:ext cx="1895475" cy="304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A3CE83-630C-D4FF-D1F5-B2232A36D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461" y="4206240"/>
            <a:ext cx="3036627" cy="20345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325043-3D18-9AC3-48AA-C4400EB50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6059" y="1855470"/>
            <a:ext cx="1750421" cy="20345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0F90B-59B3-48EA-4ADC-F0731787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Время на подготовку тезисов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917FE9-2C5C-B881-2708-187BD0B82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398" y="1846263"/>
            <a:ext cx="604353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32866-9C7A-B920-113D-B20CD767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Алан Тьюринг «Могут ли машины думать?»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500438E-FEEA-E7FB-D293-9AFB97CF7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3821" y="1737362"/>
            <a:ext cx="5851859" cy="4384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F5D7A3-E79F-8577-34CF-4912D6EFC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2048238"/>
            <a:ext cx="30480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10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A5D48-C477-5052-F403-2FF9F41DF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Теория Тьюринга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E24C8E3-F184-9070-C48D-91E0035C7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69233"/>
            <a:ext cx="3534132" cy="4351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8B85BC-4CAA-212F-3FF6-688871BB3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512" y="1789923"/>
            <a:ext cx="42862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35570"/>
      </p:ext>
    </p:extLst>
  </p:cSld>
  <p:clrMapOvr>
    <a:masterClrMapping/>
  </p:clrMapOvr>
</p:sld>
</file>

<file path=ppt/theme/theme1.xml><?xml version="1.0" encoding="utf-8"?>
<a:theme xmlns:a="http://schemas.openxmlformats.org/drawingml/2006/main" name="1_Ретро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Ретро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2_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5840</TotalTime>
  <Words>518</Words>
  <Application>Microsoft Office PowerPoint</Application>
  <PresentationFormat>Широкоэкранный</PresentationFormat>
  <Paragraphs>66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Calibri</vt:lpstr>
      <vt:lpstr>Calibri Light</vt:lpstr>
      <vt:lpstr>Times New Roman</vt:lpstr>
      <vt:lpstr>Wingdings</vt:lpstr>
      <vt:lpstr>1_Ретро</vt:lpstr>
      <vt:lpstr>Ретро</vt:lpstr>
      <vt:lpstr>2_Ретро</vt:lpstr>
      <vt:lpstr>Урок-дебаты «Свойство живого»</vt:lpstr>
      <vt:lpstr>Чем живые отличаются от неживых? Какие свойства живого вам известны? </vt:lpstr>
      <vt:lpstr>Понятие «жизнь»</vt:lpstr>
      <vt:lpstr>Презентация PowerPoint</vt:lpstr>
      <vt:lpstr>Тема «Свойство живого»</vt:lpstr>
      <vt:lpstr>Свойства живого</vt:lpstr>
      <vt:lpstr>Время на подготовку тезисов </vt:lpstr>
      <vt:lpstr>Алан Тьюринг «Могут ли машины думать?»</vt:lpstr>
      <vt:lpstr>Теория Тьюринга</vt:lpstr>
      <vt:lpstr>Джон Сёрль «Китайская комната»</vt:lpstr>
      <vt:lpstr>Время на размышления</vt:lpstr>
      <vt:lpstr>Вопрос вирусов</vt:lpstr>
      <vt:lpstr>Что делает вирус «живым» ? Концепция эгоистичной ДНК</vt:lpstr>
      <vt:lpstr>Для домашнего прочтения</vt:lpstr>
      <vt:lpstr>Составим таблицу</vt:lpstr>
      <vt:lpstr>1. Сходство химического состава и принципа строения</vt:lpstr>
      <vt:lpstr>2. Организмы – открытые биологические системы</vt:lpstr>
      <vt:lpstr>3. Способность к обмену веществ и энергии с окружающей средой</vt:lpstr>
      <vt:lpstr>4. Проявляют раздражимость</vt:lpstr>
      <vt:lpstr>5. Развиваются</vt:lpstr>
      <vt:lpstr>6. Размножаются</vt:lpstr>
      <vt:lpstr>7. Обладают наследственностью и изменчивостью</vt:lpstr>
      <vt:lpstr>8. Приспособлены к определенной среде обитания</vt:lpstr>
      <vt:lpstr>Закрепление</vt:lpstr>
      <vt:lpstr>Новые слова</vt:lpstr>
      <vt:lpstr>Домашнее задание: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1</dc:title>
  <dc:creator>Маргарита Чегодаева</dc:creator>
  <cp:lastModifiedBy>Маргарита Чегодаева</cp:lastModifiedBy>
  <cp:revision>92</cp:revision>
  <dcterms:created xsi:type="dcterms:W3CDTF">2021-08-13T19:43:34Z</dcterms:created>
  <dcterms:modified xsi:type="dcterms:W3CDTF">2022-11-03T07:25:25Z</dcterms:modified>
</cp:coreProperties>
</file>