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74" r:id="rId4"/>
    <p:sldId id="276" r:id="rId5"/>
    <p:sldId id="260" r:id="rId6"/>
    <p:sldId id="263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3" r:id="rId15"/>
    <p:sldId id="275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5" autoAdjust="0"/>
    <p:restoredTop sz="94660"/>
  </p:normalViewPr>
  <p:slideViewPr>
    <p:cSldViewPr>
      <p:cViewPr varScale="1">
        <p:scale>
          <a:sx n="106" d="100"/>
          <a:sy n="106" d="100"/>
        </p:scale>
        <p:origin x="-117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5" name="Group 44"/>
            <p:cNvGrpSpPr>
              <a:grpSpLocks/>
            </p:cNvGrpSpPr>
            <p:nvPr/>
          </p:nvGrpSpPr>
          <p:grpSpPr bwMode="auto">
            <a:xfrm>
              <a:off x="159" y="0"/>
              <a:ext cx="9143396" cy="6858000"/>
              <a:chOff x="159" y="0"/>
              <a:chExt cx="9143396" cy="6858000"/>
            </a:xfrm>
          </p:grpSpPr>
          <p:grpSp>
            <p:nvGrpSpPr>
              <p:cNvPr id="28" name="Group 4"/>
              <p:cNvGrpSpPr>
                <a:grpSpLocks/>
              </p:cNvGrpSpPr>
              <p:nvPr/>
            </p:nvGrpSpPr>
            <p:grpSpPr bwMode="auto">
              <a:xfrm>
                <a:off x="159" y="0"/>
                <a:ext cx="2514434" cy="6858000"/>
                <a:chOff x="159" y="0"/>
                <a:chExt cx="2514434" cy="6858000"/>
              </a:xfrm>
            </p:grpSpPr>
            <p:sp>
              <p:nvSpPr>
                <p:cNvPr id="40" name="Rectangle 114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1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29" name="Group 5"/>
              <p:cNvGrpSpPr>
                <a:grpSpLocks/>
              </p:cNvGrpSpPr>
              <p:nvPr/>
            </p:nvGrpSpPr>
            <p:grpSpPr bwMode="auto">
              <a:xfrm>
                <a:off x="422406" y="0"/>
                <a:ext cx="2514434" cy="6858000"/>
                <a:chOff x="-504" y="0"/>
                <a:chExt cx="2514434" cy="6858000"/>
              </a:xfrm>
            </p:grpSpPr>
            <p:sp>
              <p:nvSpPr>
                <p:cNvPr id="37" name="Rectangle 84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8" name="Rectangle 85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113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9"/>
              <p:cNvGrpSpPr>
                <a:grpSpLocks/>
              </p:cNvGrpSpPr>
              <p:nvPr/>
            </p:nvGrpSpPr>
            <p:grpSpPr bwMode="auto">
              <a:xfrm rot="10800000">
                <a:off x="6629121" y="0"/>
                <a:ext cx="2514434" cy="6858000"/>
                <a:chOff x="445" y="0"/>
                <a:chExt cx="2514434" cy="6858000"/>
              </a:xfrm>
            </p:grpSpPr>
            <p:sp>
              <p:nvSpPr>
                <p:cNvPr id="34" name="Rectangle 77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5" name="Rectangle 78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80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1" name="Rectangle 74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2" name="Rectangle 75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76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6" name="Freeform 44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Freeform 4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4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50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51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Hexagon 52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53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54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55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56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Freeform 57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Hexagon 58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59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60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61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62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63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64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65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66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Freeform 67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68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3" name="Rectangle 45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" name="Rectangle 46"/>
          <p:cNvSpPr/>
          <p:nvPr/>
        </p:nvSpPr>
        <p:spPr>
          <a:xfrm>
            <a:off x="4649788" y="-22225"/>
            <a:ext cx="3505200" cy="2312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49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88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7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688" y="1516063"/>
            <a:ext cx="2133600" cy="752475"/>
          </a:xfrm>
        </p:spPr>
        <p:txBody>
          <a:bodyPr anchor="b"/>
          <a:lstStyle>
            <a:lvl1pPr algn="l">
              <a:defRPr sz="2400"/>
            </a:lvl1pPr>
          </a:lstStyle>
          <a:p>
            <a:pPr>
              <a:defRPr/>
            </a:pPr>
            <a:fld id="{14CEAD18-DDB8-42D0-A7D0-7964E975CF1B}" type="datetimeFigureOut">
              <a:rPr lang="ru-RU"/>
              <a:pPr>
                <a:defRPr/>
              </a:pPr>
              <a:t>02.04.2024</a:t>
            </a:fld>
            <a:endParaRPr lang="ru-RU"/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838" y="5719763"/>
            <a:ext cx="283051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788" y="5719763"/>
            <a:ext cx="642937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F3281054-EAD8-4E44-B20C-491928F3F3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3E564-2CDF-4710-91D6-B3843F766702}" type="datetimeFigureOut">
              <a:rPr lang="ru-RU"/>
              <a:pPr>
                <a:defRPr/>
              </a:pPr>
              <a:t>02.04.2024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1649B-877B-4B2E-8EBF-1401DBCCED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ACD35-50F8-4D21-B8C5-5A1C4DE16E3E}" type="datetimeFigureOut">
              <a:rPr lang="ru-RU"/>
              <a:pPr>
                <a:defRPr/>
              </a:pPr>
              <a:t>02.04.2024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3589D-129F-4918-8715-1221FBA6F0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CFDE5-1FAE-46DF-A212-5AF000931601}" type="datetimeFigureOut">
              <a:rPr lang="ru-RU"/>
              <a:pPr>
                <a:defRPr/>
              </a:pPr>
              <a:t>02.04.2024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71D97-244C-4A56-A2A2-15CC2AB5AB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2A13C-BA5F-40AD-9A12-E16C90492573}" type="datetimeFigureOut">
              <a:rPr lang="ru-RU"/>
              <a:pPr>
                <a:defRPr/>
              </a:pPr>
              <a:t>02.04.2024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19CE8-BA48-45D4-972F-0231C3C888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C6BB0-2282-467B-93C1-CF13337DCDB2}" type="datetimeFigureOut">
              <a:rPr lang="ru-RU"/>
              <a:pPr>
                <a:defRPr/>
              </a:pPr>
              <a:t>02.04.2024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A4450-F3F0-4761-9499-C0399A0096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73B78-42A4-4CE4-979C-0D2D434590A5}" type="datetimeFigureOut">
              <a:rPr lang="ru-RU"/>
              <a:pPr>
                <a:defRPr/>
              </a:pPr>
              <a:t>02.04.2024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65C85-D7F7-4C63-9742-D5DFE077A1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64ECC-E88D-4C6D-A725-F8EE57AA3F9A}" type="datetimeFigureOut">
              <a:rPr lang="ru-RU"/>
              <a:pPr>
                <a:defRPr/>
              </a:pPr>
              <a:t>02.04.2024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A81A9-7500-46C6-8BF7-3A6D5915FC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F9233-9749-4268-8130-2ED0D41B05ED}" type="datetimeFigureOut">
              <a:rPr lang="ru-RU"/>
              <a:pPr>
                <a:defRPr/>
              </a:pPr>
              <a:t>02.04.2024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23538-44B6-4AB2-9A4E-843D1C7D38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159" y="0"/>
              <a:ext cx="9143396" cy="6858000"/>
              <a:chOff x="159" y="0"/>
              <a:chExt cx="9143396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159" y="0"/>
                <a:ext cx="2514434" cy="6858000"/>
                <a:chOff x="159" y="0"/>
                <a:chExt cx="2514434" cy="6858000"/>
              </a:xfrm>
            </p:grpSpPr>
            <p:sp>
              <p:nvSpPr>
                <p:cNvPr id="41" name="Rectangle 83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406" y="0"/>
                <a:ext cx="2514434" cy="6858000"/>
                <a:chOff x="-504" y="0"/>
                <a:chExt cx="2514434" cy="6858000"/>
              </a:xfrm>
            </p:grpSpPr>
            <p:sp>
              <p:nvSpPr>
                <p:cNvPr id="38" name="Rectangle 80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81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0" name="Rectangle 82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121" y="0"/>
                <a:ext cx="2514434" cy="6858000"/>
                <a:chOff x="445" y="0"/>
                <a:chExt cx="2514434" cy="6858000"/>
              </a:xfrm>
            </p:grpSpPr>
            <p:sp>
              <p:nvSpPr>
                <p:cNvPr id="35" name="Rectangle 77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78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7" name="Rectangle 79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74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75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4" name="Rectangle 76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7" name="Freeform 46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4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4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49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Freeform 50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51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52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53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54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Hexagon 55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Freeform 58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59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61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62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63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64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65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66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67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Hexagon 68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69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Freeform 70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4" name="Rectangle 45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56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57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Rectangle 60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098BE-8386-4963-8EFE-3877F8230F01}" type="datetimeFigureOut">
              <a:rPr lang="ru-RU"/>
              <a:pPr>
                <a:defRPr/>
              </a:pPr>
              <a:t>02.04.2024</a:t>
            </a:fld>
            <a:endParaRPr lang="ru-RU"/>
          </a:p>
        </p:txBody>
      </p:sp>
      <p:sp>
        <p:nvSpPr>
          <p:cNvPr id="49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09B25-6F34-4731-928D-4661C96EDC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0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159" y="0"/>
              <a:ext cx="9143396" cy="6858000"/>
              <a:chOff x="159" y="0"/>
              <a:chExt cx="9143396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159" y="0"/>
                <a:ext cx="2514434" cy="6858000"/>
                <a:chOff x="159" y="0"/>
                <a:chExt cx="2514434" cy="6858000"/>
              </a:xfrm>
            </p:grpSpPr>
            <p:sp>
              <p:nvSpPr>
                <p:cNvPr id="41" name="Rectangle 86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406" y="0"/>
                <a:ext cx="2514434" cy="6858000"/>
                <a:chOff x="-504" y="0"/>
                <a:chExt cx="2514434" cy="6858000"/>
              </a:xfrm>
            </p:grpSpPr>
            <p:sp>
              <p:nvSpPr>
                <p:cNvPr id="38" name="Rectangle 83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84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0" name="Rectangle 85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121" y="0"/>
                <a:ext cx="2514434" cy="6858000"/>
                <a:chOff x="445" y="0"/>
                <a:chExt cx="2514434" cy="6858000"/>
              </a:xfrm>
            </p:grpSpPr>
            <p:sp>
              <p:nvSpPr>
                <p:cNvPr id="35" name="Rectangle 80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81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7" name="Rectangle 82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77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78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4" name="Rectangle 79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7" name="Freeform 45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46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47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48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Freeform 49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50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51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59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60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Hexagon 61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Freeform 62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63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64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65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66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67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68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69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70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Hexagon 71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72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Freeform 73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4" name="Rectangle 93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10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101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Rectangle 104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60DC2-8EA4-4923-B059-7F0481875D2F}" type="datetimeFigureOut">
              <a:rPr lang="ru-RU"/>
              <a:pPr>
                <a:defRPr/>
              </a:pPr>
              <a:t>02.04.2024</a:t>
            </a:fld>
            <a:endParaRPr lang="ru-RU"/>
          </a:p>
        </p:txBody>
      </p:sp>
      <p:sp>
        <p:nvSpPr>
          <p:cNvPr id="4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3B7A6-5257-4CC8-A637-806C62B5E7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1"/>
          <p:cNvGrpSpPr>
            <a:grpSpLocks/>
          </p:cNvGrpSpPr>
          <p:nvPr/>
        </p:nvGrpSpPr>
        <p:grpSpPr bwMode="auto">
          <a:xfrm>
            <a:off x="-304800" y="0"/>
            <a:ext cx="9932988" cy="6858000"/>
            <a:chOff x="-382404" y="0"/>
            <a:chExt cx="9932332" cy="6858000"/>
          </a:xfrm>
        </p:grpSpPr>
        <p:grpSp>
          <p:nvGrpSpPr>
            <p:cNvPr id="103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5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05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06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2540" y="5035550"/>
              <a:ext cx="9144983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2540" y="3467100"/>
              <a:ext cx="9144983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2540" y="5284788"/>
              <a:ext cx="9144983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6793" y="5132388"/>
              <a:ext cx="6982951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5573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19425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8949" y="159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6524" y="32543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2326" y="53832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3969" y="540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542" y="28495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394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09771" y="54117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8820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443" y="15636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997" y="4056063"/>
              <a:ext cx="1242931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997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375"/>
            <a:ext cx="8229600" cy="618648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0888" y="-22225"/>
            <a:ext cx="3679825" cy="700088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042988" y="1027113"/>
            <a:ext cx="70246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42988" y="2324100"/>
            <a:ext cx="6777037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575" y="2238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EFEFE"/>
                </a:solidFill>
                <a:latin typeface="+mn-lt"/>
              </a:defRPr>
            </a:lvl1pPr>
          </a:lstStyle>
          <a:p>
            <a:pPr>
              <a:defRPr/>
            </a:pPr>
            <a:fld id="{5FF46561-6456-4A8B-923D-7443AB119611}" type="datetimeFigureOut">
              <a:rPr lang="ru-RU"/>
              <a:pPr>
                <a:defRPr/>
              </a:pPr>
              <a:t>02.04.2024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788" y="223838"/>
            <a:ext cx="1331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EFEFE"/>
                </a:solidFill>
                <a:latin typeface="+mn-lt"/>
              </a:defRPr>
            </a:lvl1pPr>
          </a:lstStyle>
          <a:p>
            <a:pPr>
              <a:defRPr/>
            </a:pPr>
            <a:fld id="{4C19B623-0A1C-481E-A9DC-AC9B53FD7D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7" r:id="rId2"/>
    <p:sldLayoutId id="2147483706" r:id="rId3"/>
    <p:sldLayoutId id="2147483705" r:id="rId4"/>
    <p:sldLayoutId id="2147483704" r:id="rId5"/>
    <p:sldLayoutId id="2147483703" r:id="rId6"/>
    <p:sldLayoutId id="2147483702" r:id="rId7"/>
    <p:sldLayoutId id="2147483709" r:id="rId8"/>
    <p:sldLayoutId id="2147483710" r:id="rId9"/>
    <p:sldLayoutId id="2147483701" r:id="rId10"/>
    <p:sldLayoutId id="214748370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395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255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11" Type="http://schemas.openxmlformats.org/officeDocument/2006/relationships/image" Target="../media/image39.jpe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16016" y="476672"/>
            <a:ext cx="3313355" cy="170216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Праздник праздников</a:t>
            </a:r>
            <a:endParaRPr lang="ru-RU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13314" name="Picture 2" descr="https://im0-tub-ru.yandex.net/i?id=6b2ad5dd52e02d581b19cc9d6bbc9f1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188913"/>
            <a:ext cx="4151313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6" descr="https://im2-tub-ru.yandex.net/i?id=701b115bb4a3c33760a76063e00d8f13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" y="3716338"/>
            <a:ext cx="4144963" cy="298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7" descr="C:\Users\Татьяна\Desktop\7789782aa14614ebd936fe06de4741e5_i-144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7900" y="3429000"/>
            <a:ext cx="3384550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Прямоугольник 3"/>
          <p:cNvSpPr>
            <a:spLocks noChangeArrowheads="1"/>
          </p:cNvSpPr>
          <p:nvPr/>
        </p:nvSpPr>
        <p:spPr bwMode="auto">
          <a:xfrm>
            <a:off x="4716463" y="188913"/>
            <a:ext cx="16430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entury Gothic" pitchFamily="34" charset="0"/>
              </a:rPr>
              <a:t> </a:t>
            </a:r>
            <a:r>
              <a:rPr lang="ru-RU" sz="2000" b="1">
                <a:latin typeface="Century Gothic" pitchFamily="34" charset="0"/>
              </a:rPr>
              <a:t>Рисованка</a:t>
            </a:r>
            <a:endParaRPr lang="ru-RU" sz="2000">
              <a:latin typeface="Century Gothic" pitchFamily="34" charset="0"/>
            </a:endParaRPr>
          </a:p>
        </p:txBody>
      </p:sp>
      <p:pic>
        <p:nvPicPr>
          <p:cNvPr id="26626" name="Picture 2" descr="C:\Users\Татьяна\Desktop\1a5b63eb5ecdb124582301a6ab42f5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" y="746125"/>
            <a:ext cx="4087813" cy="271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 descr="C:\Users\Татьяна\Desktop\rospis-pashal-ny-h-yaits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0" y="4543425"/>
            <a:ext cx="476250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Прямоугольник 4"/>
          <p:cNvSpPr>
            <a:spLocks noChangeArrowheads="1"/>
          </p:cNvSpPr>
          <p:nvPr/>
        </p:nvSpPr>
        <p:spPr bwMode="auto">
          <a:xfrm>
            <a:off x="5795963" y="5489575"/>
            <a:ext cx="27098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entury Gothic" pitchFamily="34" charset="0"/>
              </a:rPr>
              <a:t>Пишут кисточкой, фломастером, карандашом</a:t>
            </a:r>
          </a:p>
        </p:txBody>
      </p:sp>
      <p:pic>
        <p:nvPicPr>
          <p:cNvPr id="26629" name="Picture 5" descr="https://im3-tub-ru.yandex.net/i?id=1628769daa5cd57a161be9005793b687-06-16f-01752&amp;n=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363" y="746125"/>
            <a:ext cx="3568700" cy="356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Прямоугольник 3"/>
          <p:cNvSpPr>
            <a:spLocks noChangeArrowheads="1"/>
          </p:cNvSpPr>
          <p:nvPr/>
        </p:nvSpPr>
        <p:spPr bwMode="auto">
          <a:xfrm>
            <a:off x="4859338" y="115888"/>
            <a:ext cx="1643062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Century Gothic" pitchFamily="34" charset="0"/>
              </a:rPr>
              <a:t>Малеванки</a:t>
            </a:r>
            <a:endParaRPr lang="ru-RU" sz="2000">
              <a:latin typeface="Century Gothic" pitchFamily="34" charset="0"/>
            </a:endParaRPr>
          </a:p>
        </p:txBody>
      </p:sp>
      <p:pic>
        <p:nvPicPr>
          <p:cNvPr id="27650" name="Picture 2" descr="https://im3-tub-ru.yandex.net/i?id=b84b416a285e3e33aa43529224f104f9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388938"/>
            <a:ext cx="2176462" cy="217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6" descr="https://im0-tub-ru.yandex.net/i?id=e2c4dc72aff5d3213a536c9b71ace880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2781300"/>
            <a:ext cx="2197100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8" descr="https://im2-tub-ru.yandex.net/i?id=8015f13c413676596fd33fe53d33a25c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4437063"/>
            <a:ext cx="29813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4" descr="https://im3-tub-ru.yandex.net/i?id=8193c5a63862427bb2a689de1654d5f0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113" y="908050"/>
            <a:ext cx="5497512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10" descr="https://im0-tub-ru.yandex.net/i?id=6a215ed43aca967c0f03cdd5e136ecba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92463" y="5114925"/>
            <a:ext cx="1684337" cy="126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5" name="Прямоугольник 4"/>
          <p:cNvSpPr>
            <a:spLocks noChangeArrowheads="1"/>
          </p:cNvSpPr>
          <p:nvPr/>
        </p:nvSpPr>
        <p:spPr bwMode="auto">
          <a:xfrm>
            <a:off x="5148263" y="5178425"/>
            <a:ext cx="34083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entury Gothic" pitchFamily="34" charset="0"/>
              </a:rPr>
              <a:t>Пасхальные яйца, расписанные своим собственным узором, орнаментом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C:\Users\Татьяна\Desktop\dryapanka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4663" y="758825"/>
            <a:ext cx="4251325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Прямоугольник 3"/>
          <p:cNvSpPr>
            <a:spLocks noChangeArrowheads="1"/>
          </p:cNvSpPr>
          <p:nvPr/>
        </p:nvSpPr>
        <p:spPr bwMode="auto">
          <a:xfrm>
            <a:off x="4716463" y="188913"/>
            <a:ext cx="14906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Century Gothic" pitchFamily="34" charset="0"/>
              </a:rPr>
              <a:t>Драпанки</a:t>
            </a:r>
            <a:endParaRPr lang="ru-RU" sz="2000">
              <a:latin typeface="Century Gothic" pitchFamily="34" charset="0"/>
            </a:endParaRPr>
          </a:p>
        </p:txBody>
      </p:sp>
      <p:sp>
        <p:nvSpPr>
          <p:cNvPr id="28675" name="Прямоугольник 4"/>
          <p:cNvSpPr>
            <a:spLocks noChangeArrowheads="1"/>
          </p:cNvSpPr>
          <p:nvPr/>
        </p:nvSpPr>
        <p:spPr bwMode="auto">
          <a:xfrm>
            <a:off x="442913" y="388938"/>
            <a:ext cx="4103687" cy="366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entury Gothic" pitchFamily="34" charset="0"/>
              </a:rPr>
              <a:t>Узор наносят на скорлупу острым предметом - ножом, шилом, ножницами, толстой иглой. Но прежде, чем выцарапать узор, его необходимо нанести на яйцо к</a:t>
            </a:r>
            <a:r>
              <a:rPr lang="ru-RU"/>
              <a:t>а</a:t>
            </a:r>
            <a:r>
              <a:rPr lang="ru-RU">
                <a:latin typeface="Century Gothic" pitchFamily="34" charset="0"/>
              </a:rPr>
              <a:t>рандашом. Во время работы яйцо держат в левой руке, а острый предмет - в правой. Ажурный рисунок на драпанке хорошо смотрится на коричневой или другой темной краске.</a:t>
            </a:r>
          </a:p>
        </p:txBody>
      </p:sp>
      <p:pic>
        <p:nvPicPr>
          <p:cNvPr id="28676" name="Picture 4" descr="https://im1-tub-ru.yandex.net/i?id=4c0f9392cca71863842d11b032de83d3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4081463"/>
            <a:ext cx="3448050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6" descr="https://im3-tub-ru.yandex.net/i?id=a821c535eef6257a3499f5a0574ebedd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463" y="4029075"/>
            <a:ext cx="3527425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Прямоугольник 3"/>
          <p:cNvSpPr>
            <a:spLocks noChangeArrowheads="1"/>
          </p:cNvSpPr>
          <p:nvPr/>
        </p:nvSpPr>
        <p:spPr bwMode="auto">
          <a:xfrm>
            <a:off x="4787900" y="188913"/>
            <a:ext cx="14525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Century Gothic" pitchFamily="34" charset="0"/>
              </a:rPr>
              <a:t>Крапанки</a:t>
            </a:r>
            <a:endParaRPr lang="ru-RU" sz="2000">
              <a:latin typeface="Century Gothic" pitchFamily="34" charset="0"/>
            </a:endParaRPr>
          </a:p>
        </p:txBody>
      </p:sp>
      <p:sp>
        <p:nvSpPr>
          <p:cNvPr id="29698" name="Прямоугольник 4"/>
          <p:cNvSpPr>
            <a:spLocks noChangeArrowheads="1"/>
          </p:cNvSpPr>
          <p:nvPr/>
        </p:nvSpPr>
        <p:spPr bwMode="auto">
          <a:xfrm>
            <a:off x="611188" y="414338"/>
            <a:ext cx="3960812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entury Gothic" pitchFamily="34" charset="0"/>
              </a:rPr>
              <a:t>от украинского слова "крапать", то есть покрывать каплями. Сначала яйцо красят одним цветом, затем, когда оно высохнет и остынет, на него наносят капли горячего воска. Как только воск остынет, яйцо кладут в раствор другого цвета. После высыхания краски яйцо опускают в горячую воду. Воск тает, и выходит очень забавное яйцо.</a:t>
            </a:r>
          </a:p>
        </p:txBody>
      </p:sp>
      <p:pic>
        <p:nvPicPr>
          <p:cNvPr id="29699" name="Picture 2" descr="https://im3-tub-ru.yandex.net/i?id=a2c07bf79f7b985e1e0fa49ea420c37a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742950"/>
            <a:ext cx="4011613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 descr="https://im1-tub-ru.yandex.net/i?id=810394894b05182df7c2e8c249b02d0f-07-16f-01752&amp;n=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3933825"/>
            <a:ext cx="3306762" cy="248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6" descr="https://im0-tub-ru.yandex.net/i?id=b5d89ddf4f7b842ad847be44a101c671-15-16f-01752&amp;n=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3213" y="4103688"/>
            <a:ext cx="1836737" cy="183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8" descr="https://im0-tub-ru.yandex.net/i?id=d9c2c78c119037dff52ce1ed49abbac2-05-16f-01752&amp;n=2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0463" y="3763963"/>
            <a:ext cx="2252662" cy="225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Прямоугольник 3"/>
          <p:cNvSpPr>
            <a:spLocks noChangeArrowheads="1"/>
          </p:cNvSpPr>
          <p:nvPr/>
        </p:nvSpPr>
        <p:spPr bwMode="auto">
          <a:xfrm>
            <a:off x="684213" y="549275"/>
            <a:ext cx="4103687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i="1">
                <a:latin typeface="Century Gothic" pitchFamily="34" charset="0"/>
              </a:rPr>
              <a:t>На скорлупке хрупкой, тонкой</a:t>
            </a:r>
            <a:endParaRPr lang="ru-RU" sz="2000">
              <a:latin typeface="Century Gothic" pitchFamily="34" charset="0"/>
            </a:endParaRPr>
          </a:p>
          <a:p>
            <a:r>
              <a:rPr lang="ru-RU" sz="2000" i="1">
                <a:latin typeface="Century Gothic" pitchFamily="34" charset="0"/>
              </a:rPr>
              <a:t>Для людей и красоты,</a:t>
            </a:r>
            <a:endParaRPr lang="ru-RU" sz="2000">
              <a:latin typeface="Century Gothic" pitchFamily="34" charset="0"/>
            </a:endParaRPr>
          </a:p>
          <a:p>
            <a:r>
              <a:rPr lang="ru-RU" sz="2000" i="1">
                <a:latin typeface="Century Gothic" pitchFamily="34" charset="0"/>
              </a:rPr>
              <a:t>Крашу кисточкой я тонкой</a:t>
            </a:r>
            <a:endParaRPr lang="ru-RU" sz="2000">
              <a:latin typeface="Century Gothic" pitchFamily="34" charset="0"/>
            </a:endParaRPr>
          </a:p>
          <a:p>
            <a:r>
              <a:rPr lang="ru-RU" sz="2000" i="1">
                <a:latin typeface="Century Gothic" pitchFamily="34" charset="0"/>
              </a:rPr>
              <a:t>Крестик, солнышко, цветы.</a:t>
            </a:r>
            <a:endParaRPr lang="ru-RU" sz="2000">
              <a:latin typeface="Century Gothic" pitchFamily="34" charset="0"/>
            </a:endParaRPr>
          </a:p>
          <a:p>
            <a:r>
              <a:rPr lang="ru-RU" sz="2000" i="1">
                <a:latin typeface="Century Gothic" pitchFamily="34" charset="0"/>
              </a:rPr>
              <a:t>В светлый праздник Воскресения</a:t>
            </a:r>
            <a:endParaRPr lang="ru-RU" sz="2000">
              <a:latin typeface="Century Gothic" pitchFamily="34" charset="0"/>
            </a:endParaRPr>
          </a:p>
          <a:p>
            <a:r>
              <a:rPr lang="ru-RU" sz="2000" i="1">
                <a:latin typeface="Century Gothic" pitchFamily="34" charset="0"/>
              </a:rPr>
              <a:t>Подарю своим друзьям</a:t>
            </a:r>
            <a:endParaRPr lang="ru-RU" sz="2000">
              <a:latin typeface="Century Gothic" pitchFamily="34" charset="0"/>
            </a:endParaRPr>
          </a:p>
          <a:p>
            <a:r>
              <a:rPr lang="ru-RU" sz="2000" i="1">
                <a:latin typeface="Century Gothic" pitchFamily="34" charset="0"/>
              </a:rPr>
              <a:t>По яичку, с поздравлением.</a:t>
            </a:r>
            <a:endParaRPr lang="ru-RU" sz="2000">
              <a:latin typeface="Century Gothic" pitchFamily="34" charset="0"/>
            </a:endParaRPr>
          </a:p>
          <a:p>
            <a:r>
              <a:rPr lang="ru-RU" sz="2000" i="1">
                <a:latin typeface="Century Gothic" pitchFamily="34" charset="0"/>
              </a:rPr>
              <a:t>И скажу: «Раскрасил сам!</a:t>
            </a:r>
            <a:endParaRPr lang="ru-RU" sz="2000">
              <a:latin typeface="Century Gothic" pitchFamily="34" charset="0"/>
            </a:endParaRPr>
          </a:p>
        </p:txBody>
      </p:sp>
      <p:pic>
        <p:nvPicPr>
          <p:cNvPr id="30722" name="Picture 2" descr="https://im0-tub-ru.yandex.net/i?id=81571232ca74a9395738a81c82554619&amp;n=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48150" y="2924175"/>
            <a:ext cx="4068763" cy="271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4" descr="https://im3-tub-ru.yandex.net/i?id=1cfc123ef83b23645758a48ed408ba8d&amp;n=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0" y="3436938"/>
            <a:ext cx="1657350" cy="217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6" descr="https://im0-tub-ru.yandex.net/i?id=ba52c7cd82fc0c752c09386df77032d8&amp;n=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65713" y="741363"/>
            <a:ext cx="2808287" cy="209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404813"/>
            <a:ext cx="8350250" cy="61198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Поделка тему весна на встреч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4688" y="460375"/>
            <a:ext cx="2665412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4" descr="С пасхо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00" y="747713"/>
            <a:ext cx="3636963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5" descr="C:\Users\Татьяна\Desktop\12815104-colombes-de-la-paix-avec-branche-d-39-olivier-symbole-de-paqu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850" y="779463"/>
            <a:ext cx="12954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7" descr="https://im1-tub-ru.yandex.net/i?id=b1e17be88e8506b3b89552f5d0d2b5bb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8500" y="3719513"/>
            <a:ext cx="1738313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9" descr="https://im2-tub-ru.yandex.net/i?id=002255e8874969e07a786f52316bb5dd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8500" y="5140325"/>
            <a:ext cx="1738313" cy="124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11" descr="Стена ВКонтакте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76900" y="4362450"/>
            <a:ext cx="2957513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13" descr="https://im0-tub-ru.yandex.net/i?id=bfe0792c2e5837ffa469b379477b6c78&amp;n=2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27888" y="1844675"/>
            <a:ext cx="1376362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15" descr="https://im3-tub-ru.yandex.net/i?id=3ff1feeb41268d0734eec545f3d10e5c&amp;n=2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59050" y="3668713"/>
            <a:ext cx="3157538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17" descr="https://im1-tub-ru.yandex.net/i?id=08d840c7a2d7bdf371e79a41eb5d0655&amp;n=2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286625" y="3384550"/>
            <a:ext cx="1187450" cy="88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19" descr="https://im0-tub-ru.yandex.net/i?id=dce4fc4eb29e5ad8bab118bacfc30702&amp;n=2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744788" y="5718175"/>
            <a:ext cx="747712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21" descr="https://im1-tub-ru.yandex.net/i?id=de7a929a07bc3f8c4721007dc3744bc1&amp;n=2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716588" y="3668713"/>
            <a:ext cx="1412875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2" name="Picture 23" descr="https://im1-tub-ru.yandex.net/i?id=ab95dc8b659a40f4203fd3894710e9aa&amp;n=2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924300" y="5718175"/>
            <a:ext cx="1385888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3" name="Picture 4" descr="https://im3-tub-ru.yandex.net/i?id=33b4570a47bffcff1eb766ae363fc556-15-16f-01752&amp;n=2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559050" y="5645150"/>
            <a:ext cx="1203325" cy="79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400" dirty="0" smtClean="0">
                <a:latin typeface="Arial" charset="0"/>
              </a:rPr>
              <a:t>Тема:    Роспись    пасхального яйца</a:t>
            </a:r>
          </a:p>
        </p:txBody>
      </p:sp>
      <p:sp>
        <p:nvSpPr>
          <p:cNvPr id="1638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Char char="-"/>
            </a:pPr>
            <a:endParaRPr lang="ru-RU" sz="4000" smtClean="0">
              <a:latin typeface="Arial" charset="0"/>
            </a:endParaRPr>
          </a:p>
          <a:p>
            <a:pPr eaLnBrk="1" hangingPunct="1">
              <a:buFontTx/>
              <a:buChar char="-"/>
            </a:pPr>
            <a:r>
              <a:rPr lang="ru-RU" sz="4000" smtClean="0">
                <a:latin typeface="Arial" charset="0"/>
              </a:rPr>
              <a:t>Узнать…</a:t>
            </a:r>
          </a:p>
          <a:p>
            <a:pPr eaLnBrk="1" hangingPunct="1">
              <a:buFontTx/>
              <a:buChar char="-"/>
            </a:pPr>
            <a:endParaRPr lang="ru-RU" sz="4000" smtClean="0">
              <a:latin typeface="Arial" charset="0"/>
            </a:endParaRPr>
          </a:p>
          <a:p>
            <a:pPr eaLnBrk="1" hangingPunct="1">
              <a:buFontTx/>
              <a:buChar char="-"/>
            </a:pPr>
            <a:r>
              <a:rPr lang="ru-RU" sz="4000" smtClean="0">
                <a:latin typeface="Arial" charset="0"/>
              </a:rPr>
              <a:t>Научиться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6" name="Rectangle 6"/>
          <p:cNvSpPr>
            <a:spLocks noGrp="1"/>
          </p:cNvSpPr>
          <p:nvPr>
            <p:ph type="body" sz="half" idx="4294967295"/>
          </p:nvPr>
        </p:nvSpPr>
        <p:spPr bwMode="auto">
          <a:xfrm>
            <a:off x="5148263" y="692150"/>
            <a:ext cx="3594100" cy="5689600"/>
          </a:xfrm>
          <a:prstGeom prst="rect">
            <a:avLst/>
          </a:prstGeom>
        </p:spPr>
        <p:txBody>
          <a:bodyPr/>
          <a:lstStyle/>
          <a:p>
            <a:pPr>
              <a:buFont typeface="Wingdings 2" pitchFamily="18" charset="2"/>
              <a:buNone/>
            </a:pPr>
            <a:endParaRPr lang="ru-RU" smtClean="0">
              <a:latin typeface="Arial" charset="0"/>
            </a:endParaRPr>
          </a:p>
          <a:p>
            <a:pPr>
              <a:buFont typeface="Wingdings 2" pitchFamily="18" charset="2"/>
              <a:buNone/>
            </a:pPr>
            <a:endParaRPr lang="ru-RU" smtClean="0">
              <a:latin typeface="Arial" charset="0"/>
            </a:endParaRPr>
          </a:p>
          <a:p>
            <a:pPr>
              <a:buFont typeface="Wingdings 2" pitchFamily="18" charset="2"/>
              <a:buNone/>
            </a:pPr>
            <a:endParaRPr lang="ru-RU" smtClean="0">
              <a:latin typeface="Arial" charset="0"/>
            </a:endParaRPr>
          </a:p>
          <a:p>
            <a:pPr>
              <a:buFont typeface="Wingdings 2" pitchFamily="18" charset="2"/>
              <a:buNone/>
            </a:pPr>
            <a:r>
              <a:rPr lang="ru-RU" smtClean="0">
                <a:latin typeface="Arial" charset="0"/>
              </a:rPr>
              <a:t>Голубки – голубочки,</a:t>
            </a:r>
          </a:p>
          <a:p>
            <a:pPr>
              <a:buFont typeface="Wingdings 2" pitchFamily="18" charset="2"/>
              <a:buNone/>
            </a:pPr>
            <a:r>
              <a:rPr lang="ru-RU" smtClean="0">
                <a:latin typeface="Arial" charset="0"/>
              </a:rPr>
              <a:t>Белые клубочки,</a:t>
            </a:r>
          </a:p>
          <a:p>
            <a:pPr>
              <a:buFont typeface="Wingdings 2" pitchFamily="18" charset="2"/>
              <a:buNone/>
            </a:pPr>
            <a:r>
              <a:rPr lang="ru-RU" smtClean="0">
                <a:latin typeface="Arial" charset="0"/>
              </a:rPr>
              <a:t>Вы на воле полетайте,</a:t>
            </a:r>
          </a:p>
          <a:p>
            <a:pPr>
              <a:buFont typeface="Wingdings 2" pitchFamily="18" charset="2"/>
              <a:buNone/>
            </a:pPr>
            <a:r>
              <a:rPr lang="ru-RU" smtClean="0">
                <a:latin typeface="Arial" charset="0"/>
              </a:rPr>
              <a:t>Вы на воле поживите,</a:t>
            </a:r>
          </a:p>
          <a:p>
            <a:pPr>
              <a:buFont typeface="Wingdings 2" pitchFamily="18" charset="2"/>
              <a:buNone/>
            </a:pPr>
            <a:r>
              <a:rPr lang="ru-RU" smtClean="0">
                <a:latin typeface="Arial" charset="0"/>
              </a:rPr>
              <a:t>К нам весну скорей     ведите.</a:t>
            </a:r>
          </a:p>
        </p:txBody>
      </p:sp>
      <p:pic>
        <p:nvPicPr>
          <p:cNvPr id="35847" name="Picture 2" descr="C:\Users\Татьяна\Desktop\096a4ff61cc1c379e36514c035f.jpg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404664"/>
            <a:ext cx="4032448" cy="6120680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https://im3-tub-ru.yandex.net/i?id=5a12898bbb74f252552ff84507c2ef74&amp;n=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542925"/>
            <a:ext cx="3889375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4" descr="https://im1-tub-ru.yandex.net/i?id=6ce8b976ef4b03906117feeb9d50cd52&amp;n=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762000"/>
            <a:ext cx="3673475" cy="244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6" descr="https://im0-tub-ru.yandex.net/i?id=232328fc05e27ea1ed34202beaf5197e&amp;n=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6213" y="3395663"/>
            <a:ext cx="3132137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8" descr="https://im2-tub-ru.yandex.net/i?id=c6fc462b95b90601cb1cacab5f11ab42&amp;n=2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2325" y="3257550"/>
            <a:ext cx="4032250" cy="317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https://im0-tub-ru.yandex.net/i?id=2829a1200654a42bb0581bccc0f26245&amp;n=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455613"/>
            <a:ext cx="3455987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4" descr="https://im3-tub-ru.yandex.net/i?id=9d5a9ffdde1dd754efc4486b4047f542&amp;n=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4005263"/>
            <a:ext cx="2390775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Прямоугольник 3"/>
          <p:cNvSpPr>
            <a:spLocks noChangeArrowheads="1"/>
          </p:cNvSpPr>
          <p:nvPr/>
        </p:nvSpPr>
        <p:spPr bwMode="auto">
          <a:xfrm>
            <a:off x="611188" y="4641850"/>
            <a:ext cx="360045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entury Gothic" pitchFamily="34" charset="0"/>
              </a:rPr>
              <a:t>«Был белый дом, чудесный дом, вдруг что-то  застучало в нём. И он разбился. И оттуда живое  выбежало чудо – такое теплое, такое…пушистое и золотое!»</a:t>
            </a:r>
          </a:p>
        </p:txBody>
      </p:sp>
      <p:pic>
        <p:nvPicPr>
          <p:cNvPr id="21508" name="Picture 6" descr="https://im2-tub-ru.yandex.net/i?id=39b40bbd3e988814a6aafe9b290f0780&amp;n=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62625" y="765175"/>
            <a:ext cx="266382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8" descr="https://im0-tub-ru.yandex.net/i?id=6607f32a4db239fd7497c0e1992cad36&amp;n=2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63825" y="2843213"/>
            <a:ext cx="2808288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10" descr="https://im0-tub-ru.yandex.net/i?id=c6cfcc0ad9149a9a9f3440256e700315&amp;n=2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40238" y="4738688"/>
            <a:ext cx="1560512" cy="156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12" descr="https://im1-tub-ru.yandex.net/i?id=e9e3014137d605e4fa98f5289bc15859&amp;n=2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950" y="3108325"/>
            <a:ext cx="1922463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14" descr="https://im3-tub-ru.yandex.net/i?id=a25da2cc09341d582fb27f915d36dc09&amp;n=2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60750" y="1125538"/>
            <a:ext cx="1957388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4" descr="https://im1-tub-ru.yandex.net/i?id=957fba9c9d9caa7c4ceecdccab1fc2e0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7038" y="1163638"/>
            <a:ext cx="5645150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6" descr="https://im0-tub-ru.yandex.net/i?id=761716cabad356771a2fd3cbc25a91dd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613" y="4797425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8" descr="https://im1-tub-ru.yandex.net/i?id=adf3a570aa5b49579a2c926e0ce4eecd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61125" y="871538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10" descr="https://im0-tub-ru.yandex.net/i?id=7c3449115b75ce1b8cc0033c8ff53808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69038" y="2541588"/>
            <a:ext cx="22002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12" descr="https://im2-tub-ru.yandex.net/i?id=7aca81cbe48700d346f7e7e6cfc3f3b5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75125" y="5019675"/>
            <a:ext cx="2286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14" descr="https://im0-tub-ru.yandex.net/i?id=52f946ed2c0d8ac750859aa9fc7e40ea&amp;n=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0875" y="449263"/>
            <a:ext cx="15906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16" descr="https://im1-tub-ru.yandex.net/i?id=09d766ea0cada2bb4f061afde2b95e7b&amp;n=2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35763" y="4581525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18" descr="https://im2-tub-ru.yandex.net/i?id=cb84cd45294dccde41e96ca14baf1b5e&amp;n=2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3713" y="1890713"/>
            <a:ext cx="1990725" cy="26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20" descr="https://im3-tub-ru.yandex.net/i?id=852e82aeb89e459134441e8e0eb7cca4&amp;n=2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0713" y="4797425"/>
            <a:ext cx="124460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2" name="Picture 22" descr="https://im3-tub-ru.yandex.net/i?id=1c20d5e4c86a1e5bf43c565694e1eb30&amp;n=2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484438" y="449263"/>
            <a:ext cx="1516062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Прямоугольник 3"/>
          <p:cNvSpPr>
            <a:spLocks noChangeArrowheads="1"/>
          </p:cNvSpPr>
          <p:nvPr/>
        </p:nvSpPr>
        <p:spPr bwMode="auto">
          <a:xfrm>
            <a:off x="4716463" y="188913"/>
            <a:ext cx="2232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Century Gothic" pitchFamily="34" charset="0"/>
              </a:rPr>
              <a:t>«Писанка"</a:t>
            </a:r>
            <a:r>
              <a:rPr lang="ru-RU" sz="2000">
                <a:latin typeface="Century Gothic" pitchFamily="34" charset="0"/>
              </a:rPr>
              <a:t> </a:t>
            </a:r>
          </a:p>
        </p:txBody>
      </p:sp>
      <p:pic>
        <p:nvPicPr>
          <p:cNvPr id="24578" name="Picture 2" descr="C:\Users\Татьяна\Desktop\7789782aa14614ebd936fe06de4741e5_i-144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2573338"/>
            <a:ext cx="2168525" cy="144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 descr="C:\Users\Татьяна\Desktop\7789782aa14614ebd936fe06de4741e5_i-144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3638" y="4052888"/>
            <a:ext cx="3536950" cy="235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 descr="C:\Users\Татьяна\Desktop\pisanka-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2988" y="4052888"/>
            <a:ext cx="3529012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7" descr="https://im0-tub-ru.yandex.net/i?id=3169c497789485a81340c2358b6aa74f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37225" y="685800"/>
            <a:ext cx="2773363" cy="207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Прямоугольник 4"/>
          <p:cNvSpPr>
            <a:spLocks noChangeArrowheads="1"/>
          </p:cNvSpPr>
          <p:nvPr/>
        </p:nvSpPr>
        <p:spPr bwMode="auto">
          <a:xfrm>
            <a:off x="661988" y="388938"/>
            <a:ext cx="390525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entury Gothic" pitchFamily="34" charset="0"/>
              </a:rPr>
              <a:t>Произошло от слова "писать". Писанка рисуется воском, </a:t>
            </a:r>
            <a:r>
              <a:rPr lang="ru-RU" i="1">
                <a:latin typeface="Century Gothic" pitchFamily="34" charset="0"/>
              </a:rPr>
              <a:t>"писанцы" — узоры; расписуха — мастерица, расписывающая изделия. </a:t>
            </a:r>
            <a:r>
              <a:rPr lang="ru-RU">
                <a:latin typeface="Century Gothic" pitchFamily="34" charset="0"/>
              </a:rPr>
              <a:t>Орнамент "писанок" делится на геометрический, растительный и зооморфный. То есть это -  треугольники, звезды, кресты, точки, спирали, кружки, стилизованные растения, петушки, коньки и т. д.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Прямоугольник 3"/>
          <p:cNvSpPr>
            <a:spLocks noChangeArrowheads="1"/>
          </p:cNvSpPr>
          <p:nvPr/>
        </p:nvSpPr>
        <p:spPr bwMode="auto">
          <a:xfrm>
            <a:off x="4787900" y="115888"/>
            <a:ext cx="1539875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Century Gothic" pitchFamily="34" charset="0"/>
              </a:rPr>
              <a:t>Крашенка</a:t>
            </a:r>
            <a:endParaRPr lang="ru-RU" sz="2000">
              <a:latin typeface="Century Gothic" pitchFamily="34" charset="0"/>
            </a:endParaRPr>
          </a:p>
        </p:txBody>
      </p:sp>
      <p:pic>
        <p:nvPicPr>
          <p:cNvPr id="25602" name="Picture 3" descr="C:\Users\Татьяна\Desktop\3db51e846de1c340fcbbb7ddff8e2de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517525"/>
            <a:ext cx="3756025" cy="247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4" descr="C:\Users\Татьяна\Desktop\346873ebbc4bc1e410f58b224fc21a6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6238" y="2886075"/>
            <a:ext cx="5715000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5" descr="C:\Users\Татьяна\Desktop\Krashank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0225" y="3235325"/>
            <a:ext cx="4003675" cy="300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Прямоугольник 4"/>
          <p:cNvSpPr>
            <a:spLocks noChangeArrowheads="1"/>
          </p:cNvSpPr>
          <p:nvPr/>
        </p:nvSpPr>
        <p:spPr bwMode="auto">
          <a:xfrm>
            <a:off x="4787900" y="1125538"/>
            <a:ext cx="34115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entury Gothic" pitchFamily="34" charset="0"/>
              </a:rPr>
              <a:t>Яйца одного цвета, которые постоянно готовят ваши мамы и бабушки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178</TotalTime>
  <Words>254</Words>
  <Application>Microsoft Office PowerPoint</Application>
  <PresentationFormat>Экран (4:3)</PresentationFormat>
  <Paragraphs>35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Остин</vt:lpstr>
      <vt:lpstr>Праздник праздников</vt:lpstr>
      <vt:lpstr>Слайд 2</vt:lpstr>
      <vt:lpstr>Тема:    Роспись    пасхального яйца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Праздник праздников</dc:title>
  <dc:creator>Татьяна</dc:creator>
  <cp:lastModifiedBy>RaschesovaNI</cp:lastModifiedBy>
  <cp:revision>20</cp:revision>
  <dcterms:created xsi:type="dcterms:W3CDTF">2015-04-05T15:20:04Z</dcterms:created>
  <dcterms:modified xsi:type="dcterms:W3CDTF">2024-04-02T16:55:08Z</dcterms:modified>
</cp:coreProperties>
</file>