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88" r:id="rId3"/>
    <p:sldId id="290" r:id="rId4"/>
    <p:sldId id="291" r:id="rId5"/>
    <p:sldId id="293" r:id="rId6"/>
    <p:sldId id="292" r:id="rId7"/>
    <p:sldId id="294" r:id="rId8"/>
    <p:sldId id="335" r:id="rId9"/>
    <p:sldId id="336" r:id="rId10"/>
    <p:sldId id="337" r:id="rId11"/>
    <p:sldId id="338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258" r:id="rId33"/>
    <p:sldId id="319" r:id="rId34"/>
    <p:sldId id="320" r:id="rId35"/>
    <p:sldId id="321" r:id="rId36"/>
    <p:sldId id="322" r:id="rId37"/>
    <p:sldId id="324" r:id="rId38"/>
    <p:sldId id="325" r:id="rId39"/>
    <p:sldId id="326" r:id="rId40"/>
    <p:sldId id="327" r:id="rId41"/>
    <p:sldId id="328" r:id="rId42"/>
    <p:sldId id="261" r:id="rId43"/>
    <p:sldId id="262" r:id="rId44"/>
    <p:sldId id="329" r:id="rId45"/>
    <p:sldId id="330" r:id="rId46"/>
    <p:sldId id="331" r:id="rId47"/>
    <p:sldId id="332" r:id="rId48"/>
    <p:sldId id="334" r:id="rId49"/>
    <p:sldId id="333" r:id="rId50"/>
    <p:sldId id="286" r:id="rId51"/>
    <p:sldId id="28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1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0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3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9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6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2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46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40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2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0273EDD-1241-4409-B429-252682DE8543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0AD09FCE-3897-4457-A349-141E462E3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03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8784" y="1672046"/>
            <a:ext cx="9899904" cy="232693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i="1" u="sng" dirty="0"/>
              <a:t>Морфологический разбор имени существительного как части речи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0572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572" t="17396" r="6642" b="9588"/>
          <a:stretch/>
        </p:blipFill>
        <p:spPr>
          <a:xfrm>
            <a:off x="0" y="0"/>
            <a:ext cx="12192000" cy="68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428" t="17269" r="6501" b="10223"/>
          <a:stretch/>
        </p:blipFill>
        <p:spPr>
          <a:xfrm>
            <a:off x="0" y="-1"/>
            <a:ext cx="12192000" cy="6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57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4" y="15265"/>
            <a:ext cx="4424498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205" y="1546156"/>
            <a:ext cx="10445932" cy="20036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Слова: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актриса, пёс, лошадь, книга, молодёжь, пальто, окно, яблоня, море, печь, какао, земля, салями, рояль, статуя, плечо, кенгуру, фламинго.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9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4" y="15265"/>
            <a:ext cx="4424498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205" y="1546156"/>
            <a:ext cx="10445932" cy="20036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Слова: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актриса, пёс, лошадь, книга, молодёжь, пальто, окно, яблоня, море, печь, какао, земля, салями, рояль, статуя, плечо, кенгуру, фламинго.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3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560" y="1356277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5667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24460" y="1356277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58787" y="1356277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5403" y="135627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71952" y="1356277"/>
            <a:ext cx="1172483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95216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1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5667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24460" y="1356277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58787" y="1356277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5403" y="135627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71952" y="1356277"/>
            <a:ext cx="1172483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95216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42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24460" y="1356277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58787" y="1356277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5403" y="135627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71952" y="1356277"/>
            <a:ext cx="1172483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95216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6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58787" y="1356277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5403" y="135627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71952" y="1356277"/>
            <a:ext cx="1172483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95216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10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95403" y="135627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71952" y="1356277"/>
            <a:ext cx="1172483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95216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9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71952" y="1356277"/>
            <a:ext cx="1172483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95216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9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Разгадай ребус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" y="2426367"/>
            <a:ext cx="11237044" cy="24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03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95216" y="1356277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2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91907" y="1356277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11" y="19046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5667" y="1935783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1659" y="1923064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506" y="1969813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1571" y="1969813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75590" y="1969813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1151" y="195285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0170" y="19652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561" y="254738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5749" y="2598472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0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0175" y="1196486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82031" y="122764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8023" y="1214921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30870" y="1261670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7935" y="1261670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1954" y="1261670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7515" y="1244709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925" y="1839244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2113" y="1890329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83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82031" y="122764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8023" y="1214921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30870" y="1261670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7935" y="1261670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1954" y="1261670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7515" y="1244709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925" y="1839244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2113" y="1890329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93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8023" y="1214921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30870" y="1261670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7935" y="1261670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1954" y="1261670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7515" y="1244709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925" y="1839244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2113" y="1890329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20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21950" y="3435588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30870" y="1261670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7935" y="1261670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1954" y="1261670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7515" y="1244709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925" y="1839244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2113" y="1890329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02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21950" y="3435588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7962" y="2708345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7935" y="1261670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1954" y="1261670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7515" y="1244709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925" y="1839244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2113" y="1890329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39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21950" y="3435588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7962" y="2708345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45086" y="3097684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1954" y="1261670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7515" y="1244709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925" y="1839244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2113" y="1890329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82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21950" y="3435588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7962" y="2708345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45086" y="3097684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48267" y="2707297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77515" y="1244709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925" y="1839244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2113" y="1890329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3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21950" y="3435588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7962" y="2708345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45086" y="3097684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48267" y="2707297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30322" y="232591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636534" y="1257081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5012" y="98221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89811" y="1180936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6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Разгадай ребус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" y="2426367"/>
            <a:ext cx="11237044" cy="24183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0526" y="5381897"/>
            <a:ext cx="9839131" cy="1114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Морфологический</a:t>
            </a:r>
          </a:p>
        </p:txBody>
      </p:sp>
    </p:spTree>
    <p:extLst>
      <p:ext uri="{BB962C8B-B14F-4D97-AF65-F5344CB8AC3E}">
        <p14:creationId xmlns:p14="http://schemas.microsoft.com/office/powerpoint/2010/main" val="1503924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21950" y="3435588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7962" y="2708345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45086" y="3097684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48267" y="2707297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30322" y="232591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05604" y="23349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5012" y="982217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89811" y="1180936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7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4476" y="92164"/>
            <a:ext cx="6949984" cy="9339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«Найди домик слову»</a:t>
            </a:r>
          </a:p>
        </p:txBody>
      </p:sp>
      <p:pic>
        <p:nvPicPr>
          <p:cNvPr id="3074" name="Picture 2" descr="https://i.pinimg.com/originals/09/e0/37/09e037e603fa849017ecce1adaa617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4546645"/>
            <a:ext cx="3015155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12/1640470320_28-papik-pro-p-krasivie-kottedzhi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4546645"/>
            <a:ext cx="2822756" cy="22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" y="4180114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205" y="4180113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03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</a:t>
            </a:r>
            <a:r>
              <a:rPr lang="ru-RU" dirty="0" err="1"/>
              <a:t>скл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8346" y="4180112"/>
            <a:ext cx="2159726" cy="3665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Нескл.</a:t>
            </a:r>
          </a:p>
        </p:txBody>
      </p:sp>
      <p:pic>
        <p:nvPicPr>
          <p:cNvPr id="3078" name="Picture 6" descr="https://i.pinimg.com/originals/64/c8/ad/64c8adcc71ee7e942d24ffe3a89e3d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1" y="4521064"/>
            <a:ext cx="2781210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fd/9a/79/fd9a79972543d163d82b7c8a4ca43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5" y="4521063"/>
            <a:ext cx="2495868" cy="2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035" y="3824416"/>
            <a:ext cx="1332412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актриса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1551" y="3811075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9015" y="3824416"/>
            <a:ext cx="118178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7962" y="3446448"/>
            <a:ext cx="984069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8961" y="3442037"/>
            <a:ext cx="157625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72229" y="3804626"/>
            <a:ext cx="1172483" cy="3754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01551" y="3455378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322" y="3072945"/>
            <a:ext cx="131934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яблоня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7915" y="3079670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41601" y="3066329"/>
            <a:ext cx="84591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21950" y="3435588"/>
            <a:ext cx="1059270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7962" y="2708345"/>
            <a:ext cx="944291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45086" y="3097684"/>
            <a:ext cx="130624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48267" y="2707297"/>
            <a:ext cx="13652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рояль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30322" y="2325912"/>
            <a:ext cx="1248505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05604" y="2334924"/>
            <a:ext cx="1307868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140655" y="2694950"/>
            <a:ext cx="151510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кенгуру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197305" y="2292216"/>
            <a:ext cx="1458456" cy="369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фламинго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18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07321" y="2978330"/>
            <a:ext cx="7615056" cy="17836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dirty="0">
                <a:latin typeface="Propisi" panose="02000508030000020003" pitchFamily="2" charset="0"/>
              </a:rPr>
              <a:t> </a:t>
            </a:r>
            <a:endParaRPr lang="ru-RU" sz="9600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1376544" y="429077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600" dirty="0">
                <a:solidFill>
                  <a:schemeClr val="tx1"/>
                </a:solidFill>
                <a:latin typeface="Propisi" panose="02000508030000020003" pitchFamily="2" charset="0"/>
              </a:rPr>
              <a:t>Тридцатое ноября</a:t>
            </a:r>
          </a:p>
          <a:p>
            <a:pPr algn="ctr"/>
            <a:r>
              <a:rPr lang="ru-RU" sz="6600" dirty="0">
                <a:solidFill>
                  <a:schemeClr val="tx1"/>
                </a:solidFill>
                <a:latin typeface="Propisi" panose="02000508030000020003" pitchFamily="2" charset="0"/>
              </a:rPr>
              <a:t>Классная работа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29" y="3001311"/>
            <a:ext cx="5007429" cy="3592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936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07321" y="2978330"/>
            <a:ext cx="7615056" cy="17836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dirty="0">
                <a:latin typeface="Propisi" panose="02000508030000020003" pitchFamily="2" charset="0"/>
              </a:rPr>
              <a:t> </a:t>
            </a:r>
            <a:endParaRPr lang="ru-RU" sz="9600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1376544" y="429077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600" dirty="0">
                <a:solidFill>
                  <a:schemeClr val="tx1"/>
                </a:solidFill>
                <a:latin typeface="Propisi" panose="02000508030000020003" pitchFamily="2" charset="0"/>
              </a:rPr>
              <a:t>Тридцатое ноября</a:t>
            </a:r>
          </a:p>
          <a:p>
            <a:pPr algn="ctr"/>
            <a:r>
              <a:rPr lang="ru-RU" sz="6600" dirty="0">
                <a:solidFill>
                  <a:schemeClr val="tx1"/>
                </a:solidFill>
                <a:latin typeface="Propisi" panose="02000508030000020003" pitchFamily="2" charset="0"/>
              </a:rPr>
              <a:t>Классная работа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1" y="3265714"/>
            <a:ext cx="5007429" cy="35922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5429" y="3701143"/>
            <a:ext cx="5660571" cy="12975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latin typeface="Propisi" panose="02000508030000020003" pitchFamily="2" charset="0"/>
                <a:ea typeface="PT Astra Sans" panose="020B0603020203020204" pitchFamily="34" charset="-52"/>
              </a:rPr>
              <a:t>Длинношеее</a:t>
            </a:r>
          </a:p>
        </p:txBody>
      </p:sp>
    </p:spTree>
    <p:extLst>
      <p:ext uri="{BB962C8B-B14F-4D97-AF65-F5344CB8AC3E}">
        <p14:creationId xmlns:p14="http://schemas.microsoft.com/office/powerpoint/2010/main" val="2850412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07321" y="2978330"/>
            <a:ext cx="7615056" cy="17836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dirty="0">
                <a:latin typeface="Propisi" panose="02000508030000020003" pitchFamily="2" charset="0"/>
              </a:rPr>
              <a:t> </a:t>
            </a:r>
            <a:endParaRPr lang="ru-RU" sz="9600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1376544" y="429077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Тридцатое ноября</a:t>
            </a:r>
          </a:p>
          <a:p>
            <a:pPr algn="ctr"/>
            <a:r>
              <a:rPr lang="ru-RU" sz="6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Классная работа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1" y="3265714"/>
            <a:ext cx="5007429" cy="35922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57349" y="3764280"/>
            <a:ext cx="5660571" cy="12975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latin typeface="Propisi" panose="02000508030000020003" pitchFamily="2" charset="0"/>
                <a:ea typeface="PT Astra Sans" panose="020B0603020203020204" pitchFamily="34" charset="-52"/>
              </a:rPr>
              <a:t>Длиннош</a:t>
            </a:r>
            <a:r>
              <a:rPr lang="ru-RU" sz="7200" u="sng" dirty="0">
                <a:solidFill>
                  <a:srgbClr val="FF0000"/>
                </a:solidFill>
                <a:latin typeface="Propisi" panose="02000508030000020003" pitchFamily="2" charset="0"/>
                <a:ea typeface="PT Astra Sans" panose="020B0603020203020204" pitchFamily="34" charset="-52"/>
              </a:rPr>
              <a:t>еее</a:t>
            </a:r>
          </a:p>
        </p:txBody>
      </p:sp>
    </p:spTree>
    <p:extLst>
      <p:ext uri="{BB962C8B-B14F-4D97-AF65-F5344CB8AC3E}">
        <p14:creationId xmlns:p14="http://schemas.microsoft.com/office/powerpoint/2010/main" val="2248115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07321" y="2978330"/>
            <a:ext cx="7615056" cy="17836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dirty="0">
                <a:latin typeface="Propisi" panose="02000508030000020003" pitchFamily="2" charset="0"/>
              </a:rPr>
              <a:t> </a:t>
            </a:r>
            <a:endParaRPr lang="ru-RU" sz="9600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752701" y="0"/>
            <a:ext cx="8935584" cy="6441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dirty="0">
                <a:solidFill>
                  <a:schemeClr val="tx1"/>
                </a:solidFill>
                <a:latin typeface="Propisi" panose="02000508030000020003" pitchFamily="2" charset="0"/>
              </a:rPr>
              <a:t>Тридцатое ноября</a:t>
            </a:r>
          </a:p>
          <a:p>
            <a:pPr algn="ctr"/>
            <a:r>
              <a:rPr lang="ru-RU" sz="6000" dirty="0">
                <a:solidFill>
                  <a:schemeClr val="tx1"/>
                </a:solidFill>
                <a:latin typeface="Propisi" panose="02000508030000020003" pitchFamily="2" charset="0"/>
              </a:rPr>
              <a:t>Классная работа</a:t>
            </a:r>
          </a:p>
          <a:p>
            <a:pPr marL="0" indent="0" algn="ctr">
              <a:buNone/>
            </a:pPr>
            <a:endParaRPr lang="ru-RU" sz="6000" dirty="0">
              <a:solidFill>
                <a:schemeClr val="tx1"/>
              </a:solidFill>
              <a:latin typeface="Propisi" panose="02000508030000020003" pitchFamily="2" charset="0"/>
            </a:endParaRPr>
          </a:p>
          <a:p>
            <a:pPr marL="0" indent="0">
              <a:buNone/>
            </a:pPr>
            <a:r>
              <a:rPr lang="ru-RU" sz="11500" dirty="0" err="1">
                <a:solidFill>
                  <a:schemeClr val="tx1"/>
                </a:solidFill>
                <a:latin typeface="Propisi" panose="02000508030000020003" pitchFamily="2" charset="0"/>
              </a:rPr>
              <a:t>Ее</a:t>
            </a:r>
            <a:r>
              <a:rPr lang="ru-RU" sz="11500" dirty="0">
                <a:solidFill>
                  <a:schemeClr val="tx1"/>
                </a:solidFill>
                <a:latin typeface="Propisi" panose="02000508030000020003" pitchFamily="2" charset="0"/>
              </a:rPr>
              <a:t> </a:t>
            </a:r>
            <a:r>
              <a:rPr lang="ru-RU" sz="11500" dirty="0" err="1">
                <a:solidFill>
                  <a:schemeClr val="tx1"/>
                </a:solidFill>
                <a:latin typeface="Propisi" panose="02000508030000020003" pitchFamily="2" charset="0"/>
              </a:rPr>
              <a:t>Ее</a:t>
            </a:r>
            <a:r>
              <a:rPr lang="ru-RU" sz="11500" dirty="0">
                <a:solidFill>
                  <a:schemeClr val="tx1"/>
                </a:solidFill>
                <a:latin typeface="Propisi" panose="02000508030000020003" pitchFamily="2" charset="0"/>
              </a:rPr>
              <a:t> </a:t>
            </a:r>
            <a:r>
              <a:rPr lang="ru-RU" sz="11500" dirty="0" err="1">
                <a:solidFill>
                  <a:schemeClr val="tx1"/>
                </a:solidFill>
                <a:latin typeface="Propisi" panose="02000508030000020003" pitchFamily="2" charset="0"/>
              </a:rPr>
              <a:t>Ее</a:t>
            </a:r>
            <a:endParaRPr lang="ru-RU" sz="11500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2858390"/>
            <a:ext cx="4577542" cy="31018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285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196" y="106922"/>
            <a:ext cx="8697111" cy="81618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Словарный диктант</a:t>
            </a:r>
          </a:p>
        </p:txBody>
      </p:sp>
      <p:sp>
        <p:nvSpPr>
          <p:cNvPr id="4" name="AutoShape 2" descr="https://avatars.mds.yandex.net/i?id=38bcd4984dc0630f1e76d0c754ef4c24e0c772d9-5823103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932" y="2092151"/>
            <a:ext cx="6897188" cy="32162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за чудо — жёлтый дом! 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Ребятишек много в нём.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Носит обувь из резины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питается бензином.</a:t>
            </a:r>
            <a:endParaRPr lang="ru-RU" sz="4000" dirty="0"/>
          </a:p>
        </p:txBody>
      </p:sp>
      <p:pic>
        <p:nvPicPr>
          <p:cNvPr id="9218" name="Picture 2" descr="https://avatars.mds.yandex.net/i?id=4153edd71404995175481cdeb12d2dcc8746787a-540431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82" y="2021341"/>
            <a:ext cx="4163515" cy="346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053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196" y="106922"/>
            <a:ext cx="8697111" cy="81618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Словарный диктант</a:t>
            </a:r>
          </a:p>
        </p:txBody>
      </p:sp>
      <p:sp>
        <p:nvSpPr>
          <p:cNvPr id="4" name="AutoShape 2" descr="https://avatars.mds.yandex.net/i?id=38bcd4984dc0630f1e76d0c754ef4c24e0c772d9-5823103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6388" y="2126985"/>
            <a:ext cx="7297783" cy="29238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проедешь, не пройдёшь -</a:t>
            </a:r>
            <a:b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Обойдёшь сторонкой.</a:t>
            </a:r>
            <a:b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водицы не попьёшь</a:t>
            </a:r>
            <a:b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зелёной плёнкой.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https://cdn.culture.ru/images/a9b381d2-a121-567b-8593-ffc7d0501c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94" y="1832187"/>
            <a:ext cx="4026471" cy="31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33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196" y="106922"/>
            <a:ext cx="8697111" cy="81618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Словарный диктант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6389" y="2126985"/>
            <a:ext cx="5756366" cy="29238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 морю плыву.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устану — отдохну в порту.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Но, усталости не знаю я,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Покуда капитан мой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бесстрашно у руля!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646" y="1317087"/>
            <a:ext cx="4729153" cy="47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25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196" y="106922"/>
            <a:ext cx="8697111" cy="81618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Словарный диктант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6389" y="2126985"/>
            <a:ext cx="3387634" cy="27422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огромный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Светлый дом.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Десятки тысяч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Книжек в нём.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https://www.rea.ru/ru/org/branches/ulanbator/PublishingImages/Pages/biblioteka/bibliotek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70" y="1942012"/>
            <a:ext cx="6789428" cy="35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5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tdata.ru/u2/photo69BA/20692290528-0/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531" y="3557451"/>
            <a:ext cx="3422469" cy="3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6285" y="1599702"/>
            <a:ext cx="8212183" cy="22990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Морфологический </a:t>
            </a:r>
          </a:p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разбор</a:t>
            </a:r>
          </a:p>
        </p:txBody>
      </p:sp>
    </p:spTree>
    <p:extLst>
      <p:ext uri="{BB962C8B-B14F-4D97-AF65-F5344CB8AC3E}">
        <p14:creationId xmlns:p14="http://schemas.microsoft.com/office/powerpoint/2010/main" val="2699182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196" y="106922"/>
            <a:ext cx="8697111" cy="81618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Словарный диктант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716" y="1678467"/>
            <a:ext cx="4632960" cy="40564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чёрно-белым стало: Падает то дождь, то снег. А ещё похолодало — Льдом сковало воды рек. Мёрзнет в поле озимь ржи. Что за месяц, подскажи?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s://drasler.ru/wp-content/uploads/2019/04/%D0%A0%D0%B0%D0%BD%D0%BD%D1%8F%D1%8F-%D0%B8-%D0%BF%D0%BE%D0%B7%D0%B4%D0%BD%D1%8F%D1%8F-%D0%BE%D1%81%D0%B5%D0%BD%D1%8C-%D0%BA%D0%B0%D1%80%D1%82%D0%B8%D0%BD%D0%BA%D0%B8-%D0%B4%D0%BB%D1%8F-%D0%B4%D0%B5%D1%82%D0%B5%D0%B9-%D0%B8-%D0%BC%D0%B0%D0%BB%D1%8B%D1%88%D0%B5%D0%B9-%D0%BF%D0%BE%D0%B4%D0%B1%D0%BE%D1%80%D0%BA%D0%B0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25" y="1678467"/>
            <a:ext cx="5885815" cy="37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17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2888" y="545592"/>
            <a:ext cx="10058400" cy="1609344"/>
          </a:xfrm>
        </p:spPr>
        <p:txBody>
          <a:bodyPr/>
          <a:lstStyle/>
          <a:p>
            <a:r>
              <a:rPr lang="ru-RU" dirty="0"/>
              <a:t>Физкультминутка</a:t>
            </a:r>
          </a:p>
        </p:txBody>
      </p:sp>
      <p:pic>
        <p:nvPicPr>
          <p:cNvPr id="35842" name="Picture 2" descr="https://avatars.mds.yandex.net/i?id=761d491cdde647f65072f0e8d43ed63ed40e1869-695044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1780467"/>
            <a:ext cx="8987245" cy="48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94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6697" y="2046514"/>
            <a:ext cx="6339840" cy="1950721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на карточке </a:t>
            </a:r>
            <a:r>
              <a:rPr lang="ru-RU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Письменно</a:t>
            </a:r>
            <a:endParaRPr lang="ru-RU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https://avatars.mds.yandex.net/i?id=38bcd4984dc0630f1e76d0c754ef4c24e0c772d9-5823103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6" name="Picture 2" descr="https://i.pinimg.com/originals/9a/7d/96/9a7d96e3f06aa243abb3b95305e7ea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5"/>
            <a:ext cx="5608320" cy="68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243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3039291" cy="470262"/>
          </a:xfrm>
          <a:prstGeom prst="rect">
            <a:avLst/>
          </a:prstGeom>
          <a:solidFill>
            <a:srgbClr val="00B050"/>
          </a:solidFill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на карточке </a:t>
            </a:r>
            <a:r>
              <a:rPr lang="ru-RU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Письменно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21550" t="21664" r="49075" b="30216"/>
          <a:stretch/>
        </p:blipFill>
        <p:spPr bwMode="auto">
          <a:xfrm>
            <a:off x="367393" y="580934"/>
            <a:ext cx="4944835" cy="5974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16730" y="992793"/>
            <a:ext cx="6396991" cy="46228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600"/>
              </a:spcAft>
            </a:pP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Пришёл к врачу, ел кашу, шёл по дороге, стоял за партой, висели на ветке, повесил на доску, подъехал к горе, выехал из деревни, жила в деревне, читала о медведе</a:t>
            </a:r>
            <a:r>
              <a:rPr lang="ru-RU" sz="3200" b="1" i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заблудилась в лесу, любовались закатом</a:t>
            </a:r>
            <a:r>
              <a:rPr lang="ru-RU" sz="3200" b="1" i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покрыт снегом, заботился о дедушке.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86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3039291" cy="470262"/>
          </a:xfrm>
          <a:prstGeom prst="rect">
            <a:avLst/>
          </a:prstGeom>
          <a:solidFill>
            <a:srgbClr val="00B050"/>
          </a:solidFill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на карточке </a:t>
            </a:r>
            <a:r>
              <a:rPr lang="ru-RU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Письменно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52591" t="43102" r="18419" b="8324"/>
          <a:stretch/>
        </p:blipFill>
        <p:spPr bwMode="auto">
          <a:xfrm>
            <a:off x="115388" y="698093"/>
            <a:ext cx="4700451" cy="5842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1550" t="18472" r="48947" b="71950"/>
          <a:stretch/>
        </p:blipFill>
        <p:spPr bwMode="auto">
          <a:xfrm>
            <a:off x="4661806" y="191363"/>
            <a:ext cx="7068639" cy="1445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7407" y="1720334"/>
            <a:ext cx="4285234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4800" i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Читала о медведе</a:t>
            </a:r>
            <a:r>
              <a:rPr lang="ru-RU" sz="4800" b="1" i="1" baseline="30000" dirty="0">
                <a:solidFill>
                  <a:srgbClr val="FF0000"/>
                </a:solidFill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4800" dirty="0"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75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3039291" cy="470262"/>
          </a:xfrm>
          <a:prstGeom prst="rect">
            <a:avLst/>
          </a:prstGeom>
          <a:solidFill>
            <a:srgbClr val="00B050"/>
          </a:solidFill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на карточке </a:t>
            </a:r>
            <a:r>
              <a:rPr lang="ru-RU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Письменно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52591" t="43102" r="18419" b="8324"/>
          <a:stretch/>
        </p:blipFill>
        <p:spPr bwMode="auto">
          <a:xfrm>
            <a:off x="115388" y="698093"/>
            <a:ext cx="4700451" cy="5842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1550" t="18472" r="48947" b="71950"/>
          <a:stretch/>
        </p:blipFill>
        <p:spPr bwMode="auto">
          <a:xfrm>
            <a:off x="4661806" y="191363"/>
            <a:ext cx="7068639" cy="1445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7407" y="1720334"/>
            <a:ext cx="4285234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4800" i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Читала о медведе</a:t>
            </a:r>
            <a:r>
              <a:rPr lang="ru-RU" sz="4800" b="1" i="1" baseline="30000" dirty="0">
                <a:solidFill>
                  <a:srgbClr val="FF0000"/>
                </a:solidFill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4800" dirty="0">
              <a:latin typeface="Propisi" panose="02000508030000020003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94564" y="3333107"/>
            <a:ext cx="6409234" cy="2878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Медведе – сущ. (о ком?),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н.ф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- медведь,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нариц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одуш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м.р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2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скл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в </a:t>
            </a:r>
            <a:r>
              <a:rPr lang="ru-RU" sz="4000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.п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в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ед.ч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вт. чл.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21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3039291" cy="470262"/>
          </a:xfrm>
          <a:prstGeom prst="rect">
            <a:avLst/>
          </a:prstGeom>
          <a:solidFill>
            <a:srgbClr val="00B050"/>
          </a:solidFill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на карточке </a:t>
            </a:r>
            <a:r>
              <a:rPr lang="ru-RU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Письменно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52591" t="43102" r="18419" b="8324"/>
          <a:stretch/>
        </p:blipFill>
        <p:spPr bwMode="auto">
          <a:xfrm>
            <a:off x="115388" y="698093"/>
            <a:ext cx="4700451" cy="5842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1550" t="18472" r="48947" b="71950"/>
          <a:stretch/>
        </p:blipFill>
        <p:spPr bwMode="auto">
          <a:xfrm>
            <a:off x="4661806" y="191363"/>
            <a:ext cx="7068639" cy="1445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7407" y="1720334"/>
            <a:ext cx="503417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4800" i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Любовались закатом </a:t>
            </a:r>
            <a:r>
              <a:rPr lang="ru-RU" sz="4800" b="1" i="1" baseline="30000" dirty="0">
                <a:solidFill>
                  <a:srgbClr val="FF0000"/>
                </a:solidFill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4800" dirty="0"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81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3039291" cy="470262"/>
          </a:xfrm>
          <a:prstGeom prst="rect">
            <a:avLst/>
          </a:prstGeom>
          <a:solidFill>
            <a:srgbClr val="00B050"/>
          </a:solidFill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на карточке </a:t>
            </a:r>
            <a:r>
              <a:rPr lang="ru-RU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Письменно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52591" t="43102" r="18419" b="8324"/>
          <a:stretch/>
        </p:blipFill>
        <p:spPr bwMode="auto">
          <a:xfrm>
            <a:off x="115388" y="698093"/>
            <a:ext cx="4700451" cy="5842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1550" t="18472" r="48947" b="71950"/>
          <a:stretch/>
        </p:blipFill>
        <p:spPr bwMode="auto">
          <a:xfrm>
            <a:off x="4661806" y="191363"/>
            <a:ext cx="7068639" cy="1445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7407" y="1720334"/>
            <a:ext cx="503417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4800" i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Любовались закатом </a:t>
            </a:r>
            <a:r>
              <a:rPr lang="ru-RU" sz="4800" b="1" i="1" baseline="30000" dirty="0">
                <a:solidFill>
                  <a:srgbClr val="FF0000"/>
                </a:solidFill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4800" dirty="0">
              <a:latin typeface="Propisi" panose="02000508030000020003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5839" y="2994530"/>
            <a:ext cx="6914606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269875" algn="just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Закатом – сущ. (чем?),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н.ф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- закат,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нариц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неодуш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м.р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2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скл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в </a:t>
            </a:r>
            <a:r>
              <a:rPr lang="ru-RU" sz="4000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.п., в </a:t>
            </a:r>
            <a:r>
              <a:rPr lang="ru-RU" sz="4000" dirty="0" err="1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ед.ч</a:t>
            </a:r>
            <a:r>
              <a:rPr lang="ru-RU" sz="40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вт. чл.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6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avatars.mds.yandex.net/i?id=0c9e99b04b22535759cfd2d14968741f-477355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50" y="697637"/>
            <a:ext cx="7296305" cy="488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81554" y="1097280"/>
            <a:ext cx="3622766" cy="362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«Поймай правильный ответ»</a:t>
            </a:r>
          </a:p>
        </p:txBody>
      </p:sp>
    </p:spTree>
    <p:extLst>
      <p:ext uri="{BB962C8B-B14F-4D97-AF65-F5344CB8AC3E}">
        <p14:creationId xmlns:p14="http://schemas.microsoft.com/office/powerpoint/2010/main" val="1794071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04219" y="581205"/>
            <a:ext cx="9049976" cy="58370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12777" y="104503"/>
            <a:ext cx="3500846" cy="1210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244105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8784" y="1672046"/>
            <a:ext cx="9899904" cy="232693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i="1" u="sng" dirty="0"/>
              <a:t>Морфологический разбор имени существительного как части речи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56703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54301" y="2246811"/>
            <a:ext cx="8534400" cy="10624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852872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452846"/>
            <a:ext cx="11510191" cy="168075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1)Повторить памятку по морфологическому разбору имени существительного!</a:t>
            </a:r>
            <a:b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Выполнить письменно карточку.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s1.1zoom.ru/big7/543/Birds_Parrots_Love_Two_47100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2811" y="2586462"/>
            <a:ext cx="9962606" cy="29238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32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Переписать предложения.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32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падеж имён существительных.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32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морфологический разбор по памятке.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Подъехал к реке</a:t>
            </a:r>
            <a:r>
              <a:rPr lang="ru-RU" sz="3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остановились около озера</a:t>
            </a:r>
            <a:r>
              <a:rPr lang="ru-RU" sz="3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рассказали о Марии.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1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ommedtorg.ru/userfiles/icons/effectiv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3" y="365759"/>
            <a:ext cx="5426619" cy="599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77695" y="500743"/>
            <a:ext cx="7027817" cy="22990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нашего урока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AC1F22-9F4E-9717-2A05-001098872513}"/>
              </a:ext>
            </a:extLst>
          </p:cNvPr>
          <p:cNvSpPr/>
          <p:nvPr/>
        </p:nvSpPr>
        <p:spPr>
          <a:xfrm>
            <a:off x="4477695" y="3158837"/>
            <a:ext cx="7027817" cy="22990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Разбирать имя существительное как часть речи.</a:t>
            </a:r>
          </a:p>
        </p:txBody>
      </p:sp>
    </p:spTree>
    <p:extLst>
      <p:ext uri="{BB962C8B-B14F-4D97-AF65-F5344CB8AC3E}">
        <p14:creationId xmlns:p14="http://schemas.microsoft.com/office/powerpoint/2010/main" val="920018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880" y="130628"/>
            <a:ext cx="5808617" cy="141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«Солнышко»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443048" y="1795052"/>
            <a:ext cx="5800998" cy="467541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1581" t="17296" r="8017" b="12615"/>
          <a:stretch/>
        </p:blipFill>
        <p:spPr bwMode="auto">
          <a:xfrm rot="5400000">
            <a:off x="6963999" y="1234123"/>
            <a:ext cx="4389483" cy="4742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618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429" t="16762" r="6428" b="1009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41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571" t="17143" r="6500" b="1047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79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Дерево">
      <a:majorFont>
        <a:latin typeface="Arial Black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112</TotalTime>
  <Words>1134</Words>
  <Application>Microsoft Office PowerPoint</Application>
  <PresentationFormat>Широкоэкранный</PresentationFormat>
  <Paragraphs>487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Arial Black</vt:lpstr>
      <vt:lpstr>Calibri</vt:lpstr>
      <vt:lpstr>Propisi</vt:lpstr>
      <vt:lpstr>Times New Roman</vt:lpstr>
      <vt:lpstr>Wingdings</vt:lpstr>
      <vt:lpstr>Дерево</vt:lpstr>
      <vt:lpstr>Морфологический разбор имени существительного как части речи</vt:lpstr>
      <vt:lpstr>Разгадай ребус</vt:lpstr>
      <vt:lpstr>Разгадай ребус</vt:lpstr>
      <vt:lpstr>Презентация PowerPoint</vt:lpstr>
      <vt:lpstr>Морфологический разбор имени существительного как части речи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Словарный диктант</vt:lpstr>
      <vt:lpstr>Словарный диктант</vt:lpstr>
      <vt:lpstr>Словарный диктант</vt:lpstr>
      <vt:lpstr>Словарный диктант</vt:lpstr>
      <vt:lpstr>Словарный диктант</vt:lpstr>
      <vt:lpstr>Физкультминутка</vt:lpstr>
      <vt:lpstr>Задание на карточке Письменно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1)Повторить памятку по морфологическому разбору имени существительного! 2) Выполнить письменно карточку.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Морфологический разбор имени существительного как части речи</dc:title>
  <dc:creator>Учетная запись Майкрософт</dc:creator>
  <cp:lastModifiedBy>Work</cp:lastModifiedBy>
  <cp:revision>13</cp:revision>
  <dcterms:created xsi:type="dcterms:W3CDTF">2022-11-27T14:01:13Z</dcterms:created>
  <dcterms:modified xsi:type="dcterms:W3CDTF">2023-03-05T15:56:14Z</dcterms:modified>
</cp:coreProperties>
</file>