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4" r:id="rId2"/>
    <p:sldId id="314" r:id="rId3"/>
    <p:sldId id="315" r:id="rId4"/>
    <p:sldId id="291" r:id="rId5"/>
    <p:sldId id="257" r:id="rId6"/>
    <p:sldId id="295" r:id="rId7"/>
    <p:sldId id="269" r:id="rId8"/>
    <p:sldId id="265" r:id="rId9"/>
    <p:sldId id="307" r:id="rId10"/>
    <p:sldId id="311" r:id="rId11"/>
    <p:sldId id="266" r:id="rId12"/>
    <p:sldId id="287" r:id="rId13"/>
    <p:sldId id="273" r:id="rId14"/>
    <p:sldId id="274" r:id="rId15"/>
    <p:sldId id="272" r:id="rId16"/>
    <p:sldId id="298" r:id="rId17"/>
    <p:sldId id="300" r:id="rId18"/>
    <p:sldId id="313" r:id="rId19"/>
    <p:sldId id="312" r:id="rId20"/>
    <p:sldId id="309" r:id="rId21"/>
    <p:sldId id="282" r:id="rId22"/>
    <p:sldId id="279" r:id="rId23"/>
    <p:sldId id="305" r:id="rId24"/>
    <p:sldId id="306" r:id="rId25"/>
    <p:sldId id="308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  <a:srgbClr val="66FFFF"/>
    <a:srgbClr val="00FF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41" autoAdjust="0"/>
    <p:restoredTop sz="94646" autoAdjust="0"/>
  </p:normalViewPr>
  <p:slideViewPr>
    <p:cSldViewPr>
      <p:cViewPr varScale="1">
        <p:scale>
          <a:sx n="68" d="100"/>
          <a:sy n="68" d="100"/>
        </p:scale>
        <p:origin x="-135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6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EAF463A-BC7C-46EE-9F1E-7F377CCA4891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74;&#1089;&#1077;%20&#1082;%20&#1072;&#1090;&#1090;&#1077;&#1089;&#1090;&#1072;&#1094;&#1080;&#1080;\&#1047;&#1072;&#1085;&#1103;&#1090;&#1080;&#1077;%20&#1087;&#1088;&#1086;%20&#1073;&#1083;&#1086;&#1082;&#1072;&#1076;&#1091;\Minuta-molchaniya-Metronom(muzofon.com).mp3" TargetMode="Externa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74;&#1089;&#1077;%20&#1082;%20&#1072;&#1090;&#1090;&#1077;&#1089;&#1090;&#1072;&#1094;&#1080;&#1080;\&#1047;&#1072;&#1085;&#1103;&#1090;&#1080;&#1077;%20&#1087;&#1088;&#1086;%20&#1073;&#1083;&#1086;&#1082;&#1072;&#1076;&#1091;\Minuta-molchaniya-Metronom(muzofon.com).mp3" TargetMode="Externa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&#1074;&#1089;&#1077;%20&#1082;%20&#1072;&#1090;&#1090;&#1077;&#1089;&#1090;&#1072;&#1094;&#1080;&#1080;\&#1047;&#1072;&#1085;&#1103;&#1090;&#1080;&#1077;%20&#1087;&#1088;&#1086;%20&#1073;&#1083;&#1086;&#1082;&#1072;&#1076;&#1091;\Minuta-molchaniya-Metronom(muzofon.com).mp3" TargetMode="Externa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29000"/>
            <a:ext cx="8183880" cy="1051560"/>
          </a:xfrm>
        </p:spPr>
        <p:txBody>
          <a:bodyPr>
            <a:noAutofit/>
          </a:bodyPr>
          <a:lstStyle/>
          <a:p>
            <a:pPr algn="ctr"/>
            <a:r>
              <a:rPr lang="ru-RU" sz="4800" i="1" dirty="0">
                <a:solidFill>
                  <a:srgbClr val="FF0000"/>
                </a:solidFill>
              </a:rPr>
              <a:t>Непокорённый город Ленинград</a:t>
            </a:r>
            <a:br>
              <a:rPr lang="ru-RU" sz="4800" i="1" dirty="0">
                <a:solidFill>
                  <a:srgbClr val="FF0000"/>
                </a:solidFill>
              </a:rPr>
            </a:br>
            <a:endParaRPr lang="ru-RU" sz="4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42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183880" cy="105156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/>
              </a:rPr>
              <a:t>1941год: Рабочим - 250 г,</a:t>
            </a:r>
            <a:br>
              <a:rPr lang="ru-RU" sz="2000" dirty="0">
                <a:solidFill>
                  <a:schemeClr val="accent3">
                    <a:lumMod val="50000"/>
                  </a:schemeClr>
                </a:solidFill>
                <a:effectLst/>
              </a:rPr>
            </a:br>
            <a:r>
              <a:rPr lang="ru-RU" sz="2000" dirty="0">
                <a:solidFill>
                  <a:schemeClr val="accent3">
                    <a:lumMod val="50000"/>
                  </a:schemeClr>
                </a:solidFill>
                <a:effectLst/>
              </a:rPr>
              <a:t> служащим и детям по 125 г</a:t>
            </a:r>
            <a:br>
              <a:rPr lang="ru-RU" sz="2000" dirty="0">
                <a:solidFill>
                  <a:schemeClr val="accent3">
                    <a:lumMod val="50000"/>
                  </a:schemeClr>
                </a:solidFill>
                <a:effectLst/>
              </a:rPr>
            </a:br>
            <a:endParaRPr lang="ru-RU" sz="2000" dirty="0">
              <a:solidFill>
                <a:schemeClr val="accent3">
                  <a:lumMod val="50000"/>
                </a:schemeClr>
              </a:solidFill>
              <a:effectLst/>
            </a:endParaRPr>
          </a:p>
        </p:txBody>
      </p:sp>
      <p:pic>
        <p:nvPicPr>
          <p:cNvPr id="4" name="Объект 3" descr="s_23291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57200" y="3048000"/>
            <a:ext cx="4203244" cy="325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85800"/>
            <a:ext cx="3635840" cy="578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4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  <a:alpha val="17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60338"/>
            <a:ext cx="8607425" cy="677862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Люди были обречены…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https://cdn.fishki.net/upload/post/201401/27/1240360/ce2485142871535cb766f2f67084502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7" name="Picture 5" descr="https://ds05.infourok.ru/uploads/ex/0628/00154f5f-dfdc3f99/img1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t="4445" r="6051" b="9197"/>
          <a:stretch/>
        </p:blipFill>
        <p:spPr bwMode="auto">
          <a:xfrm>
            <a:off x="5867400" y="956603"/>
            <a:ext cx="3137192" cy="25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810000"/>
            <a:ext cx="380690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 descr="https://ds04.infourok.ru/uploads/ex/057c/0013ef23-c5c77f15/7/img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7624" r="14416" b="18191"/>
          <a:stretch/>
        </p:blipFill>
        <p:spPr bwMode="auto">
          <a:xfrm>
            <a:off x="4515387" y="3626435"/>
            <a:ext cx="4055012" cy="296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mycdn.me/i?r=A4CBK2Ygnk1GOe9UbNG7J-jcR1KoTc7Mfhf6r5K_k8Bq0lbAHzJI7XnLQUQc9lJGt5BYkSLJrbX7QM5-t9iSeNtanJUU1BTrxrtavDL6uJt0K0S9bOb5u2UO1LEaktm43v8H1gd45IWEShux5r_zQW5w7WNCEpRrPfPc8lyxdgQatiQ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4"/>
          <a:stretch/>
        </p:blipFill>
        <p:spPr bwMode="auto">
          <a:xfrm>
            <a:off x="11723" y="634749"/>
            <a:ext cx="3543300" cy="277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59860" r="65313" b="4862"/>
          <a:stretch/>
        </p:blipFill>
        <p:spPr bwMode="auto">
          <a:xfrm>
            <a:off x="3447757" y="1828800"/>
            <a:ext cx="2609850" cy="20139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chemeClr val="accent1"/>
            </a:gs>
            <a:gs pos="83000">
              <a:srgbClr val="D4DEFF"/>
            </a:gs>
            <a:gs pos="100000">
              <a:schemeClr val="tx1">
                <a:lumMod val="50000"/>
                <a:lumOff val="5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alpha val="6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57911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Monotype Corsiva" pitchFamily="66" charset="0"/>
              </a:rPr>
              <a:t>ДОРОГА ЖИЗНИ</a:t>
            </a:r>
            <a:endParaRPr lang="ru-RU" sz="36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https://sun9-58.userapi.com/impg/6FzPwnRXYee7EyRgO5lxxTpWOXgpOMefQpfM_w/1mxPuzGH5qw.jpg?size=604x412&amp;quality=96&amp;sign=5c51065baadcbcaa40fa85ce4d125daa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0" y="1352498"/>
            <a:ext cx="2593731" cy="21900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28601" y="3886200"/>
            <a:ext cx="2819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Arial"/>
                <a:ea typeface="Calibri"/>
                <a:cs typeface="Times New Roman"/>
              </a:rPr>
              <a:t>Первыи</a:t>
            </a:r>
            <a:r>
              <a:rPr lang="ru-RU" b="1" dirty="0">
                <a:latin typeface="Arial"/>
                <a:ea typeface="Calibri"/>
                <a:cs typeface="Times New Roman"/>
              </a:rPr>
              <a:t>̆ </a:t>
            </a:r>
            <a:r>
              <a:rPr lang="ru-RU" b="1" dirty="0" err="1">
                <a:latin typeface="Arial"/>
                <a:ea typeface="Calibri"/>
                <a:cs typeface="Times New Roman"/>
              </a:rPr>
              <a:t>санныи</a:t>
            </a:r>
            <a:r>
              <a:rPr lang="ru-RU" b="1" dirty="0">
                <a:latin typeface="Arial"/>
                <a:ea typeface="Calibri"/>
                <a:cs typeface="Times New Roman"/>
              </a:rPr>
              <a:t>̆ обоз отправляется в </a:t>
            </a:r>
            <a:r>
              <a:rPr lang="ru-RU" b="1" dirty="0" err="1">
                <a:latin typeface="Arial"/>
                <a:ea typeface="Calibri"/>
                <a:cs typeface="Times New Roman"/>
              </a:rPr>
              <a:t>блокадныи</a:t>
            </a:r>
            <a:r>
              <a:rPr lang="ru-RU" b="1" dirty="0">
                <a:latin typeface="Arial"/>
                <a:ea typeface="Calibri"/>
                <a:cs typeface="Times New Roman"/>
              </a:rPr>
              <a:t>̆ Ленинград по льду Ладожского озера. </a:t>
            </a:r>
            <a:r>
              <a:rPr lang="ru-RU" b="1" dirty="0" smtClean="0">
                <a:latin typeface="Arial"/>
                <a:ea typeface="Calibri"/>
                <a:cs typeface="Times New Roman"/>
              </a:rPr>
              <a:t>24 </a:t>
            </a:r>
            <a:r>
              <a:rPr lang="ru-RU" b="1" dirty="0">
                <a:latin typeface="Arial"/>
                <a:ea typeface="Calibri"/>
                <a:cs typeface="Times New Roman"/>
              </a:rPr>
              <a:t>ноября 1941 года</a:t>
            </a:r>
            <a:endParaRPr lang="ru-RU" sz="14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581" y="1219201"/>
            <a:ext cx="5937250" cy="464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45719"/>
          </a:xfrm>
        </p:spPr>
        <p:txBody>
          <a:bodyPr>
            <a:noAutofit/>
          </a:bodyPr>
          <a:lstStyle/>
          <a:p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" y="90622"/>
            <a:ext cx="9067800" cy="679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75" y="349080"/>
            <a:ext cx="8607425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Прорыв </a:t>
            </a:r>
            <a:r>
              <a:rPr lang="ru-RU" sz="2800" dirty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блокады </a:t>
            </a:r>
            <a:r>
              <a:rPr lang="ru-RU" sz="2800" dirty="0" smtClean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Ленинграда 18 января </a:t>
            </a:r>
            <a:r>
              <a:rPr lang="ru-RU" sz="2800" dirty="0">
                <a:solidFill>
                  <a:srgbClr val="FF0000"/>
                </a:solidFill>
                <a:effectLst/>
                <a:latin typeface="Arial"/>
                <a:ea typeface="Calibri"/>
                <a:cs typeface="Times New Roman"/>
              </a:rPr>
              <a:t>1943 г.</a:t>
            </a:r>
            <a:r>
              <a:rPr lang="ru-RU" sz="200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3" name="AutoShape 2" descr="https://s0.slide-share.ru/s_slide/c378d2e24a2c6fe74b7b3546284a39a5/3487caeb-9899-4d45-a2fa-2aa71b68a424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https://topwar.ru/uploads/posts/2018-01/1516218377_915507338.5cnz59o9lcowsg0s4g8sgcg80.ejcuplo1l0oo0sk8c40s8osc4.th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494212" cy="39077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3657600" y="5105400"/>
            <a:ext cx="51816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Встреча бойцов Ленинградского и </a:t>
            </a:r>
            <a:r>
              <a:rPr lang="ru-RU" dirty="0" err="1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Волховского</a:t>
            </a:r>
            <a:r>
              <a:rPr lang="ru-RU" dirty="0">
                <a:solidFill>
                  <a:srgbClr val="222222"/>
                </a:solidFill>
                <a:latin typeface="Arial"/>
                <a:ea typeface="Calibri"/>
                <a:cs typeface="Times New Roman"/>
              </a:rPr>
              <a:t> фронтов у Рабочего поселка №1 во время операции по прорыву блокады Ленинграда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8" name="Рисунок 7" descr="https://topwar.ru/uploads/posts/2018-01/thumbs/1516220008_1280px-proryv_blokady_sovinformburo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" y="1500554"/>
            <a:ext cx="4033838" cy="3474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219200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</a:rPr>
              <a:t>27 января 1944 </a:t>
            </a:r>
            <a:r>
              <a:rPr lang="ru-RU" sz="2800" dirty="0" smtClean="0">
                <a:solidFill>
                  <a:srgbClr val="C00000"/>
                </a:solidFill>
              </a:rPr>
              <a:t>года</a:t>
            </a:r>
            <a:r>
              <a:rPr lang="ru-RU" sz="2800" dirty="0">
                <a:solidFill>
                  <a:srgbClr val="C00000"/>
                </a:solidFill>
              </a:rPr>
              <a:t> </a:t>
            </a:r>
            <a:r>
              <a:rPr lang="ru-RU" sz="2800" dirty="0" smtClean="0">
                <a:solidFill>
                  <a:srgbClr val="C00000"/>
                </a:solidFill>
              </a:rPr>
              <a:t>- </a:t>
            </a:r>
            <a:r>
              <a:rPr lang="ru-RU" sz="2800" dirty="0">
                <a:solidFill>
                  <a:srgbClr val="C00000"/>
                </a:solidFill>
              </a:rPr>
              <a:t>день 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r>
              <a:rPr lang="ru-RU" sz="2800" dirty="0">
                <a:solidFill>
                  <a:srgbClr val="C00000"/>
                </a:solidFill>
              </a:rPr>
              <a:t>окончательного снятия блокады Ленинграда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18,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191000" y="1905000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topwar.ru/uploads/posts/2018-01/1516994199_leningrad_1944.80b6r2kphe044c408ck8w804.ejcuplo1l0oo0sk8c40s8osc4.th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476502"/>
            <a:ext cx="35814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ttps://s00.yaplakal.com/pics/pics_original/2/4/0/91470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19702"/>
            <a:ext cx="3886200" cy="263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5134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81251" y="1555099"/>
            <a:ext cx="7924800" cy="52712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471336" y="144891"/>
            <a:ext cx="614463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800" dirty="0">
                <a:ea typeface="Times New Roman"/>
              </a:rPr>
              <a:t>27 января</a:t>
            </a:r>
            <a:endParaRPr lang="ru-RU" sz="88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83880" cy="6858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Блокада в </a:t>
            </a:r>
            <a:r>
              <a:rPr lang="ru-RU" dirty="0" smtClean="0">
                <a:solidFill>
                  <a:srgbClr val="002060"/>
                </a:solidFill>
              </a:rPr>
              <a:t>цифрах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1371600"/>
            <a:ext cx="8183880" cy="457200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</a:t>
            </a:r>
            <a:r>
              <a:rPr lang="ru-RU" dirty="0" smtClean="0"/>
              <a:t>блокаде Ленинграда  </a:t>
            </a:r>
            <a:r>
              <a:rPr lang="ru-RU" dirty="0"/>
              <a:t>оставалось около </a:t>
            </a:r>
            <a:r>
              <a:rPr lang="ru-RU" dirty="0" smtClean="0"/>
              <a:t>      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   3 </a:t>
            </a:r>
            <a:r>
              <a:rPr lang="ru-RU" dirty="0"/>
              <a:t>миллионов </a:t>
            </a:r>
            <a:r>
              <a:rPr lang="ru-RU" dirty="0" smtClean="0"/>
              <a:t>мирных жителей</a:t>
            </a:r>
            <a:r>
              <a:rPr lang="ru-RU" dirty="0"/>
              <a:t>, из них более 400 </a:t>
            </a:r>
            <a:r>
              <a:rPr lang="ru-RU" dirty="0" smtClean="0"/>
              <a:t>000</a:t>
            </a:r>
          </a:p>
          <a:p>
            <a:pPr marL="0" indent="0">
              <a:buNone/>
            </a:pPr>
            <a:r>
              <a:rPr lang="ru-RU" dirty="0" smtClean="0"/>
              <a:t>     детей.</a:t>
            </a:r>
          </a:p>
          <a:p>
            <a:r>
              <a:rPr lang="ru-RU" dirty="0"/>
              <a:t>За </a:t>
            </a:r>
            <a:r>
              <a:rPr lang="ru-RU" dirty="0" smtClean="0"/>
              <a:t> </a:t>
            </a:r>
            <a:r>
              <a:rPr lang="ru-RU" dirty="0"/>
              <a:t>время </a:t>
            </a:r>
            <a:r>
              <a:rPr lang="ru-RU" dirty="0" smtClean="0"/>
              <a:t>блокады смогли </a:t>
            </a:r>
            <a:r>
              <a:rPr lang="ru-RU" dirty="0"/>
              <a:t>вывести 1,5 млн </a:t>
            </a:r>
            <a:r>
              <a:rPr lang="ru-RU" dirty="0" smtClean="0"/>
              <a:t>человек.</a:t>
            </a:r>
          </a:p>
          <a:p>
            <a:r>
              <a:rPr lang="ru-RU" dirty="0" smtClean="0"/>
              <a:t>Точное </a:t>
            </a:r>
            <a:r>
              <a:rPr lang="ru-RU" dirty="0"/>
              <a:t>количество погибших от голода, холода, вражеских обстрелов и в результате военных действий ещё и сегодня окончательно не выяснено</a:t>
            </a:r>
            <a:r>
              <a:rPr lang="ru-RU" dirty="0" smtClean="0"/>
              <a:t>. Цифры колеблются от 671 тысячи до 1,5 млн. Из них, только </a:t>
            </a:r>
            <a:r>
              <a:rPr lang="ru-RU" dirty="0"/>
              <a:t>3% погибли от </a:t>
            </a:r>
            <a:r>
              <a:rPr lang="ru-RU" dirty="0" smtClean="0"/>
              <a:t>бомбёжек </a:t>
            </a:r>
            <a:r>
              <a:rPr lang="ru-RU" dirty="0"/>
              <a:t>и артобстрелов; остальные 97% умерли от голода.</a:t>
            </a:r>
            <a:endParaRPr lang="ru-RU" dirty="0" smtClean="0"/>
          </a:p>
          <a:p>
            <a:r>
              <a:rPr lang="ru-RU" dirty="0">
                <a:solidFill>
                  <a:srgbClr val="C00000"/>
                </a:solidFill>
              </a:rPr>
              <a:t>1 мая 1945 года </a:t>
            </a:r>
            <a:r>
              <a:rPr lang="ru-RU" dirty="0" smtClean="0">
                <a:solidFill>
                  <a:srgbClr val="C00000"/>
                </a:solidFill>
              </a:rPr>
              <a:t>Ленинград был назван «городом-героем» </a:t>
            </a:r>
            <a:r>
              <a:rPr lang="ru-RU" dirty="0">
                <a:solidFill>
                  <a:srgbClr val="C00000"/>
                </a:solidFill>
              </a:rPr>
              <a:t>за героизм и мужество, проявленные жителями города во время </a:t>
            </a:r>
            <a:r>
              <a:rPr lang="ru-RU" dirty="0" smtClean="0">
                <a:solidFill>
                  <a:srgbClr val="C00000"/>
                </a:solidFill>
              </a:rPr>
              <a:t>блокады, 8 </a:t>
            </a:r>
            <a:r>
              <a:rPr lang="ru-RU" dirty="0">
                <a:solidFill>
                  <a:srgbClr val="C00000"/>
                </a:solidFill>
              </a:rPr>
              <a:t>мая 1965 года </a:t>
            </a:r>
            <a:r>
              <a:rPr lang="ru-RU" dirty="0" smtClean="0">
                <a:solidFill>
                  <a:srgbClr val="C00000"/>
                </a:solidFill>
              </a:rPr>
              <a:t>Ленинград был </a:t>
            </a:r>
            <a:r>
              <a:rPr lang="ru-RU" dirty="0">
                <a:solidFill>
                  <a:srgbClr val="C00000"/>
                </a:solidFill>
              </a:rPr>
              <a:t>награждён орденом Ленина и медалью «Золотая Звезда».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460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76800"/>
            <a:ext cx="8153400" cy="70104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Блокадная ласточка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4C0E117B-D67B-4EC8-8548-9740C145C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719" y="842962"/>
            <a:ext cx="63246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3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27809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just">
              <a:spcAft>
                <a:spcPts val="1000"/>
              </a:spcAft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«Блокада… Далеко как это слово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От наших мирных, светлых дней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Произношу его и вижу снова –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Голодных умирающих детей.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Как опустели целые кварталы, 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just">
              <a:spcAft>
                <a:spcPts val="1000"/>
              </a:spcAft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 как трамваи мёрзли на пути,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И матери, которые не в силах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                                                                                               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Своих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детей на кладбище нести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».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endParaRPr lang="ru-RU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169445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965" y="541020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8  сентября 1941 г началась блокада Ленинграда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1054881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chemeClr val="accent3">
                    <a:lumMod val="50000"/>
                  </a:schemeClr>
                </a:solidFill>
              </a:rPr>
              <a:t>18 января – 27 января</a:t>
            </a:r>
            <a:endParaRPr lang="ru-RU" sz="4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6324600" cy="447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5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F0000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914400"/>
            <a:ext cx="63246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" name="Minuta-molchaniya-Metronom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Объект 11" descr="https://topwar.ru/uploads/posts/2018-01/thumbs/1516217445_leningrad71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04" y="1676400"/>
            <a:ext cx="5251191" cy="418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38201" y="762000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</a:rPr>
              <a:t>Памятник «Разорванное кольцо»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077200" cy="762000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>«Цветок жизни»</a:t>
            </a:r>
            <a:endParaRPr lang="ru-RU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5" name="Содержимое 3" descr="19,.jp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600200" y="1752600"/>
            <a:ext cx="5892799" cy="4419600"/>
          </a:xfrm>
          <a:ln w="76200">
            <a:solidFill>
              <a:srgbClr val="FFFF00"/>
            </a:solidFill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F0000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914400"/>
            <a:ext cx="63246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" name="Minuta-molchaniya-Metronom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1" y="5334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</a:rPr>
              <a:t>Мемориал героическим защитникам Ленинграда 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Объект 6" descr="Мемориал героическим защитникам Ленинграда.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28800"/>
            <a:ext cx="60960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106677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rgbClr val="FF0000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914400"/>
            <a:ext cx="63246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/>
            </a:r>
            <a:b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</a:b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3600" i="1" dirty="0" smtClean="0">
                <a:solidFill>
                  <a:srgbClr val="FF0000"/>
                </a:solidFill>
                <a:latin typeface="Monotype Corsiva" pitchFamily="66" charset="0"/>
              </a:rPr>
              <a:t/>
            </a:r>
            <a:br>
              <a:rPr lang="ru-RU" sz="3600" i="1" dirty="0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1" name="Minuta-molchaniya-Metronom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8201" y="533400"/>
            <a:ext cx="7315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Calibri"/>
              </a:rPr>
              <a:t>Монумент "Родина-Мать" на Пискаревском кладбище</a:t>
            </a:r>
            <a:endParaRPr lang="ru-RU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 descr="C:\Users\Nout\Downloads\31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17" y="1905000"/>
            <a:ext cx="5583766" cy="418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449737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/>
                <a:latin typeface="Calibri"/>
                <a:ea typeface="Calibri"/>
                <a:cs typeface="Times New Roman"/>
              </a:rPr>
              <a:t>Мемориал  «Дневник Тани Савичевой»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6" r="2688" b="10897"/>
          <a:stretch/>
        </p:blipFill>
        <p:spPr bwMode="auto">
          <a:xfrm>
            <a:off x="1219200" y="1371600"/>
            <a:ext cx="6843932" cy="491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30112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" t="7895" r="7183" b="24250"/>
          <a:stretch/>
        </p:blipFill>
        <p:spPr bwMode="auto">
          <a:xfrm>
            <a:off x="228600" y="762000"/>
            <a:ext cx="876375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57200" y="2506690"/>
            <a:ext cx="3810000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533400"/>
            <a:ext cx="4686300" cy="4354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Почти 900 </a:t>
            </a:r>
            <a:r>
              <a:rPr lang="ru-RU" dirty="0" smtClean="0">
                <a:solidFill>
                  <a:srgbClr val="C00000"/>
                </a:solidFill>
              </a:rPr>
              <a:t>дней и ночей мучительных испытаний…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493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375" y="173233"/>
            <a:ext cx="8183880" cy="6649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Бомбежка, разрушения, смерть…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 descr="object_38.PNG"/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810506" y="4151361"/>
            <a:ext cx="3522988" cy="2181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G:\блокада ленинграда\0_e428b_a241c56a_orig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60375" y="3980864"/>
            <a:ext cx="2246021" cy="252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AutoShape 2" descr="https://fsd.multiurok.ru/html/2020/02/02/s_5e369e9b20b19/1339206_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6" y="1193572"/>
            <a:ext cx="3862913" cy="2787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932" y="990600"/>
            <a:ext cx="3986821" cy="2082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308" y="3253884"/>
            <a:ext cx="2234221" cy="324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010400" cy="559069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Оборона города</a:t>
            </a:r>
            <a:endParaRPr lang="ru-RU" sz="4400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" t="14262" r="13727" b="10527"/>
          <a:stretch/>
        </p:blipFill>
        <p:spPr bwMode="auto">
          <a:xfrm>
            <a:off x="5379134" y="4191000"/>
            <a:ext cx="2989385" cy="213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321182" cy="208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73137"/>
            <a:ext cx="3941885" cy="298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696408"/>
            <a:ext cx="4230512" cy="237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6008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Печки- «буржуйки»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025" y="4416433"/>
            <a:ext cx="2834547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4144824" cy="310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0"/>
            <a:ext cx="2362199" cy="368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41964"/>
            <a:ext cx="1676400" cy="223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92977"/>
            <a:ext cx="3181350" cy="198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G:\блокада ленинграда\270405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181600" y="3945988"/>
            <a:ext cx="3198495" cy="2398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87" y="1226453"/>
            <a:ext cx="3552825" cy="2566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33339"/>
            <a:ext cx="238125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6" t="9216" r="24426" b="3305"/>
          <a:stretch/>
        </p:blipFill>
        <p:spPr bwMode="auto">
          <a:xfrm>
            <a:off x="3978812" y="1030458"/>
            <a:ext cx="2405575" cy="32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91929"/>
            <a:ext cx="3505200" cy="2377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2035712" y="420858"/>
            <a:ext cx="3886200" cy="609600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dirty="0" smtClean="0">
                <a:solidFill>
                  <a:srgbClr val="FF0000"/>
                </a:solidFill>
                <a:latin typeface="Monotype Corsiva" pitchFamily="66" charset="0"/>
              </a:rPr>
              <a:t>За  водой</a:t>
            </a:r>
            <a:endParaRPr lang="ru-RU" sz="5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7030A0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001000" cy="5334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Голод 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Объект 8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4" t="1456" r="18112" b="2412"/>
          <a:stretch/>
        </p:blipFill>
        <p:spPr>
          <a:xfrm>
            <a:off x="3347113" y="3834971"/>
            <a:ext cx="2215487" cy="2559269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15620" r="10224" b="9373"/>
          <a:stretch/>
        </p:blipFill>
        <p:spPr bwMode="auto">
          <a:xfrm>
            <a:off x="5562600" y="4343400"/>
            <a:ext cx="3460654" cy="2286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33" y="3733800"/>
            <a:ext cx="2995295" cy="224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avatars.mds.yandex.net/i?id=391bcb94c81e472eb0218cc695539aae28a3d5dd-7887771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18" y="838200"/>
            <a:ext cx="4572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myslide.ru/documents_7/968111f8a17d2b40ee0ff6425e64bbe9/img1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9" t="16472" r="24785"/>
          <a:stretch/>
        </p:blipFill>
        <p:spPr bwMode="auto">
          <a:xfrm>
            <a:off x="6019800" y="461537"/>
            <a:ext cx="2725010" cy="388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0"/>
                <a:alpha val="17000"/>
              </a:schemeClr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975" y="160338"/>
            <a:ext cx="8607425" cy="677862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Дети страдали от голода, холода, бомбежек…</a:t>
            </a:r>
            <a:endParaRPr lang="ru-RU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2" descr="https://cdn.fishki.net/upload/post/201401/27/1240360/ce2485142871535cb766f2f67084502f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14934" r="11953" b="13528"/>
          <a:stretch/>
        </p:blipFill>
        <p:spPr bwMode="auto">
          <a:xfrm>
            <a:off x="253806" y="761576"/>
            <a:ext cx="318515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new-variant.ru/wp-content/uploads/2021/09/%D0%B4%D0%B5%D1%82%D0%B8-%D0%B1%D0%BB%D0%BE%D0%BA%D0%B0%D0%B4%D1%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604149" cy="277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ds02.infourok.ru/uploads/ex/06e9/0004fc70-15c73e7f/img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14998" r="4631" b="10766"/>
          <a:stretch/>
        </p:blipFill>
        <p:spPr bwMode="auto">
          <a:xfrm>
            <a:off x="5334000" y="685800"/>
            <a:ext cx="3300366" cy="23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ds05.infourok.ru/uploads/ex/062a/00154f61-0ba94a3e/img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33590" r="23855" b="9180"/>
          <a:stretch/>
        </p:blipFill>
        <p:spPr bwMode="auto">
          <a:xfrm>
            <a:off x="2895600" y="761576"/>
            <a:ext cx="2683412" cy="197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187011.selcdn.ru/thumbnails/photos/2020/04/22/5y9gldmjmk3ljlj7_1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52" y="3295769"/>
            <a:ext cx="4121655" cy="289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s://proza.ru/pics/2018/08/18/2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755" y="3392657"/>
            <a:ext cx="209092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83399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2196</TotalTime>
  <Words>311</Words>
  <Application>Microsoft Office PowerPoint</Application>
  <PresentationFormat>Экран (4:3)</PresentationFormat>
  <Paragraphs>41</Paragraphs>
  <Slides>26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Аспект</vt:lpstr>
      <vt:lpstr>Непокорённый город Ленинград </vt:lpstr>
      <vt:lpstr>8  сентября 1941 г началась блокада Ленинграда </vt:lpstr>
      <vt:lpstr>Почти 900 дней и ночей мучительных испытаний…</vt:lpstr>
      <vt:lpstr>Бомбежка, разрушения, смерть…</vt:lpstr>
      <vt:lpstr>Оборона города</vt:lpstr>
      <vt:lpstr>Печки- «буржуйки»</vt:lpstr>
      <vt:lpstr>Презентация PowerPoint</vt:lpstr>
      <vt:lpstr>Голод </vt:lpstr>
      <vt:lpstr>Дети страдали от голода, холода, бомбежек…</vt:lpstr>
      <vt:lpstr>1941год: Рабочим - 250 г,  служащим и детям по 125 г </vt:lpstr>
      <vt:lpstr>Люди были обречены…</vt:lpstr>
      <vt:lpstr>Презентация PowerPoint</vt:lpstr>
      <vt:lpstr>ДОРОГА ЖИЗНИ</vt:lpstr>
      <vt:lpstr>Презентация PowerPoint</vt:lpstr>
      <vt:lpstr>Прорыв блокады Ленинграда 18 января 1943 г. </vt:lpstr>
      <vt:lpstr>27 января 1944 года - день  окончательного снятия блокады Ленинграда</vt:lpstr>
      <vt:lpstr>Презентация PowerPoint</vt:lpstr>
      <vt:lpstr>Блокада в цифрах</vt:lpstr>
      <vt:lpstr>Блокадная ласточка</vt:lpstr>
      <vt:lpstr>18 января – 27 января</vt:lpstr>
      <vt:lpstr>   </vt:lpstr>
      <vt:lpstr>«Цветок жизни»</vt:lpstr>
      <vt:lpstr>   </vt:lpstr>
      <vt:lpstr>   </vt:lpstr>
      <vt:lpstr>Мемориал  «Дневник Тани Савичевой»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Блокадный хлеб</dc:title>
  <dc:creator>Галкина Н.В.</dc:creator>
  <cp:lastModifiedBy>Nout</cp:lastModifiedBy>
  <cp:revision>140</cp:revision>
  <dcterms:modified xsi:type="dcterms:W3CDTF">2023-11-23T04:37:34Z</dcterms:modified>
</cp:coreProperties>
</file>