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5" r:id="rId4"/>
    <p:sldMasterId id="2147483697" r:id="rId5"/>
    <p:sldMasterId id="2147483710" r:id="rId6"/>
    <p:sldMasterId id="2147483722" r:id="rId7"/>
    <p:sldMasterId id="2147483734" r:id="rId8"/>
    <p:sldMasterId id="2147483746" r:id="rId9"/>
    <p:sldMasterId id="2147483758" r:id="rId10"/>
    <p:sldMasterId id="2147483770" r:id="rId11"/>
    <p:sldMasterId id="2147483782" r:id="rId12"/>
  </p:sldMasterIdLst>
  <p:notesMasterIdLst>
    <p:notesMasterId r:id="rId30"/>
  </p:notesMasterIdLst>
  <p:sldIdLst>
    <p:sldId id="257" r:id="rId13"/>
    <p:sldId id="271" r:id="rId14"/>
    <p:sldId id="270" r:id="rId15"/>
    <p:sldId id="269" r:id="rId16"/>
    <p:sldId id="274" r:id="rId17"/>
    <p:sldId id="273" r:id="rId18"/>
    <p:sldId id="275" r:id="rId19"/>
    <p:sldId id="279" r:id="rId20"/>
    <p:sldId id="280" r:id="rId21"/>
    <p:sldId id="284" r:id="rId22"/>
    <p:sldId id="285" r:id="rId23"/>
    <p:sldId id="286" r:id="rId24"/>
    <p:sldId id="288" r:id="rId25"/>
    <p:sldId id="294" r:id="rId26"/>
    <p:sldId id="295" r:id="rId27"/>
    <p:sldId id="290" r:id="rId28"/>
    <p:sldId id="298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DC22D-A82C-49B9-BDCC-2075B3C1507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DCCEC-C871-4E19-8375-B25CEF1C9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4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341FE-AE5C-47F1-8FD8-47C4A673A8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71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341FE-AE5C-47F1-8FD8-47C4A673A8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40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6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8120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1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6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63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1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8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1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0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30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19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69377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9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7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7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0033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4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1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9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0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80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5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75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54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9967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3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53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1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1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9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03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6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0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3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3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9877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9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9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95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9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89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61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95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3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31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8178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55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1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13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015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2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4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7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0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4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43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9303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86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0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304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04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7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91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36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846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48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107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2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102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109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992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140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90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947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091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0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9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6274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23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5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4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0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3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8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6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4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9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2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56306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2317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9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3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2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72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43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2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41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4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940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5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643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83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5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95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3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8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05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41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2934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1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381" y="5301209"/>
            <a:ext cx="10945216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>
                <a:solidFill>
                  <a:prstClr val="white"/>
                </a:solidFill>
              </a:rPr>
              <a:pPr/>
              <a:t>24.08.2022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7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8815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98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38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0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62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3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1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6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hyperlink" Target="https://presentation-creation.ru/" TargetMode="Externa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hyperlink" Target="https://presentation-creation.ru/" TargetMode="Externa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hyperlink" Target="https://presentation-creation.ru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hyperlink" Target="https://presentation-creation.ru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hyperlink" Target="https://presentation-creation.ru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hyperlink" Target="https://presentation-creation.ru/" TargetMode="Externa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hyperlink" Target="https://presentation-creation.ru/" TargetMode="Externa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hyperlink" Target="https://presentation-creation.ru/" TargetMode="Externa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hyperlink" Target="https://presentation-creation.ru/" TargetMode="Externa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5802-E121-408D-9B87-ED80F853064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11AC-3079-4FE0-9D56-D05F93EE1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5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1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3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9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9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2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5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5A8FE-EA0A-467E-8BDC-2907805B1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910C-A1DD-4E0C-8206-46BFDCF089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9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6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8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6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-27384"/>
            <a:ext cx="8448939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71" y="1988840"/>
            <a:ext cx="11041227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6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0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0D803-AE46-4031-9D48-A998350EA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8276" y="2672862"/>
            <a:ext cx="7473461" cy="356086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 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  </a:t>
            </a:r>
            <a:br>
              <a:rPr lang="ru-RU" dirty="0"/>
            </a:br>
            <a:r>
              <a:rPr lang="ru-RU" dirty="0"/>
              <a:t>          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2046" y="1336431"/>
            <a:ext cx="7614139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класс на тему: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«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экономической и финансовой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грамотности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на уроках окружающего мира </a:t>
            </a:r>
            <a:r>
              <a:rPr lang="ru-RU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классе при изучении темы «Что такое деньги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/>
              <a:t>Подготовила: </a:t>
            </a:r>
            <a:r>
              <a:rPr lang="ru-RU" sz="3200" b="1" dirty="0" err="1" smtClean="0"/>
              <a:t>Солодилова</a:t>
            </a:r>
            <a:r>
              <a:rPr lang="ru-RU" sz="3200" b="1" dirty="0" smtClean="0"/>
              <a:t> Н.В. – учитель начальных классов МБОУ «</a:t>
            </a:r>
            <a:r>
              <a:rPr lang="ru-RU" sz="3200" b="1" dirty="0" err="1" smtClean="0"/>
              <a:t>Токская</a:t>
            </a:r>
            <a:r>
              <a:rPr lang="ru-RU" sz="3200" b="1" dirty="0" smtClean="0"/>
              <a:t> СОШ»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0926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C5C73-B460-4031-A088-0629EC98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3429000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  <a:effectLst/>
              </a:rPr>
              <a:t>Товар – Товар (бартер)</a:t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solidFill>
                  <a:srgbClr val="FF0000"/>
                </a:solidFill>
                <a:effectLst/>
              </a:rPr>
              <a:t>Деньги -Товар 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r>
              <a:rPr lang="ru-RU" dirty="0">
                <a:solidFill>
                  <a:srgbClr val="FF0000"/>
                </a:solidFill>
                <a:effectLst/>
              </a:rPr>
              <a:t>(купля – продажа)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r>
              <a:rPr lang="ru-RU" dirty="0">
                <a:solidFill>
                  <a:srgbClr val="FF0000"/>
                </a:solidFill>
                <a:effectLst/>
              </a:rPr>
              <a:t/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03A63-A160-4617-9E14-F2E1E1EA4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3325" y="929262"/>
            <a:ext cx="7772400" cy="1491627"/>
          </a:xfrm>
        </p:spPr>
        <p:txBody>
          <a:bodyPr>
            <a:normAutofit/>
          </a:bodyPr>
          <a:lstStyle/>
          <a:p>
            <a:r>
              <a:rPr lang="ru-RU" sz="4800" u="sng" dirty="0">
                <a:solidFill>
                  <a:srgbClr val="002060"/>
                </a:solidFill>
              </a:rPr>
              <a:t>Работа в группах: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071334-7152-41CC-893B-C28421D205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2276873"/>
            <a:ext cx="2699792" cy="21602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C5005DA-C9F8-4DB2-A0EB-801A78ED1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437114"/>
            <a:ext cx="3494837" cy="216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0D803-AE46-4031-9D48-A998350EA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9536" y="2420889"/>
            <a:ext cx="8208912" cy="381284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                        </a:t>
            </a:r>
            <a:r>
              <a:rPr lang="ru-RU" sz="4800" u="sng" dirty="0">
                <a:solidFill>
                  <a:srgbClr val="002060"/>
                </a:solidFill>
              </a:rPr>
              <a:t>Вывод: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>            </a:t>
            </a:r>
            <a:r>
              <a:rPr lang="ru-RU" sz="4800" dirty="0">
                <a:solidFill>
                  <a:schemeClr val="accent5">
                    <a:lumMod val="50000"/>
                  </a:schemeClr>
                </a:solidFill>
              </a:rPr>
              <a:t>ОБМЕН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>            </a:t>
            </a:r>
            <a:r>
              <a:rPr lang="ru-RU" sz="4800" dirty="0">
                <a:solidFill>
                  <a:schemeClr val="accent4">
                    <a:lumMod val="50000"/>
                  </a:schemeClr>
                </a:solidFill>
              </a:rPr>
              <a:t>ТОВАР – ТОВАР</a:t>
            </a:r>
            <a:br>
              <a:rPr lang="ru-RU" sz="4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dirty="0">
                <a:solidFill>
                  <a:schemeClr val="tx2">
                    <a:lumMod val="50000"/>
                  </a:schemeClr>
                </a:solidFill>
              </a:rPr>
              <a:t>ДЕНЬГИ - ТОВАР</a:t>
            </a:r>
          </a:p>
        </p:txBody>
      </p:sp>
    </p:spTree>
    <p:extLst>
      <p:ext uri="{BB962C8B-B14F-4D97-AF65-F5344CB8AC3E}">
        <p14:creationId xmlns:p14="http://schemas.microsoft.com/office/powerpoint/2010/main" val="157196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C5C73-B460-4031-A088-0629EC98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3429001"/>
            <a:ext cx="7772400" cy="4320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03A63-A160-4617-9E14-F2E1E1EA4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7608" y="929262"/>
            <a:ext cx="7358117" cy="1779659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Сбережения – это сохранение денежных  средств для удовлетворения будущих потребностей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820BA8-B272-4B50-9F6C-91CF0624E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13" y="2708921"/>
            <a:ext cx="6096000" cy="372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4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41C20716-BF20-4E1D-A6DC-451DBA563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333452"/>
            <a:ext cx="8280920" cy="540791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002060"/>
                </a:solidFill>
              </a:rPr>
              <a:t>1.</a:t>
            </a:r>
            <a:r>
              <a:rPr lang="ru-RU" sz="6400" dirty="0">
                <a:solidFill>
                  <a:srgbClr val="002060"/>
                </a:solidFill>
              </a:rPr>
              <a:t> Отметь, какой монеты не существует.</a:t>
            </a:r>
          </a:p>
          <a:p>
            <a:r>
              <a:rPr lang="ru-RU" sz="6400" dirty="0">
                <a:solidFill>
                  <a:srgbClr val="7030A0"/>
                </a:solidFill>
              </a:rPr>
              <a:t>1) 1 р.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2) 3 р.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3) 2 р.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4) 5 р.</a:t>
            </a:r>
          </a:p>
          <a:p>
            <a:r>
              <a:rPr lang="ru-RU" sz="6400" b="1" dirty="0">
                <a:solidFill>
                  <a:srgbClr val="002060"/>
                </a:solidFill>
              </a:rPr>
              <a:t>2.</a:t>
            </a:r>
            <a:r>
              <a:rPr lang="ru-RU" sz="6400" dirty="0">
                <a:solidFill>
                  <a:srgbClr val="002060"/>
                </a:solidFill>
              </a:rPr>
              <a:t> Отметь, как называется часть денег, которую человек откладывает на будущее.</a:t>
            </a:r>
          </a:p>
          <a:p>
            <a:r>
              <a:rPr lang="ru-RU" sz="6400" dirty="0">
                <a:solidFill>
                  <a:srgbClr val="7030A0"/>
                </a:solidFill>
              </a:rPr>
              <a:t>1) сбережения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2) клад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3) зарплата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4) премия</a:t>
            </a:r>
          </a:p>
          <a:p>
            <a:r>
              <a:rPr lang="ru-RU" sz="6400" b="1" dirty="0">
                <a:solidFill>
                  <a:srgbClr val="002060"/>
                </a:solidFill>
              </a:rPr>
              <a:t>3.</a:t>
            </a:r>
            <a:r>
              <a:rPr lang="ru-RU" sz="6400" dirty="0">
                <a:solidFill>
                  <a:srgbClr val="002060"/>
                </a:solidFill>
              </a:rPr>
              <a:t> Подумай, где произошла купля-продажа:</a:t>
            </a:r>
          </a:p>
          <a:p>
            <a:r>
              <a:rPr lang="ru-RU" sz="6400" dirty="0">
                <a:solidFill>
                  <a:srgbClr val="7030A0"/>
                </a:solidFill>
              </a:rPr>
              <a:t>1) крестьянин обменял картошку на обувь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2) кузнец обменял ножи на ткань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3) гончар обменял кувшины на хлеб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4) бабушка купила внуку игрушки</a:t>
            </a:r>
          </a:p>
          <a:p>
            <a:r>
              <a:rPr lang="ru-RU" sz="6400" b="1" dirty="0">
                <a:solidFill>
                  <a:srgbClr val="002060"/>
                </a:solidFill>
              </a:rPr>
              <a:t>4.</a:t>
            </a:r>
            <a:r>
              <a:rPr lang="ru-RU" sz="6400" dirty="0">
                <a:solidFill>
                  <a:srgbClr val="002060"/>
                </a:solidFill>
              </a:rPr>
              <a:t> Найди неверное высказывание.</a:t>
            </a:r>
          </a:p>
          <a:p>
            <a:r>
              <a:rPr lang="ru-RU" sz="6400" dirty="0">
                <a:solidFill>
                  <a:srgbClr val="7030A0"/>
                </a:solidFill>
              </a:rPr>
              <a:t>1) Деньги — особый товар.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2) Доллар — денежная единица стран Европы.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3) Бартер — обмен одних товаров на другие.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4) Название «рубль» произошло от слова «рубить».</a:t>
            </a:r>
          </a:p>
          <a:p>
            <a:r>
              <a:rPr lang="ru-RU" sz="6400" b="1" dirty="0">
                <a:solidFill>
                  <a:srgbClr val="002060"/>
                </a:solidFill>
              </a:rPr>
              <a:t>5.</a:t>
            </a:r>
            <a:r>
              <a:rPr lang="ru-RU" sz="6400" dirty="0">
                <a:solidFill>
                  <a:srgbClr val="002060"/>
                </a:solidFill>
              </a:rPr>
              <a:t> Отметь, шкуры каких животных служили деньгами в России.</a:t>
            </a:r>
          </a:p>
          <a:p>
            <a:r>
              <a:rPr lang="ru-RU" sz="6400" dirty="0">
                <a:solidFill>
                  <a:srgbClr val="7030A0"/>
                </a:solidFill>
              </a:rPr>
              <a:t>1) кролика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2) белки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3) куницы</a:t>
            </a:r>
            <a:br>
              <a:rPr lang="ru-RU" sz="6400" dirty="0">
                <a:solidFill>
                  <a:srgbClr val="7030A0"/>
                </a:solidFill>
              </a:rPr>
            </a:br>
            <a:r>
              <a:rPr lang="ru-RU" sz="6400" dirty="0">
                <a:solidFill>
                  <a:srgbClr val="7030A0"/>
                </a:solidFill>
              </a:rPr>
              <a:t>4) коровы 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7DFB809-DB3D-4729-B217-3CB299E5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-27384"/>
            <a:ext cx="7344816" cy="13608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Рефлексия. Тестирование: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45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C5C73-B460-4031-A088-0629EC98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3429001"/>
            <a:ext cx="7772400" cy="43204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1)   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2)    1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3)    4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4)    2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5)    2, 3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03A63-A160-4617-9E14-F2E1E1EA4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3325" y="929262"/>
            <a:ext cx="7772400" cy="1491627"/>
          </a:xfrm>
        </p:spPr>
        <p:txBody>
          <a:bodyPr>
            <a:normAutofit/>
          </a:bodyPr>
          <a:lstStyle/>
          <a:p>
            <a:r>
              <a:rPr lang="ru-RU" sz="4400" u="sng" dirty="0">
                <a:solidFill>
                  <a:srgbClr val="002060"/>
                </a:solidFill>
              </a:rPr>
              <a:t>Проверь себя!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AB67AD-019B-4043-AD05-0234EDEFF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3429001"/>
            <a:ext cx="4320480" cy="302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9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C5C73-B460-4031-A088-0629EC98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091" y="527539"/>
            <a:ext cx="7609621" cy="3333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</a:t>
            </a:r>
            <a:r>
              <a:rPr lang="ru-RU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навыков функциональной грамотности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03A63-A160-4617-9E14-F2E1E1EA4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2093" y="527539"/>
            <a:ext cx="9583615" cy="548912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Критично мыслить: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ставить под сомнение факты, которые не проверены официальными данными или источниками, обращать внимание на конкретность цифр и суждений.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коммуникативные навыки: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формулировать главную мысль сообщения, создавать текст с учетом разных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позиций.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78169" y="1333452"/>
            <a:ext cx="10294429" cy="53487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Участвовать в дискуссиях: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обсуждать тему, крутить ее с разных сторон и точек зрения, учиться понятно для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собеседников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выражать свои мысли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вслух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Расширять кругозор: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разбираться в искусстве, экологии, здоровом образе жизни, влиянии науки и техники на развитие общества. </a:t>
            </a:r>
            <a:endParaRPr lang="ru-RU" sz="35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Организовывать процесс познания: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ставить цели и задачи, разрабатывать поэтапный план, искать нестандартные решения, анализировать данные, делать выводы.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4221089"/>
            <a:ext cx="8208912" cy="2012641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 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400535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C5C73-B460-4031-A088-0629EC98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3429001"/>
            <a:ext cx="7772400" cy="4320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03A63-A160-4617-9E14-F2E1E1EA4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7608" y="929262"/>
            <a:ext cx="8915146" cy="6350769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мотивация педагогов к применению в своей деятельности приёмов, направленных на формирование навыков функциональной грамотности у обучающихся начальной школы.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создать условия для восприятия опыта работы по формированию и развитию навыков функциональной грамотности;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познакомить с некоторыми приёмами развития финансовой и экономической грамотности на уроке окружающего мира в 3 классе, предоставить возможность для оценки их эффективности на практике;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содействовать формированию мотивации на осуществлении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подхода в обучении.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6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C5C73-B460-4031-A088-0629EC98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3429001"/>
            <a:ext cx="7772400" cy="4320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03A63-A160-4617-9E14-F2E1E1EA4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8096" y="1023556"/>
            <a:ext cx="7358117" cy="5242938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Входная самооценка.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Знаком(а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 основными понятиями темы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1    2    3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Осознаю проблему формирования функциональной грамотности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 1     2    3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Знаком(а) с понятиями «грамотность», «функциональная грамотность».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    1    2    3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2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C5C73-B460-4031-A088-0629EC98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3429001"/>
            <a:ext cx="7772400" cy="4320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03A63-A160-4617-9E14-F2E1E1EA4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7608" y="929262"/>
            <a:ext cx="7358117" cy="5805646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Связываю необходимость формирования функциональной грамотности с целями своего предмета.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1    2    3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 разные уровни развития функциональной грамотности и уровни сложности заданий, направленных на ее формирование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0">
              <a:lnSpc>
                <a:spcPct val="107000"/>
              </a:lnSpc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1    2    3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0">
              <a:lnSpc>
                <a:spcPct val="107000"/>
              </a:lnSpc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Владею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приемами организации работы, направленной на формирование функциональной грамотности.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1   2    3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0D803-AE46-4031-9D48-A998350EA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8276" y="580292"/>
            <a:ext cx="7473461" cy="565343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 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  </a:t>
            </a:r>
            <a:br>
              <a:rPr lang="ru-RU" dirty="0"/>
            </a:br>
            <a:r>
              <a:rPr lang="ru-RU" dirty="0"/>
              <a:t>          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6246" y="2514600"/>
            <a:ext cx="8299939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3646" y="1600200"/>
            <a:ext cx="6242538" cy="4787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 –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это навыки чтения, письма, счета и работы с документами.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Функциональность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набор возможностей (функций), которые предоставляет данная система или устройство.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Функциональная грамотность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способность применять знания, полученные в школе, для решения повседневных задач.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7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46" y="1107832"/>
            <a:ext cx="9530862" cy="55567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91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C5C73-B460-4031-A088-0629EC98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63769"/>
            <a:ext cx="7772400" cy="3597281"/>
          </a:xfrm>
        </p:spPr>
        <p:txBody>
          <a:bodyPr>
            <a:normAutofit/>
          </a:bodyPr>
          <a:lstStyle/>
          <a:p>
            <a:r>
              <a:rPr lang="ru-RU" sz="3600" kern="18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Составляющие </a:t>
            </a:r>
            <a:r>
              <a:rPr lang="ru-RU" sz="3600" kern="18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</a:t>
            </a:r>
            <a:r>
              <a:rPr lang="ru-RU" sz="3600" b="0" cap="none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0" cap="none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03A63-A160-4617-9E14-F2E1E1EA4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4986" y="929262"/>
            <a:ext cx="7850740" cy="5805646"/>
          </a:xfrm>
        </p:spPr>
        <p:txBody>
          <a:bodyPr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C:\Users\Владелец\AppData\Local\Microsoft\Windows\INetCache\Content.Word\p407_f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54" y="1494692"/>
            <a:ext cx="6981092" cy="4682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15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0108" y="984739"/>
            <a:ext cx="9091246" cy="5248992"/>
          </a:xfrm>
        </p:spPr>
        <p:txBody>
          <a:bodyPr>
            <a:normAutofit fontScale="90000"/>
          </a:bodyPr>
          <a:lstStyle/>
          <a:p>
            <a:r>
              <a:rPr lang="ru-RU" sz="2000" b="1" u="sng" dirty="0"/>
              <a:t/>
            </a:r>
            <a:br>
              <a:rPr lang="ru-RU" sz="2000" b="1" u="sng" dirty="0"/>
            </a:br>
            <a:r>
              <a:rPr lang="ru-RU" sz="2000" b="1" u="sng" dirty="0"/>
              <a:t/>
            </a:r>
            <a:br>
              <a:rPr lang="ru-RU" sz="2000" b="1" u="sng" dirty="0"/>
            </a:br>
            <a:r>
              <a:rPr lang="ru-RU" sz="3100" b="1" u="sng" dirty="0" smtClean="0">
                <a:solidFill>
                  <a:schemeClr val="tx1"/>
                </a:solidFill>
              </a:rPr>
              <a:t>Тема урока </a:t>
            </a:r>
            <a:r>
              <a:rPr lang="ru-RU" sz="3100" b="1" u="sng" dirty="0">
                <a:solidFill>
                  <a:schemeClr val="tx1"/>
                </a:solidFill>
              </a:rPr>
              <a:t>: «Что такое деньги?»</a:t>
            </a:r>
            <a:br>
              <a:rPr lang="ru-RU" sz="3100" b="1" u="sng" dirty="0">
                <a:solidFill>
                  <a:schemeClr val="tx1"/>
                </a:solidFill>
              </a:rPr>
            </a:br>
            <a:r>
              <a:rPr lang="ru-RU" sz="2700" b="1" u="sng" dirty="0">
                <a:solidFill>
                  <a:schemeClr val="tx1"/>
                </a:solidFill>
              </a:rPr>
              <a:t>Цель: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dirty="0">
                <a:solidFill>
                  <a:schemeClr val="tx1"/>
                </a:solidFill>
              </a:rPr>
              <a:t>создание условий для осмысления сущности денег, их роли в повседневной жизни и в экономике, познакомить с монетами, денежными единицами.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b="1" u="sng" dirty="0">
                <a:solidFill>
                  <a:schemeClr val="tx1"/>
                </a:solidFill>
              </a:rPr>
              <a:t>Планируемые результаты</a:t>
            </a:r>
            <a:r>
              <a:rPr lang="ru-RU" sz="2700" b="1" dirty="0">
                <a:solidFill>
                  <a:schemeClr val="tx1"/>
                </a:solidFill>
              </a:rPr>
              <a:t>: знакомство</a:t>
            </a:r>
            <a:r>
              <a:rPr lang="ru-RU" sz="2700" dirty="0">
                <a:solidFill>
                  <a:schemeClr val="tx1"/>
                </a:solidFill>
              </a:rPr>
              <a:t> с историей создания денег, умение объяснять, что такое деньги, различать понятия «бартер» и «купля – продажа», «сбережения», анализировать, сравнивать, обобщать, делать выводы.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Урок способствует развитию познавательных интересов, </a:t>
            </a:r>
            <a:r>
              <a:rPr lang="ru-RU" sz="2700" dirty="0">
                <a:solidFill>
                  <a:schemeClr val="tx1"/>
                </a:solidFill>
              </a:rPr>
              <a:t>экономической и финансовой </a:t>
            </a:r>
            <a:r>
              <a:rPr lang="ru-RU" sz="2700" dirty="0">
                <a:solidFill>
                  <a:schemeClr val="tx1"/>
                </a:solidFill>
              </a:rPr>
              <a:t>грамотности, мышления учащихся. В результате проведения урока учащиеся получат полное представление о денежном механизме. </a:t>
            </a:r>
            <a:br>
              <a:rPr lang="ru-RU" sz="2700" dirty="0">
                <a:solidFill>
                  <a:schemeClr val="tx1"/>
                </a:solidFill>
              </a:rPr>
            </a:br>
            <a:endParaRPr lang="ru-RU" sz="2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55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D84E75B-C2E0-40C4-B12C-28C95982F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72816"/>
            <a:ext cx="3384376" cy="4752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6DA5FC-92BF-4C9E-B59A-17FA6270D667}"/>
              </a:ext>
            </a:extLst>
          </p:cNvPr>
          <p:cNvSpPr/>
          <p:nvPr/>
        </p:nvSpPr>
        <p:spPr>
          <a:xfrm>
            <a:off x="2567608" y="2627596"/>
            <a:ext cx="2808312" cy="3287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«-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 – муха Цокотуха, позолоченное брюхо,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 по полю пошла, муха денежку нашла.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Пошла муха на базар и купила самовар.»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(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К.И.Чуковский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341</Words>
  <Application>Microsoft Office PowerPoint</Application>
  <PresentationFormat>Широкоэкранный</PresentationFormat>
  <Paragraphs>69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                                                 </vt:lpstr>
      <vt:lpstr>Презентация PowerPoint</vt:lpstr>
      <vt:lpstr>Презентация PowerPoint</vt:lpstr>
      <vt:lpstr>Презентация PowerPoint</vt:lpstr>
      <vt:lpstr>                                                 </vt:lpstr>
      <vt:lpstr>Презентация PowerPoint</vt:lpstr>
      <vt:lpstr>Составляющие функциональной грамотности </vt:lpstr>
      <vt:lpstr>  Тема урока : «Что такое деньги?» Цель: создание условий для осмысления сущности денег, их роли в повседневной жизни и в экономике, познакомить с монетами, денежными единицами. Планируемые результаты: знакомство с историей создания денег, умение объяснять, что такое деньги, различать понятия «бартер» и «купля – продажа», «сбережения», анализировать, сравнивать, обобщать, делать выводы.  Урок способствует развитию познавательных интересов, экономической и финансовой грамотности, мышления учащихся. В результате проведения урока учащиеся получат полное представление о денежном механизме.  </vt:lpstr>
      <vt:lpstr>Презентация PowerPoint</vt:lpstr>
      <vt:lpstr>Товар – Товар (бартер)  Деньги -Товар  (купля – продажа)  </vt:lpstr>
      <vt:lpstr>                        Вывод:             ОБМЕН             ТОВАР – ТОВАР ДЕНЬГИ - ТОВАР</vt:lpstr>
      <vt:lpstr>Презентация PowerPoint</vt:lpstr>
      <vt:lpstr> Рефлексия. Тестирование: </vt:lpstr>
      <vt:lpstr>1)    2 2)    1 3)    4 4)    2 5)    2, 3</vt:lpstr>
      <vt:lpstr>способы развития навыков функциональной грамотности </vt:lpstr>
      <vt:lpstr>Презентация PowerPoint</vt:lpstr>
      <vt:lpstr> Спасибо за внимание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</dc:title>
  <dc:creator>Владелец</dc:creator>
  <cp:lastModifiedBy>Владелец</cp:lastModifiedBy>
  <cp:revision>8</cp:revision>
  <dcterms:created xsi:type="dcterms:W3CDTF">2022-08-24T09:23:22Z</dcterms:created>
  <dcterms:modified xsi:type="dcterms:W3CDTF">2022-08-24T10:40:50Z</dcterms:modified>
</cp:coreProperties>
</file>