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E68D96-48B7-484C-94C4-C34E3D8E73FC}" type="datetimeFigureOut">
              <a:rPr lang="ru-RU" smtClean="0"/>
              <a:t>08.10.2023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D72C55-D721-4E47-B62A-332445C8CBB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лм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9654"/>
            <a:ext cx="4104456" cy="308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80" y="3105835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Calibri"/>
              </a:rPr>
              <a:t>Язык 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Calibri"/>
              </a:rPr>
              <a:t>речь.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ea typeface="Calibri"/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Calibri"/>
              </a:rPr>
              <a:t>Роль языка в жизни человека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5 класс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5397896"/>
            <a:ext cx="3240360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ambria" pitchFamily="18" charset="0"/>
              </a:rPr>
              <a:t>АВТОР</a:t>
            </a:r>
            <a:endParaRPr lang="ru-RU" sz="1400" dirty="0"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Светличная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Юлия Алексеевна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,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1400" b="1" dirty="0">
                <a:latin typeface="Cambria" pitchFamily="18" charset="0"/>
              </a:rPr>
              <a:t>учитель русского языка и литературы</a:t>
            </a:r>
            <a:endParaRPr lang="ru-RU" sz="1400" dirty="0"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МБОУ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«Школа № 98 г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. Донецка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»  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effectLst/>
                <a:latin typeface="Cambria" pitchFamily="18" charset="0"/>
                <a:ea typeface="Calibri"/>
              </a:rPr>
              <a:t>Практическая </a:t>
            </a:r>
            <a:r>
              <a:rPr lang="ru-RU" sz="4400" b="1" dirty="0" smtClean="0">
                <a:effectLst/>
                <a:latin typeface="Cambria" pitchFamily="18" charset="0"/>
                <a:ea typeface="Calibri"/>
              </a:rPr>
              <a:t>работа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026" name="Picture 2" descr="C:\Users\длм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1898156" cy="16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6108" y="1772816"/>
            <a:ext cx="439248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Игровой приём  «ПАЗЛ»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56992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І группа </a:t>
            </a:r>
            <a:r>
              <a:rPr lang="ru-RU" sz="2000" b="1" dirty="0">
                <a:latin typeface="Cambria" pitchFamily="18" charset="0"/>
              </a:rPr>
              <a:t>– языка, не, опасного, самого, одолеешь,  русского, без, врага </a:t>
            </a:r>
            <a:endParaRPr lang="ru-RU" sz="2000" b="1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ІІ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группа </a:t>
            </a:r>
            <a:r>
              <a:rPr lang="ru-RU" sz="2000" b="1" dirty="0">
                <a:latin typeface="Cambria" pitchFamily="18" charset="0"/>
              </a:rPr>
              <a:t>– приветливых, красно, и, от, слушать, слов </a:t>
            </a:r>
            <a:endParaRPr lang="ru-RU" sz="2000" b="1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ІІІ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группа </a:t>
            </a:r>
            <a:r>
              <a:rPr lang="ru-RU" sz="2000" b="1" dirty="0">
                <a:latin typeface="Cambria" pitchFamily="18" charset="0"/>
              </a:rPr>
              <a:t>–  сапога, без,  русского, не, языка, сколотишь </a:t>
            </a:r>
            <a:endParaRPr lang="ru-RU" sz="2000" b="1" dirty="0" smtClean="0"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IV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группа </a:t>
            </a:r>
            <a:r>
              <a:rPr lang="ru-RU" sz="2000" b="1" dirty="0">
                <a:latin typeface="Cambria" pitchFamily="18" charset="0"/>
              </a:rPr>
              <a:t>–  калечит,  доброе, а, слово, злое, </a:t>
            </a:r>
            <a:r>
              <a:rPr lang="ru-RU" sz="2000" b="1" dirty="0" smtClean="0">
                <a:latin typeface="Cambria" pitchFamily="18" charset="0"/>
              </a:rPr>
              <a:t>лечит</a:t>
            </a:r>
            <a:endParaRPr lang="ru-RU" sz="2000" b="1" dirty="0">
              <a:latin typeface="Cambr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V группа </a:t>
            </a:r>
            <a:r>
              <a:rPr lang="ru-RU" sz="2000" b="1" dirty="0">
                <a:latin typeface="Cambria" pitchFamily="18" charset="0"/>
              </a:rPr>
              <a:t>– русский, сила,  слабого, язык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8076" y="2708920"/>
            <a:ext cx="566038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Задание:</a:t>
            </a:r>
            <a:r>
              <a:rPr lang="ru-RU" b="1" dirty="0" smtClean="0">
                <a:latin typeface="Cambria" pitchFamily="18" charset="0"/>
              </a:rPr>
              <a:t> «соберите» пословицы из слов-</a:t>
            </a:r>
            <a:r>
              <a:rPr lang="ru-RU" b="1" dirty="0" err="1" smtClean="0">
                <a:latin typeface="Cambria" pitchFamily="18" charset="0"/>
              </a:rPr>
              <a:t>пазлов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25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effectLst/>
                <a:latin typeface="Cambria" pitchFamily="18" charset="0"/>
                <a:ea typeface="Calibri"/>
              </a:rPr>
              <a:t>Метод «ПРЕСС» </a:t>
            </a:r>
            <a:endParaRPr lang="ru-RU" sz="4800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chemeClr val="tx1"/>
                </a:solidFill>
                <a:latin typeface="Cambria" pitchFamily="18" charset="0"/>
                <a:ea typeface="Calibri"/>
                <a:cs typeface="Times New Roman"/>
              </a:rPr>
              <a:t>П</a:t>
            </a:r>
            <a:r>
              <a:rPr lang="ru-RU" b="1" u="sng" dirty="0" smtClean="0">
                <a:solidFill>
                  <a:schemeClr val="tx1"/>
                </a:solidFill>
                <a:latin typeface="Cambria" pitchFamily="18" charset="0"/>
                <a:ea typeface="Calibri"/>
                <a:cs typeface="Times New Roman"/>
              </a:rPr>
              <a:t>роблемные </a:t>
            </a:r>
            <a:r>
              <a:rPr lang="ru-RU" b="1" u="sng" dirty="0">
                <a:solidFill>
                  <a:schemeClr val="tx1"/>
                </a:solidFill>
                <a:latin typeface="Cambria" pitchFamily="18" charset="0"/>
                <a:ea typeface="Calibri"/>
                <a:cs typeface="Times New Roman"/>
              </a:rPr>
              <a:t>вопросы:</a:t>
            </a:r>
            <a:endParaRPr lang="ru-RU" sz="2800" b="1" dirty="0">
              <a:solidFill>
                <a:schemeClr val="tx1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Cambria" pitchFamily="18" charset="0"/>
                <a:ea typeface="Calibri"/>
                <a:cs typeface="Times New Roman"/>
              </a:rPr>
              <a:t>Можно ли любить свою Отчизну, но не знать русский  язык?</a:t>
            </a:r>
            <a:endParaRPr lang="ru-RU" sz="2800" dirty="0">
              <a:latin typeface="Cambr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Cambria" pitchFamily="18" charset="0"/>
                <a:ea typeface="Calibri"/>
                <a:cs typeface="Times New Roman"/>
              </a:rPr>
              <a:t>Человек, покинув Родину,  может забыть родной язык?</a:t>
            </a:r>
            <a:endParaRPr lang="ru-RU" sz="2800" dirty="0">
              <a:latin typeface="Cambr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Cambria" pitchFamily="18" charset="0"/>
                <a:ea typeface="Calibri"/>
                <a:cs typeface="Times New Roman"/>
              </a:rPr>
              <a:t>Русский язык нужно знать только для того, чтобы в глазах окружающих людей казаться грамотным человеком. </a:t>
            </a:r>
            <a:endParaRPr lang="ru-RU" sz="2800" dirty="0">
              <a:latin typeface="Cambr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Cambria" pitchFamily="18" charset="0"/>
                <a:ea typeface="Calibri"/>
                <a:cs typeface="Times New Roman"/>
              </a:rPr>
              <a:t>Язык – это жизнь народа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6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effectLst/>
                <a:latin typeface="Cambria" pitchFamily="18" charset="0"/>
                <a:ea typeface="Calibri"/>
              </a:rPr>
              <a:t>Метод «ПРЕСС» </a:t>
            </a:r>
            <a:endParaRPr lang="ru-RU" sz="4800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u="sng" dirty="0">
                <a:solidFill>
                  <a:schemeClr val="tx1"/>
                </a:solidFill>
                <a:latin typeface="Cambria" pitchFamily="18" charset="0"/>
                <a:ea typeface="Calibri"/>
                <a:cs typeface="Times New Roman"/>
              </a:rPr>
              <a:t>Схема ответа </a:t>
            </a: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libri"/>
                <a:cs typeface="Times New Roman"/>
              </a:rPr>
              <a:t>1.	Я считаю, что…….</a:t>
            </a: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libri"/>
                <a:cs typeface="Times New Roman"/>
              </a:rPr>
              <a:t>2.	Потому что…….</a:t>
            </a: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libri"/>
                <a:cs typeface="Times New Roman"/>
              </a:rPr>
              <a:t>3.	 Например, ……..</a:t>
            </a: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Cambria" pitchFamily="18" charset="0"/>
                <a:ea typeface="Calibri"/>
                <a:cs typeface="Times New Roman"/>
              </a:rPr>
              <a:t>4.	Итак, ………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46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Cambria" pitchFamily="18" charset="0"/>
              </a:rPr>
              <a:t>Экспромт - импровизация</a:t>
            </a:r>
            <a:r>
              <a:rPr lang="ru-RU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ru-RU" sz="38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Сочинение-метаморфоза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200" b="1" dirty="0" smtClean="0">
                <a:latin typeface="Times New Roman"/>
                <a:ea typeface="Calibri"/>
                <a:cs typeface="Times New Roman"/>
              </a:rPr>
              <a:t>                         </a:t>
            </a:r>
            <a:r>
              <a:rPr lang="ru-RU" sz="4200" b="1" dirty="0" smtClean="0">
                <a:latin typeface="Cambria" pitchFamily="18" charset="0"/>
                <a:ea typeface="Calibri"/>
                <a:cs typeface="Times New Roman"/>
              </a:rPr>
              <a:t>Я- русский язык</a:t>
            </a:r>
            <a:endParaRPr lang="ru-RU" sz="4200" b="1" dirty="0" smtClean="0">
              <a:latin typeface="Cambria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42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                          </a:t>
            </a:r>
            <a:r>
              <a:rPr lang="ru-RU" sz="4200" b="1" dirty="0" smtClean="0">
                <a:latin typeface="Cambria" pitchFamily="18" charset="0"/>
                <a:ea typeface="Calibri"/>
                <a:cs typeface="Times New Roman"/>
              </a:rPr>
              <a:t>Я </a:t>
            </a:r>
            <a:r>
              <a:rPr lang="ru-RU" sz="4200" b="1" dirty="0">
                <a:latin typeface="Cambria" pitchFamily="18" charset="0"/>
                <a:ea typeface="Calibri"/>
                <a:cs typeface="Times New Roman"/>
              </a:rPr>
              <a:t>– словарь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  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200" b="1" dirty="0" smtClean="0">
                <a:latin typeface="Times New Roman"/>
                <a:ea typeface="Calibri"/>
                <a:cs typeface="Times New Roman"/>
              </a:rPr>
              <a:t>                   Я </a:t>
            </a:r>
            <a:r>
              <a:rPr lang="ru-RU" sz="4200" b="1" dirty="0">
                <a:latin typeface="Times New Roman"/>
                <a:ea typeface="Calibri"/>
                <a:cs typeface="Times New Roman"/>
              </a:rPr>
              <a:t>– учебник «Русский язык»</a:t>
            </a:r>
            <a:endParaRPr lang="ru-RU" sz="4200" b="1" dirty="0">
              <a:latin typeface="Calibri"/>
              <a:ea typeface="Calibri"/>
              <a:cs typeface="Times New Roman"/>
            </a:endParaRPr>
          </a:p>
          <a:p>
            <a:pPr marL="82296" indent="0" algn="ctr">
              <a:buNone/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 descr="C:\Users\длм\Desktop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94" y="4293096"/>
            <a:ext cx="1512168" cy="1925191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</p:pic>
      <p:pic>
        <p:nvPicPr>
          <p:cNvPr id="2050" name="Picture 2" descr="C:\Users\длм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27" y="2513294"/>
            <a:ext cx="1537715" cy="19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лм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08" y="1628800"/>
            <a:ext cx="2041141" cy="17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effectLst/>
                <a:latin typeface="Cambria" pitchFamily="18" charset="0"/>
                <a:ea typeface="Calibri"/>
              </a:rPr>
              <a:t>Подведение итогов </a:t>
            </a:r>
            <a:endParaRPr lang="ru-RU" sz="44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Вопросы: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mbria" pitchFamily="18" charset="0"/>
                <a:ea typeface="Calibri"/>
                <a:cs typeface="Times New Roman"/>
              </a:rPr>
              <a:t>Какую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роль играет язык в нашей жизни?  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mbria" pitchFamily="18" charset="0"/>
                <a:ea typeface="Calibri"/>
                <a:cs typeface="Times New Roman"/>
              </a:rPr>
              <a:t>Назовите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основную функцию языка.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4953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Какой язык в нашей </a:t>
            </a:r>
            <a:r>
              <a:rPr lang="ru-RU" b="1">
                <a:latin typeface="Cambria" pitchFamily="18" charset="0"/>
                <a:ea typeface="Calibri"/>
                <a:cs typeface="Times New Roman"/>
              </a:rPr>
              <a:t>республике </a:t>
            </a:r>
            <a:r>
              <a:rPr lang="ru-RU" b="1" smtClean="0">
                <a:latin typeface="Cambria" pitchFamily="18" charset="0"/>
                <a:ea typeface="Calibri"/>
                <a:cs typeface="Times New Roman"/>
              </a:rPr>
              <a:t>является государственным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? Почему?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5300" b="1" dirty="0" smtClean="0">
                <a:effectLst/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5300" b="1" dirty="0" smtClean="0">
                <a:effectLst/>
                <a:latin typeface="Cambria" pitchFamily="18" charset="0"/>
                <a:ea typeface="Calibri"/>
                <a:cs typeface="Times New Roman"/>
              </a:rPr>
            </a:br>
            <a:r>
              <a:rPr lang="ru-RU" sz="5300" b="1" dirty="0" smtClean="0">
                <a:effectLst/>
                <a:latin typeface="Cambria" pitchFamily="18" charset="0"/>
                <a:ea typeface="Calibri"/>
                <a:cs typeface="Times New Roman"/>
              </a:rPr>
              <a:t>Приём </a:t>
            </a:r>
            <a:r>
              <a:rPr lang="ru-RU" sz="5300" b="1" dirty="0">
                <a:effectLst/>
                <a:latin typeface="Cambria" pitchFamily="18" charset="0"/>
                <a:ea typeface="Calibri"/>
                <a:cs typeface="Times New Roman"/>
              </a:rPr>
              <a:t>«Микрофон»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Cambria" pitchFamily="18" charset="0"/>
                <a:ea typeface="Calibri"/>
                <a:cs typeface="Times New Roman"/>
              </a:rPr>
              <a:t>Русский язык  нужен ……….</a:t>
            </a:r>
            <a:endParaRPr lang="ru-RU" b="1" dirty="0">
              <a:latin typeface="Cambria" pitchFamily="18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Cambria" pitchFamily="18" charset="0"/>
                <a:ea typeface="Calibri"/>
                <a:cs typeface="Times New Roman"/>
              </a:rPr>
              <a:t>Чтобы быть грамотным человеком</a:t>
            </a:r>
            <a:r>
              <a:rPr lang="ru-RU" sz="3600" b="1" dirty="0" smtClean="0">
                <a:latin typeface="Cambria" pitchFamily="18" charset="0"/>
                <a:ea typeface="Calibri"/>
                <a:cs typeface="Times New Roman"/>
              </a:rPr>
              <a:t>,……..</a:t>
            </a:r>
            <a:endParaRPr lang="ru-RU" b="1" dirty="0">
              <a:latin typeface="Cambria" pitchFamily="18" charset="0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Cambria" pitchFamily="18" charset="0"/>
                <a:ea typeface="Calibri"/>
                <a:cs typeface="Times New Roman"/>
              </a:rPr>
              <a:t>Русский язык (какой?)……….</a:t>
            </a:r>
            <a:endParaRPr lang="ru-RU" b="1" dirty="0">
              <a:latin typeface="Cambria" pitchFamily="18" charset="0"/>
              <a:ea typeface="Calibri"/>
              <a:cs typeface="Times New Roman"/>
            </a:endParaRPr>
          </a:p>
          <a:p>
            <a:endParaRPr lang="ru-RU" sz="3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/>
                <a:latin typeface="Cambria" pitchFamily="18" charset="0"/>
                <a:ea typeface="Calibri"/>
              </a:rPr>
              <a:t>Домашнее </a:t>
            </a:r>
            <a:r>
              <a:rPr lang="ru-RU" sz="4400" b="1" dirty="0" smtClean="0">
                <a:effectLst/>
                <a:latin typeface="Cambria" pitchFamily="18" charset="0"/>
                <a:ea typeface="Calibri"/>
              </a:rPr>
              <a:t>задание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Calibri"/>
              </a:rPr>
              <a:t>(</a:t>
            </a:r>
            <a:r>
              <a:rPr lang="ru-RU" sz="4400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Calibri"/>
              </a:rPr>
              <a:t>разноуровневое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Calibri"/>
              </a:rPr>
              <a:t>)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u="sng" dirty="0">
                <a:latin typeface="Cambria" pitchFamily="18" charset="0"/>
                <a:ea typeface="Calibri"/>
                <a:cs typeface="Times New Roman"/>
              </a:rPr>
              <a:t>учащиеся  высокого уровня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2667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itchFamily="18" charset="0"/>
                <a:ea typeface="Calibri"/>
                <a:cs typeface="Times New Roman"/>
              </a:rPr>
              <a:t>Написать  мини-сочинение на тему «Берегите наш язык, наш прекрасный русский язык!» (объём 0,5 стр.)</a:t>
            </a:r>
            <a:endParaRPr lang="ru-RU" sz="2800" dirty="0">
              <a:latin typeface="Cambr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u="sng" dirty="0">
                <a:latin typeface="Cambria" pitchFamily="18" charset="0"/>
                <a:ea typeface="Calibri"/>
                <a:cs typeface="Times New Roman"/>
              </a:rPr>
              <a:t>учащиеся  достаточного уровня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2667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itchFamily="18" charset="0"/>
                <a:ea typeface="Calibri"/>
                <a:cs typeface="Times New Roman"/>
              </a:rPr>
              <a:t>Найти и записать высказывание о русском языке, объяснить его значение. </a:t>
            </a:r>
            <a:endParaRPr lang="ru-RU" sz="2800" dirty="0">
              <a:latin typeface="Cambri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u="sng" dirty="0">
                <a:latin typeface="Cambria" pitchFamily="18" charset="0"/>
                <a:ea typeface="Calibri"/>
                <a:cs typeface="Times New Roman"/>
              </a:rPr>
              <a:t>учащиеся среднего уровня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dirty="0" smtClean="0">
                <a:latin typeface="Cambria" pitchFamily="18" charset="0"/>
                <a:ea typeface="Calibri"/>
                <a:cs typeface="Times New Roman"/>
              </a:rPr>
              <a:t>Задание  </a:t>
            </a:r>
            <a:r>
              <a:rPr lang="ru-RU" dirty="0">
                <a:latin typeface="Cambria" pitchFamily="18" charset="0"/>
                <a:ea typeface="Calibri"/>
                <a:cs typeface="Times New Roman"/>
              </a:rPr>
              <a:t>по учебнику: письменно упражнение 3  на странице 5.</a:t>
            </a:r>
            <a:endParaRPr lang="ru-RU" sz="2800" dirty="0">
              <a:latin typeface="Cambria" pitchFamily="18" charset="0"/>
              <a:ea typeface="Calibri"/>
              <a:cs typeface="Times New Roman"/>
            </a:endParaRP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332656"/>
            <a:ext cx="7602048" cy="5915744"/>
          </a:xfrm>
        </p:spPr>
        <p:txBody>
          <a:bodyPr>
            <a:normAutofit fontScale="85000" lnSpcReduction="20000"/>
          </a:bodyPr>
          <a:lstStyle/>
          <a:p>
            <a:pPr marL="19644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Если ты хочешь судьбу переспорить,  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19644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Если ты ищешь отрады цветник,  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19644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Если нуждаешься в твердой опоре –  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19644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Выучи русский язык!  </a:t>
            </a:r>
            <a:endParaRPr lang="ru-RU" sz="2800" dirty="0"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19644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Он твой </a:t>
            </a:r>
            <a:r>
              <a:rPr lang="ru-RU" b="1" dirty="0" smtClean="0">
                <a:latin typeface="Cambria" pitchFamily="18" charset="0"/>
                <a:ea typeface="Calibri"/>
                <a:cs typeface="Times New Roman"/>
              </a:rPr>
              <a:t>наставник, </a:t>
            </a: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великий, могучий,  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19644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Он переводчик, он проводник.  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19644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Cambria" pitchFamily="18" charset="0"/>
                <a:ea typeface="Calibri"/>
                <a:cs typeface="Times New Roman"/>
              </a:rPr>
              <a:t>Если штурмуешь </a:t>
            </a:r>
            <a:r>
              <a:rPr lang="ru-RU" b="1">
                <a:latin typeface="Cambria" pitchFamily="18" charset="0"/>
                <a:ea typeface="Calibri"/>
                <a:cs typeface="Times New Roman"/>
              </a:rPr>
              <a:t>познания </a:t>
            </a:r>
            <a:r>
              <a:rPr lang="ru-RU" b="1" smtClean="0">
                <a:latin typeface="Cambria" pitchFamily="18" charset="0"/>
                <a:ea typeface="Calibri"/>
                <a:cs typeface="Times New Roman"/>
              </a:rPr>
              <a:t>кручи - </a:t>
            </a:r>
            <a:endParaRPr lang="ru-RU" sz="2800" b="1" dirty="0">
              <a:latin typeface="Cambria" pitchFamily="18" charset="0"/>
              <a:ea typeface="Calibri"/>
              <a:cs typeface="Times New Roman"/>
            </a:endParaRPr>
          </a:p>
          <a:p>
            <a:pPr marL="19644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Cambria" pitchFamily="18" charset="0"/>
                <a:ea typeface="Calibri"/>
                <a:cs typeface="Times New Roman"/>
              </a:rPr>
              <a:t>Выучи русский язык!  </a:t>
            </a:r>
            <a:endParaRPr lang="ru-RU" b="1" dirty="0" smtClean="0"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196443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</a:rPr>
              <a:t>                                                    </a:t>
            </a:r>
            <a:r>
              <a:rPr lang="ru-RU" sz="2800" dirty="0" smtClean="0">
                <a:latin typeface="Cambria" pitchFamily="18" charset="0"/>
                <a:ea typeface="Calibri"/>
              </a:rPr>
              <a:t>С</a:t>
            </a:r>
            <a:r>
              <a:rPr lang="ru-RU" sz="2800" dirty="0">
                <a:latin typeface="Cambria" pitchFamily="18" charset="0"/>
                <a:ea typeface="Calibri"/>
              </a:rPr>
              <a:t>. Абдулла </a:t>
            </a:r>
            <a:endParaRPr lang="ru-RU" sz="2800" dirty="0"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3074" name="Picture 2" descr="C:\Users\длм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245565" cy="32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9808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/>
                <a:latin typeface="Cambria" pitchFamily="18" charset="0"/>
                <a:ea typeface="Calibri"/>
              </a:rPr>
              <a:t>Создание ситуации успеха</a:t>
            </a:r>
            <a:endParaRPr lang="ru-RU" sz="3600" dirty="0">
              <a:latin typeface="Cambria" pitchFamily="18" charset="0"/>
            </a:endParaRPr>
          </a:p>
        </p:txBody>
      </p:sp>
      <p:pic>
        <p:nvPicPr>
          <p:cNvPr id="1026" name="Picture 2" descr="C:\Users\длм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80008"/>
            <a:ext cx="2376264" cy="27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0480" y="1504402"/>
            <a:ext cx="605550" cy="2736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Ученик</a:t>
            </a: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847" y="1380008"/>
            <a:ext cx="605550" cy="3058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Учитель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Picture 2" descr="C:\Users\длм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21" y="1230257"/>
            <a:ext cx="2145525" cy="28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лм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19492"/>
            <a:ext cx="51845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  <a:latin typeface="Cambria" pitchFamily="18" charset="0"/>
                <a:ea typeface="Cambria Math" pitchFamily="18" charset="0"/>
              </a:rPr>
              <a:t>Мотивация  </a:t>
            </a:r>
            <a:r>
              <a:rPr lang="ru-RU" sz="4400" b="1" dirty="0">
                <a:effectLst/>
                <a:latin typeface="Cambria" pitchFamily="18" charset="0"/>
                <a:ea typeface="Cambria Math" pitchFamily="18" charset="0"/>
              </a:rPr>
              <a:t>учебной </a:t>
            </a:r>
            <a:r>
              <a:rPr lang="ru-RU" sz="4400" b="1" dirty="0" smtClean="0">
                <a:effectLst/>
                <a:latin typeface="Cambria" pitchFamily="18" charset="0"/>
                <a:ea typeface="Cambria Math" pitchFamily="18" charset="0"/>
              </a:rPr>
              <a:t>деятельности</a:t>
            </a:r>
            <a:endParaRPr lang="ru-RU" sz="4000" dirty="0"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35696" y="1772816"/>
            <a:ext cx="6552728" cy="4475584"/>
          </a:xfrm>
        </p:spPr>
        <p:txBody>
          <a:bodyPr>
            <a:normAutofit fontScale="25000" lnSpcReduction="20000"/>
          </a:bodyPr>
          <a:lstStyle/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		</a:t>
            </a: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Язык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наш прекрасный –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Богатый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и звучный,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То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мощный и </a:t>
            </a: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страстный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,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То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нежно-певучий.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В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нем есть и усмешка,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И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мягкость, и ласка.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Написаны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им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И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рассказы, и сказки.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Страницы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волшебных,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Волнующих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книг!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Люби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и храни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Наш </a:t>
            </a:r>
            <a:r>
              <a:rPr lang="ru-RU" sz="66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великий язык</a:t>
            </a:r>
            <a:r>
              <a:rPr lang="ru-RU" sz="66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!</a:t>
            </a:r>
          </a:p>
          <a:p>
            <a:pPr marL="196443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</a:t>
            </a:r>
            <a:r>
              <a:rPr lang="ru-RU" sz="2800" b="1" i="1" dirty="0" smtClean="0">
                <a:solidFill>
                  <a:srgbClr val="0070C0"/>
                </a:solidFill>
                <a:latin typeface="Cambria" pitchFamily="18" charset="0"/>
                <a:ea typeface="Calibri"/>
                <a:cs typeface="Times New Roman"/>
              </a:rPr>
              <a:t>		                           </a:t>
            </a:r>
            <a:r>
              <a:rPr lang="ru-RU" sz="6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Н.Пикулева</a:t>
            </a:r>
            <a:endParaRPr lang="ru-RU" sz="6400" b="1" i="1" dirty="0">
              <a:solidFill>
                <a:schemeClr val="tx1">
                  <a:lumMod val="85000"/>
                  <a:lumOff val="1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длм\Desktop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3096344" cy="44644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8160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effectLst/>
                <a:latin typeface="Cambria" pitchFamily="18" charset="0"/>
                <a:ea typeface="Cambria Math" pitchFamily="18" charset="0"/>
              </a:rPr>
              <a:t>Мотивация  </a:t>
            </a:r>
            <a:r>
              <a:rPr lang="ru-RU" sz="4400" b="1" dirty="0">
                <a:effectLst/>
                <a:latin typeface="Cambria" pitchFamily="18" charset="0"/>
                <a:ea typeface="Cambria Math" pitchFamily="18" charset="0"/>
              </a:rPr>
              <a:t>учебной </a:t>
            </a:r>
            <a:r>
              <a:rPr lang="ru-RU" sz="4400" b="1" dirty="0" smtClean="0">
                <a:effectLst/>
                <a:latin typeface="Cambria" pitchFamily="18" charset="0"/>
                <a:ea typeface="Cambria Math" pitchFamily="18" charset="0"/>
              </a:rPr>
              <a:t>деятельности</a:t>
            </a:r>
            <a:endParaRPr lang="ru-RU" sz="4000" dirty="0"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7498080" cy="480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457200" lvl="0" indent="-457200" algn="ctr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b="1" u="sng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Приём «Мозговой штурм»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О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чём это стихотворение?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Что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такое язык?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Зачем  он нам нужен?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- Что такое общение? На каком языке мы думаем, говорим, читаем, пишем,  общаемся?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- Какой язык считается государственным в Донецкой Народной Республике?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- Почему необходимо любить и беречь родной русский язык?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- Хотелось бы вам узнать, почему русский язык такой великий, могучий,  каково его значение в жизни каждого человека? 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9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/>
                <a:latin typeface="Cambria" pitchFamily="18" charset="0"/>
                <a:ea typeface="Cambria Math" pitchFamily="18" charset="0"/>
              </a:rPr>
              <a:t>Первичное </a:t>
            </a:r>
            <a:r>
              <a:rPr lang="ru-RU" sz="4000" b="1" dirty="0">
                <a:effectLst/>
                <a:latin typeface="Cambria" pitchFamily="18" charset="0"/>
                <a:ea typeface="Cambria Math" pitchFamily="18" charset="0"/>
              </a:rPr>
              <a:t>восприятие  изучаемого материала </a:t>
            </a:r>
            <a:endParaRPr lang="ru-RU" sz="3600" dirty="0"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5" y="1823925"/>
            <a:ext cx="3912225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effectLst/>
                <a:latin typeface="Cambria" pitchFamily="18" charset="0"/>
                <a:ea typeface="Calibri"/>
                <a:cs typeface="Times New Roman"/>
              </a:rPr>
              <a:t>Приём  «Ассоциативный куст»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ffectLst/>
              <a:latin typeface="Cambria" pitchFamily="18" charset="0"/>
              <a:ea typeface="Calibri"/>
              <a:cs typeface="Times New Roman"/>
            </a:endParaRPr>
          </a:p>
        </p:txBody>
      </p:sp>
      <p:pic>
        <p:nvPicPr>
          <p:cNvPr id="5" name="Рисунок 4" descr="C:\Users\длм\Desktop\с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3805991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е 13"/>
          <p:cNvSpPr txBox="1"/>
          <p:nvPr/>
        </p:nvSpPr>
        <p:spPr>
          <a:xfrm>
            <a:off x="4320683" y="3937074"/>
            <a:ext cx="1590675" cy="92900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/>
                <a:ea typeface="Calibri"/>
                <a:cs typeface="Times New Roman"/>
              </a:rPr>
              <a:t>РУССКИЙ ЯЗЫК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оле 14"/>
          <p:cNvSpPr txBox="1"/>
          <p:nvPr/>
        </p:nvSpPr>
        <p:spPr>
          <a:xfrm rot="5400000">
            <a:off x="4810903" y="2985452"/>
            <a:ext cx="610235" cy="2768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50" b="1" dirty="0">
                <a:effectLst/>
                <a:latin typeface="Times New Roman"/>
                <a:ea typeface="Calibri"/>
                <a:cs typeface="Times New Roman"/>
              </a:rPr>
              <a:t>буква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Поле 15"/>
          <p:cNvSpPr txBox="1"/>
          <p:nvPr/>
        </p:nvSpPr>
        <p:spPr>
          <a:xfrm rot="2560689">
            <a:off x="3754690" y="3347791"/>
            <a:ext cx="899160" cy="2768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50" b="1" dirty="0">
                <a:effectLst/>
                <a:latin typeface="Times New Roman"/>
                <a:ea typeface="Calibri"/>
                <a:cs typeface="Times New Roman"/>
              </a:rPr>
              <a:t>словарь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оле 16"/>
          <p:cNvSpPr txBox="1"/>
          <p:nvPr/>
        </p:nvSpPr>
        <p:spPr>
          <a:xfrm rot="233204">
            <a:off x="3296761" y="4263145"/>
            <a:ext cx="899160" cy="2768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50" b="1" dirty="0">
                <a:effectLst/>
                <a:latin typeface="Times New Roman"/>
                <a:ea typeface="Calibri"/>
                <a:cs typeface="Times New Roman"/>
              </a:rPr>
              <a:t>Пушкин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оле 17"/>
          <p:cNvSpPr txBox="1"/>
          <p:nvPr/>
        </p:nvSpPr>
        <p:spPr>
          <a:xfrm rot="19426402">
            <a:off x="3699038" y="5170900"/>
            <a:ext cx="909001" cy="2768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50" b="1">
                <a:effectLst/>
                <a:latin typeface="Times New Roman"/>
                <a:ea typeface="Calibri"/>
                <a:cs typeface="Times New Roman"/>
              </a:rPr>
              <a:t>богатство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Поле 21"/>
          <p:cNvSpPr txBox="1"/>
          <p:nvPr/>
        </p:nvSpPr>
        <p:spPr>
          <a:xfrm rot="16200000">
            <a:off x="4774450" y="5551170"/>
            <a:ext cx="638175" cy="2768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50" b="1">
                <a:effectLst/>
                <a:latin typeface="Times New Roman"/>
                <a:ea typeface="Calibri"/>
                <a:cs typeface="Times New Roman"/>
              </a:rPr>
              <a:t>речь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Поле 20"/>
          <p:cNvSpPr txBox="1"/>
          <p:nvPr/>
        </p:nvSpPr>
        <p:spPr>
          <a:xfrm rot="2292391">
            <a:off x="5716499" y="5179217"/>
            <a:ext cx="853124" cy="27080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50" b="1">
                <a:effectLst/>
                <a:latin typeface="Times New Roman"/>
                <a:ea typeface="Calibri"/>
                <a:cs typeface="Times New Roman"/>
              </a:rPr>
              <a:t>правила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Поле 19"/>
          <p:cNvSpPr txBox="1"/>
          <p:nvPr/>
        </p:nvSpPr>
        <p:spPr>
          <a:xfrm>
            <a:off x="6151319" y="4291255"/>
            <a:ext cx="858520" cy="2768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50" b="1">
                <a:effectLst/>
                <a:latin typeface="Times New Roman"/>
                <a:ea typeface="Calibri"/>
                <a:cs typeface="Times New Roman"/>
              </a:rPr>
              <a:t>общение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Поле 18"/>
          <p:cNvSpPr txBox="1"/>
          <p:nvPr/>
        </p:nvSpPr>
        <p:spPr>
          <a:xfrm rot="19426402">
            <a:off x="5612548" y="3290568"/>
            <a:ext cx="1077542" cy="2768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50" b="1" dirty="0" smtClean="0">
                <a:effectLst/>
                <a:latin typeface="Times New Roman"/>
                <a:ea typeface="Calibri"/>
                <a:cs typeface="Times New Roman"/>
              </a:rPr>
              <a:t>г</a:t>
            </a:r>
            <a:r>
              <a:rPr lang="ru-RU" sz="1200" b="1" dirty="0" smtClean="0">
                <a:effectLst/>
                <a:latin typeface="Times New Roman"/>
                <a:ea typeface="Calibri"/>
                <a:cs typeface="Times New Roman"/>
              </a:rPr>
              <a:t>рамотность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8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Cambria" pitchFamily="18" charset="0"/>
                <a:ea typeface="Calibri"/>
                <a:cs typeface="Times New Roman"/>
              </a:rPr>
              <a:t>Проблемный  вопрос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3781400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latin typeface="Cambria" pitchFamily="18" charset="0"/>
              <a:ea typeface="Calibri"/>
              <a:cs typeface="Times New Roman"/>
            </a:endParaRPr>
          </a:p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mbria" pitchFamily="18" charset="0"/>
              <a:ea typeface="Calibri"/>
              <a:cs typeface="Times New Roman"/>
            </a:endParaRPr>
          </a:p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latin typeface="Cambria" pitchFamily="18" charset="0"/>
              <a:ea typeface="Calibri"/>
              <a:cs typeface="Times New Roman"/>
            </a:endParaRPr>
          </a:p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mbria" pitchFamily="18" charset="0"/>
              <a:ea typeface="Calibri"/>
              <a:cs typeface="Times New Roman"/>
            </a:endParaRPr>
          </a:p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latin typeface="Cambria" pitchFamily="18" charset="0"/>
              <a:ea typeface="Calibri"/>
              <a:cs typeface="Times New Roman"/>
            </a:endParaRPr>
          </a:p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Cambria" pitchFamily="18" charset="0"/>
                <a:ea typeface="Calibri"/>
                <a:cs typeface="Times New Roman"/>
              </a:rPr>
              <a:t>Запишите предложение</a:t>
            </a:r>
            <a:r>
              <a:rPr lang="ru-RU" sz="2800" b="1" dirty="0">
                <a:latin typeface="Cambria" pitchFamily="18" charset="0"/>
                <a:ea typeface="Calibri"/>
                <a:cs typeface="Times New Roman"/>
              </a:rPr>
              <a:t>, вставив в него  нужный </a:t>
            </a:r>
            <a:r>
              <a:rPr lang="ru-RU" sz="2800" b="1" dirty="0" smtClean="0">
                <a:latin typeface="Cambria" pitchFamily="18" charset="0"/>
                <a:ea typeface="Calibri"/>
                <a:cs typeface="Times New Roman"/>
              </a:rPr>
              <a:t>глагол</a:t>
            </a: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mbria" pitchFamily="18" charset="0"/>
              <a:ea typeface="Calibri"/>
              <a:cs typeface="Times New Roman"/>
            </a:endParaRPr>
          </a:p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Без языка люди не могли бы 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……. </a:t>
            </a:r>
          </a:p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  <a:cs typeface="Times New Roman"/>
              </a:rPr>
              <a:t>друг   с другом.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C:\Users\длм\Desktop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95" y="908720"/>
            <a:ext cx="2447925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5517232"/>
            <a:ext cx="7416824" cy="72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mbria" pitchFamily="18" charset="0"/>
                <a:ea typeface="Calibri"/>
                <a:cs typeface="Times New Roman"/>
              </a:rPr>
              <a:t>Согласны ли вы с утверждением или считаете,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Cambria" pitchFamily="18" charset="0"/>
                <a:ea typeface="Calibri"/>
                <a:cs typeface="Times New Roman"/>
              </a:rPr>
              <a:t>что можно общаться без языка?</a:t>
            </a:r>
            <a:endParaRPr lang="ru-RU" sz="1600" b="1" dirty="0">
              <a:effectLst/>
              <a:latin typeface="Cambria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83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effectLst/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4800" dirty="0" smtClean="0">
                <a:effectLst/>
                <a:latin typeface="Cambria" pitchFamily="18" charset="0"/>
                <a:ea typeface="Calibri"/>
                <a:cs typeface="Times New Roman"/>
              </a:rPr>
            </a:br>
            <a:r>
              <a:rPr lang="ru-RU" sz="6000" b="1" dirty="0" smtClean="0">
                <a:effectLst/>
                <a:latin typeface="Cambria" pitchFamily="18" charset="0"/>
                <a:ea typeface="Calibri"/>
                <a:cs typeface="Times New Roman"/>
              </a:rPr>
              <a:t>ВОПРОСЫ </a:t>
            </a:r>
            <a:r>
              <a:rPr lang="ru-RU" sz="5400" b="1" dirty="0">
                <a:effectLst/>
                <a:latin typeface="Cambria" pitchFamily="18" charset="0"/>
                <a:ea typeface="Calibri"/>
                <a:cs typeface="Times New Roman"/>
              </a:rPr>
              <a:t/>
            </a:r>
            <a:br>
              <a:rPr lang="ru-RU" sz="5400" b="1" dirty="0">
                <a:effectLst/>
                <a:latin typeface="Cambria" pitchFamily="18" charset="0"/>
                <a:ea typeface="Calibri"/>
                <a:cs typeface="Times New Roman"/>
              </a:rPr>
            </a:br>
            <a:endParaRPr lang="ru-RU" sz="5400" b="1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7498080" cy="31333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О каком языке идёт речь?                  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Почему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Эзоп считает, что язык – лучшая и худшая вещь в мире? 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  <a:ea typeface="Calibri"/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Как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можно спасти, убить, продать</a:t>
            </a:r>
            <a:r>
              <a:rPr lang="ru-RU" b="1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, </a:t>
            </a:r>
            <a:r>
              <a:rPr lang="ru-RU" b="1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предать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ambria" pitchFamily="18" charset="0"/>
                <a:ea typeface="Calibri"/>
              </a:rPr>
              <a:t>словом? 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effectLst/>
                <a:latin typeface="Cambria" pitchFamily="18" charset="0"/>
                <a:ea typeface="Calibri"/>
                <a:cs typeface="Times New Roman"/>
              </a:rPr>
              <a:t>РАБОТА СО СЛОВАРЯМИ</a:t>
            </a:r>
            <a:endParaRPr lang="ru-RU" sz="4400" b="1" dirty="0">
              <a:latin typeface="Cambria" pitchFamily="18" charset="0"/>
            </a:endParaRPr>
          </a:p>
        </p:txBody>
      </p:sp>
      <p:pic>
        <p:nvPicPr>
          <p:cNvPr id="5" name="Объект 4" descr="C:\Users\длм\Desktop\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8" y="1628800"/>
            <a:ext cx="4222367" cy="42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лм\Desktop\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536503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5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191" y="188640"/>
            <a:ext cx="7498080" cy="79208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Cambria" pitchFamily="18" charset="0"/>
              </a:rPr>
              <a:t>КРОССЕНС</a:t>
            </a:r>
            <a:endParaRPr lang="ru-RU" sz="7200" b="1" dirty="0">
              <a:latin typeface="Cambria" pitchFamily="18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7020272" cy="532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1691680" y="1268760"/>
            <a:ext cx="6552728" cy="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244408" y="1412776"/>
            <a:ext cx="72008" cy="5177061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1612474" y="6679302"/>
            <a:ext cx="6667938" cy="3600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1612474" y="4745213"/>
            <a:ext cx="2850650" cy="52016"/>
          </a:xfrm>
          <a:prstGeom prst="bentConnector3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3" name="Прямая со стрелкой 4112"/>
          <p:cNvCxnSpPr/>
          <p:nvPr/>
        </p:nvCxnSpPr>
        <p:spPr>
          <a:xfrm flipV="1">
            <a:off x="1612474" y="4745213"/>
            <a:ext cx="0" cy="184462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3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348</TotalTime>
  <Words>527</Words>
  <Application>Microsoft Office PowerPoint</Application>
  <PresentationFormat>Экран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Создание ситуации успеха</vt:lpstr>
      <vt:lpstr>Мотивация  учебной деятельности</vt:lpstr>
      <vt:lpstr>Мотивация  учебной деятельности</vt:lpstr>
      <vt:lpstr>Первичное восприятие  изучаемого материала </vt:lpstr>
      <vt:lpstr>Проблемный  вопрос </vt:lpstr>
      <vt:lpstr> ВОПРОСЫ  </vt:lpstr>
      <vt:lpstr>РАБОТА СО СЛОВАРЯМИ</vt:lpstr>
      <vt:lpstr>КРОССЕНС</vt:lpstr>
      <vt:lpstr>Практическая работа</vt:lpstr>
      <vt:lpstr>Метод «ПРЕСС» </vt:lpstr>
      <vt:lpstr>Метод «ПРЕСС» </vt:lpstr>
      <vt:lpstr>Экспромт - импровизация </vt:lpstr>
      <vt:lpstr>Подведение итогов </vt:lpstr>
      <vt:lpstr> Приём «Микрофон» </vt:lpstr>
      <vt:lpstr>Домашнее задание (разноуровневое)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длм</dc:creator>
  <cp:lastModifiedBy>длм</cp:lastModifiedBy>
  <cp:revision>44</cp:revision>
  <dcterms:created xsi:type="dcterms:W3CDTF">2022-02-26T16:48:52Z</dcterms:created>
  <dcterms:modified xsi:type="dcterms:W3CDTF">2023-10-08T15:52:50Z</dcterms:modified>
</cp:coreProperties>
</file>