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1" r:id="rId5"/>
    <p:sldId id="263" r:id="rId6"/>
    <p:sldId id="278" r:id="rId7"/>
    <p:sldId id="273" r:id="rId8"/>
    <p:sldId id="262" r:id="rId9"/>
    <p:sldId id="271" r:id="rId10"/>
    <p:sldId id="274" r:id="rId11"/>
    <p:sldId id="275" r:id="rId12"/>
    <p:sldId id="276" r:id="rId13"/>
    <p:sldId id="279" r:id="rId14"/>
    <p:sldId id="28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242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sp>
        <p:nvSpPr>
          <p:cNvPr id="8" name="Блок-схема: альтернативный процесс 7"/>
          <p:cNvSpPr/>
          <p:nvPr userDrawn="1"/>
        </p:nvSpPr>
        <p:spPr>
          <a:xfrm>
            <a:off x="4500562" y="4857760"/>
            <a:ext cx="4214842" cy="1643074"/>
          </a:xfrm>
          <a:prstGeom prst="flowChartAlternateProcess">
            <a:avLst/>
          </a:prstGeom>
          <a:solidFill>
            <a:srgbClr val="FF0000">
              <a:alpha val="22000"/>
            </a:srgbClr>
          </a:solidFill>
          <a:ln w="31750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 userDrawn="1"/>
        </p:nvSpPr>
        <p:spPr>
          <a:xfrm>
            <a:off x="642910" y="2500306"/>
            <a:ext cx="7858180" cy="1357322"/>
          </a:xfrm>
          <a:prstGeom prst="flowChartAlternateProcess">
            <a:avLst/>
          </a:prstGeom>
          <a:solidFill>
            <a:schemeClr val="bg1">
              <a:alpha val="51000"/>
            </a:schemeClr>
          </a:solidFill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35732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857760"/>
            <a:ext cx="4214842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482" name="AutoShape 2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https://www.pureline.ua/image/cache/catalog/51_bereza-260x430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/>
          <a:srcRect b="13333"/>
          <a:stretch>
            <a:fillRect/>
          </a:stretch>
        </p:blipFill>
        <p:spPr bwMode="auto">
          <a:xfrm>
            <a:off x="0" y="5000636"/>
            <a:ext cx="2857488" cy="185736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929198"/>
            <a:ext cx="1145825" cy="1130748"/>
          </a:xfrm>
          <a:prstGeom prst="rect">
            <a:avLst/>
          </a:prstGeom>
          <a:noFill/>
        </p:spPr>
      </p:pic>
      <p:sp>
        <p:nvSpPr>
          <p:cNvPr id="7" name="Блок-схема: альтернативный процесс 6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46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84376"/>
            <a:ext cx="1290606" cy="1273624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 userDrawn="1"/>
        </p:nvSpPr>
        <p:spPr>
          <a:xfrm>
            <a:off x="714348" y="2928934"/>
            <a:ext cx="7786742" cy="1428760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000372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000"/>
          </a:blip>
          <a:srcRect/>
          <a:stretch>
            <a:fillRect/>
          </a:stretch>
        </p:blipFill>
        <p:spPr bwMode="auto">
          <a:xfrm>
            <a:off x="0" y="0"/>
            <a:ext cx="3286116" cy="3207249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0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1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149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1145825" cy="1130748"/>
          </a:xfrm>
          <a:prstGeom prst="rect">
            <a:avLst/>
          </a:prstGeom>
          <a:noFill/>
        </p:spPr>
      </p:pic>
      <p:pic>
        <p:nvPicPr>
          <p:cNvPr id="7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584376"/>
            <a:ext cx="1290606" cy="1273624"/>
          </a:xfrm>
          <a:prstGeom prst="rect">
            <a:avLst/>
          </a:prstGeom>
          <a:noFill/>
        </p:spPr>
      </p:pic>
      <p:pic>
        <p:nvPicPr>
          <p:cNvPr id="9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62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 userDrawn="1"/>
        </p:nvSpPr>
        <p:spPr>
          <a:xfrm>
            <a:off x="4643438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 userDrawn="1"/>
        </p:nvSpPr>
        <p:spPr>
          <a:xfrm>
            <a:off x="428596" y="1571612"/>
            <a:ext cx="4071966" cy="571504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44291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1145825" cy="1130748"/>
          </a:xfrm>
          <a:prstGeom prst="rect">
            <a:avLst/>
          </a:prstGeom>
          <a:noFill/>
        </p:spPr>
      </p:pic>
      <p:pic>
        <p:nvPicPr>
          <p:cNvPr id="1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84376"/>
            <a:ext cx="1290606" cy="127362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730032"/>
            <a:ext cx="1143008" cy="11279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510/212433154.61/0_135c3f_c7b7f036_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6000" contrast="-24000"/>
          </a:blip>
          <a:srcRect/>
          <a:stretch>
            <a:fillRect/>
          </a:stretch>
        </p:blipFill>
        <p:spPr bwMode="auto">
          <a:xfrm>
            <a:off x="0" y="1"/>
            <a:ext cx="2214546" cy="3286123"/>
          </a:xfrm>
          <a:prstGeom prst="rect">
            <a:avLst/>
          </a:prstGeom>
          <a:noFill/>
        </p:spPr>
      </p:pic>
      <p:sp>
        <p:nvSpPr>
          <p:cNvPr id="6" name="Блок-схема: альтернативный процесс 5"/>
          <p:cNvSpPr/>
          <p:nvPr userDrawn="1"/>
        </p:nvSpPr>
        <p:spPr>
          <a:xfrm>
            <a:off x="428596" y="285728"/>
            <a:ext cx="8286808" cy="1143008"/>
          </a:xfrm>
          <a:prstGeom prst="flowChartAlternateProcess">
            <a:avLst/>
          </a:prstGeom>
          <a:solidFill>
            <a:schemeClr val="accent1">
              <a:alpha val="8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9" name="Picture 8" descr="http://www.promopharma.it/wp-content/uploads/2014/11/margh-lacrimilla-2.png"/>
          <p:cNvPicPr>
            <a:picLocks noChangeAspect="1" noChangeArrowheads="1"/>
          </p:cNvPicPr>
          <p:nvPr userDrawn="1"/>
        </p:nvPicPr>
        <p:blipFill>
          <a:blip r:embed="rId3">
            <a:lum bright="7000"/>
          </a:blip>
          <a:srcRect b="20000"/>
          <a:stretch>
            <a:fillRect/>
          </a:stretch>
        </p:blipFill>
        <p:spPr bwMode="auto">
          <a:xfrm>
            <a:off x="0" y="5143512"/>
            <a:ext cx="2857488" cy="17144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2" cstate="print"/>
          <a:srcRect l="12472" t="-6318"/>
          <a:stretch>
            <a:fillRect/>
          </a:stretch>
        </p:blipFill>
        <p:spPr bwMode="auto">
          <a:xfrm>
            <a:off x="0" y="5000636"/>
            <a:ext cx="1002917" cy="1202186"/>
          </a:xfrm>
          <a:prstGeom prst="rect">
            <a:avLst/>
          </a:prstGeom>
          <a:noFill/>
        </p:spPr>
      </p:pic>
      <p:pic>
        <p:nvPicPr>
          <p:cNvPr id="4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3" cstate="print"/>
          <a:srcRect b="21475"/>
          <a:stretch>
            <a:fillRect/>
          </a:stretch>
        </p:blipFill>
        <p:spPr bwMode="auto">
          <a:xfrm>
            <a:off x="285720" y="5857892"/>
            <a:ext cx="1290606" cy="1000108"/>
          </a:xfrm>
          <a:prstGeom prst="rect">
            <a:avLst/>
          </a:prstGeom>
          <a:noFill/>
        </p:spPr>
      </p:pic>
      <p:pic>
        <p:nvPicPr>
          <p:cNvPr id="5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5730032"/>
            <a:ext cx="1143008" cy="1127968"/>
          </a:xfrm>
          <a:prstGeom prst="rect">
            <a:avLst/>
          </a:prstGeom>
          <a:noFill/>
        </p:spPr>
      </p:pic>
      <p:pic>
        <p:nvPicPr>
          <p:cNvPr id="6" name="Picture 4" descr="http://www.playcast.ru/uploads/2016/05/20/18719641.png"/>
          <p:cNvPicPr>
            <a:picLocks noChangeAspect="1" noChangeArrowheads="1"/>
          </p:cNvPicPr>
          <p:nvPr userDrawn="1"/>
        </p:nvPicPr>
        <p:blipFill>
          <a:blip r:embed="rId4" cstate="print"/>
          <a:srcRect r="12503" b="11335"/>
          <a:stretch>
            <a:fillRect/>
          </a:stretch>
        </p:blipFill>
        <p:spPr bwMode="auto">
          <a:xfrm>
            <a:off x="8143900" y="5857892"/>
            <a:ext cx="1000100" cy="10001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3571876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Сообщение </a:t>
            </a:r>
            <a:r>
              <a:rPr lang="ru-RU" sz="2800" dirty="0"/>
              <a:t>на тему: «Патриотическое воспитание на уроках в начальной школе (русский язык)».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Что такое </a:t>
            </a:r>
            <a:r>
              <a:rPr lang="ru-RU" sz="3100" dirty="0" err="1"/>
              <a:t>синквейн</a:t>
            </a:r>
            <a:r>
              <a:rPr lang="ru-RU" sz="3100" dirty="0" smtClean="0"/>
              <a:t>?</a:t>
            </a:r>
            <a:r>
              <a:rPr lang="ru-RU" sz="3100" dirty="0"/>
              <a:t> </a:t>
            </a:r>
            <a:r>
              <a:rPr lang="ru-RU" sz="3100" dirty="0" err="1"/>
              <a:t>Синквейн</a:t>
            </a:r>
            <a:r>
              <a:rPr lang="ru-RU" sz="3100" dirty="0"/>
              <a:t> – это яркий сгусток, сосредоточение чувств, эмоций, ощущений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6831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r>
              <a:rPr lang="ru-RU" dirty="0"/>
              <a:t>– это стихотворение на заданную тему. Техника его написания проста 1-2-3-4-1. Именно столько слов достаточно, чтобы написать </a:t>
            </a:r>
            <a:r>
              <a:rPr lang="ru-RU" dirty="0" err="1"/>
              <a:t>синквейн</a:t>
            </a:r>
            <a:r>
              <a:rPr lang="ru-RU" dirty="0"/>
              <a:t>!</a:t>
            </a:r>
          </a:p>
          <a:p>
            <a:r>
              <a:rPr lang="ru-RU" dirty="0"/>
              <a:t>1 строка 1 слово - тема (существительное или местоимение),</a:t>
            </a:r>
          </a:p>
          <a:p>
            <a:r>
              <a:rPr lang="ru-RU" dirty="0"/>
              <a:t>2 строка 2 слова – описание признаков и свойств (прилагательные или причастие),</a:t>
            </a:r>
          </a:p>
          <a:p>
            <a:r>
              <a:rPr lang="ru-RU" dirty="0"/>
              <a:t>3 строка 3 слова – характерные действия объекта (глаголы или деепричастия),</a:t>
            </a:r>
          </a:p>
          <a:p>
            <a:r>
              <a:rPr lang="ru-RU" dirty="0"/>
              <a:t>4 строка 4 слова – фраза, выражающая ваше личное отношение к описываемому объекту,</a:t>
            </a:r>
          </a:p>
          <a:p>
            <a:r>
              <a:rPr lang="ru-RU" dirty="0"/>
              <a:t>5 строка 1 слово – резюме.</a:t>
            </a:r>
          </a:p>
        </p:txBody>
      </p:sp>
    </p:spTree>
    <p:extLst>
      <p:ext uri="{BB962C8B-B14F-4D97-AF65-F5344CB8AC3E}">
        <p14:creationId xmlns="" xmlns:p14="http://schemas.microsoft.com/office/powerpoint/2010/main" val="11820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67544" y="476250"/>
            <a:ext cx="4032448" cy="532901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Родина!</a:t>
            </a:r>
          </a:p>
          <a:p>
            <a:pPr marL="0" indent="0">
              <a:buNone/>
            </a:pPr>
            <a:r>
              <a:rPr lang="ru-RU" dirty="0"/>
              <a:t>Теплая, чистая.</a:t>
            </a:r>
          </a:p>
          <a:p>
            <a:pPr marL="0" indent="0">
              <a:buNone/>
            </a:pPr>
            <a:r>
              <a:rPr lang="ru-RU" dirty="0"/>
              <a:t>Вспоминать, согревать, </a:t>
            </a:r>
            <a:r>
              <a:rPr lang="ru-RU" dirty="0" smtClean="0"/>
              <a:t>гордиться, знать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Частица души человека.</a:t>
            </a:r>
          </a:p>
          <a:p>
            <a:pPr marL="0" indent="0">
              <a:buNone/>
            </a:pPr>
            <a:r>
              <a:rPr lang="ru-RU" dirty="0"/>
              <a:t>Душа!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                                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Россия!</a:t>
            </a:r>
          </a:p>
          <a:p>
            <a:pPr marL="0" indent="0">
              <a:buNone/>
            </a:pPr>
            <a:r>
              <a:rPr lang="ru-RU" dirty="0"/>
              <a:t>Православная, непокоренная, великая</a:t>
            </a:r>
          </a:p>
          <a:p>
            <a:pPr marL="0" indent="0">
              <a:buNone/>
            </a:pPr>
            <a:r>
              <a:rPr lang="ru-RU" dirty="0"/>
              <a:t>Объединяет, побеждает, вдохновляет!</a:t>
            </a:r>
          </a:p>
          <a:p>
            <a:pPr marL="0" indent="0">
              <a:buNone/>
            </a:pPr>
            <a:r>
              <a:rPr lang="ru-RU" dirty="0"/>
              <a:t>Россия, всех слов сказанных будет мало.</a:t>
            </a:r>
          </a:p>
          <a:p>
            <a:pPr marL="0" indent="0">
              <a:buNone/>
            </a:pPr>
            <a:r>
              <a:rPr lang="ru-RU" dirty="0"/>
              <a:t>Родина моя!</a:t>
            </a:r>
          </a:p>
          <a:p>
            <a:pPr marL="0" indent="0">
              <a:buNone/>
            </a:pPr>
            <a:r>
              <a:rPr lang="ru-RU" i="1" dirty="0"/>
              <a:t>                                    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412750"/>
            <a:ext cx="4038600" cy="5114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Россия!</a:t>
            </a:r>
          </a:p>
          <a:p>
            <a:pPr marL="0" indent="0">
              <a:buNone/>
            </a:pPr>
            <a:r>
              <a:rPr lang="ru-RU" dirty="0"/>
              <a:t>Большая, красивая.</a:t>
            </a:r>
          </a:p>
          <a:p>
            <a:pPr marL="0" indent="0">
              <a:buNone/>
            </a:pPr>
            <a:r>
              <a:rPr lang="ru-RU" dirty="0"/>
              <a:t>Даёт, растит, кормит…</a:t>
            </a:r>
          </a:p>
          <a:p>
            <a:pPr marL="0" indent="0">
              <a:buNone/>
            </a:pPr>
            <a:r>
              <a:rPr lang="ru-RU" dirty="0"/>
              <a:t>Я восхищаюсь тобой!</a:t>
            </a:r>
          </a:p>
          <a:p>
            <a:pPr marL="0" indent="0">
              <a:buNone/>
            </a:pPr>
            <a:r>
              <a:rPr lang="ru-RU" dirty="0"/>
              <a:t>Милая!</a:t>
            </a:r>
          </a:p>
          <a:p>
            <a:pPr marL="0" indent="0">
              <a:buNone/>
            </a:pPr>
            <a:r>
              <a:rPr lang="ru-RU" i="1" dirty="0"/>
              <a:t>                                   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Страна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Богатая, большая.</a:t>
            </a:r>
          </a:p>
          <a:p>
            <a:pPr marL="0" indent="0">
              <a:buNone/>
            </a:pPr>
            <a:r>
              <a:rPr lang="ru-RU" dirty="0"/>
              <a:t>Горжусь, люблю и берегу.</a:t>
            </a:r>
          </a:p>
          <a:p>
            <a:pPr marL="0" indent="0">
              <a:buNone/>
            </a:pPr>
            <a:r>
              <a:rPr lang="ru-RU" dirty="0"/>
              <a:t>Ты великая, Россия. Просторы русские люблю.</a:t>
            </a:r>
          </a:p>
          <a:p>
            <a:pPr marL="0" indent="0">
              <a:buNone/>
            </a:pPr>
            <a:r>
              <a:rPr lang="ru-RU" dirty="0"/>
              <a:t>Родина!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7013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908720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Мама!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Родная, милая.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Любишь,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ласкаешь, целуешь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всегда буду беречь тебя!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Единственная!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1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ветлана\Desktop\32858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Светлана\Desktop\Foxes_Grass_478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119567"/>
            <a:ext cx="3857620" cy="2571747"/>
          </a:xfrm>
          <a:prstGeom prst="rect">
            <a:avLst/>
          </a:prstGeom>
          <a:noFill/>
        </p:spPr>
      </p:pic>
      <p:pic>
        <p:nvPicPr>
          <p:cNvPr id="35844" name="Picture 4" descr="C:\Users\Светлана\Desktop\1618255045_7-p-zayats-listopadnichek-zhivotnie-krasivo-fo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802442" cy="2136770"/>
          </a:xfrm>
          <a:prstGeom prst="rect">
            <a:avLst/>
          </a:prstGeom>
          <a:noFill/>
        </p:spPr>
      </p:pic>
      <p:pic>
        <p:nvPicPr>
          <p:cNvPr id="35842" name="Picture 2" descr="C:\Users\Светлана\Desktop\1663782523_33-damion-club-p-osennii-yezhik-priroda-pinterest-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108200"/>
            <a:ext cx="3962400" cy="2640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035174"/>
            <a:ext cx="5814392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slide-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858048" cy="513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79512" y="1341438"/>
            <a:ext cx="8568952" cy="309245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«Нельзя пробудить чувство Родины без восприятия и переживания окружающего мира. Пусть в сердце малыша на всю жизнь останутся воспоминания о маленьком уголке далёкого детства. Пусть с этим уголком связывается образ великой Родины</a:t>
            </a:r>
            <a:r>
              <a:rPr lang="ru-RU" sz="2800" dirty="0" smtClean="0"/>
              <a:t>».</a:t>
            </a:r>
            <a:br>
              <a:rPr lang="ru-RU" sz="2800" dirty="0" smtClean="0"/>
            </a:br>
            <a:r>
              <a:rPr lang="ru-RU" sz="2800" dirty="0" smtClean="0"/>
              <a:t>                                     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                      В.А. Сухомлинский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71547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«Усваивая родной язык, ребенок усваивает не одни только слова, их сложения и видоизменения, но бесконечное множество понятий.»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К.Д. Ушинский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786190"/>
            <a:ext cx="7776864" cy="1008112"/>
          </a:xfrm>
        </p:spPr>
        <p:txBody>
          <a:bodyPr>
            <a:normAutofit/>
          </a:bodyPr>
          <a:lstStyle/>
          <a:p>
            <a:r>
              <a:rPr lang="ru-RU" sz="1800" dirty="0"/>
              <a:t>П</a:t>
            </a:r>
            <a:r>
              <a:rPr lang="ru-RU" sz="1800" dirty="0" smtClean="0"/>
              <a:t>рописывая </a:t>
            </a:r>
            <a:r>
              <a:rPr lang="ru-RU" sz="1800" dirty="0"/>
              <a:t>заглавную и строчную букву </a:t>
            </a:r>
            <a:r>
              <a:rPr lang="ru-RU" sz="1800" dirty="0" smtClean="0"/>
              <a:t>А, </a:t>
            </a:r>
            <a:r>
              <a:rPr lang="ru-RU" sz="1800" dirty="0"/>
              <a:t>записываем: </a:t>
            </a:r>
            <a:r>
              <a:rPr lang="ru-RU" sz="1800" dirty="0" smtClean="0"/>
              <a:t>Алтайские </a:t>
            </a:r>
            <a:r>
              <a:rPr lang="ru-RU" sz="1800" dirty="0"/>
              <a:t>горы, </a:t>
            </a:r>
            <a:r>
              <a:rPr lang="ru-RU" sz="1800" dirty="0" smtClean="0"/>
              <a:t>Алтай, Алтайский край, </a:t>
            </a:r>
            <a:r>
              <a:rPr lang="ru-RU" sz="1800" dirty="0"/>
              <a:t>показываю фотографии и </a:t>
            </a:r>
            <a:r>
              <a:rPr lang="ru-RU" sz="1800" dirty="0" smtClean="0"/>
              <a:t> </a:t>
            </a:r>
            <a:r>
              <a:rPr lang="ru-RU" sz="1800" dirty="0"/>
              <a:t>рассказываю об этом уникальном </a:t>
            </a:r>
            <a:r>
              <a:rPr lang="ru-RU" sz="1800" dirty="0" smtClean="0"/>
              <a:t>месте</a:t>
            </a:r>
            <a:r>
              <a:rPr lang="ru-RU" sz="18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929198"/>
            <a:ext cx="7776864" cy="80486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Алтайские</a:t>
            </a:r>
            <a:r>
              <a:rPr lang="ru-RU" sz="1800" dirty="0" smtClean="0"/>
              <a:t> </a:t>
            </a:r>
            <a:r>
              <a:rPr lang="ru-RU" sz="1800" b="1" dirty="0" smtClean="0"/>
              <a:t>горы</a:t>
            </a:r>
            <a:r>
              <a:rPr lang="ru-RU" sz="1800" dirty="0" smtClean="0"/>
              <a:t>, или </a:t>
            </a:r>
            <a:r>
              <a:rPr lang="ru-RU" sz="1800" b="1" dirty="0" smtClean="0"/>
              <a:t>Алтай</a:t>
            </a:r>
            <a:r>
              <a:rPr lang="ru-RU" sz="1800" dirty="0" smtClean="0"/>
              <a:t> (от монгольского «</a:t>
            </a:r>
            <a:r>
              <a:rPr lang="ru-RU" sz="1800" dirty="0" err="1" smtClean="0"/>
              <a:t>алтан</a:t>
            </a:r>
            <a:r>
              <a:rPr lang="ru-RU" sz="1800" dirty="0" smtClean="0"/>
              <a:t>» — «золотой»), — одна из самых значительных горных систем Центральной Азии и Южной Сибири. Они находятся на территории сразу четырех государств — России, Казахстана, Монголии и Китая — и, протянувшись с северо-запада на юго-восток, занимают более 2000 км. Выделяют </a:t>
            </a:r>
            <a:r>
              <a:rPr lang="ru-RU" sz="1800" dirty="0" err="1" smtClean="0"/>
              <a:t>Гобийский</a:t>
            </a:r>
            <a:r>
              <a:rPr lang="ru-RU" sz="1800" dirty="0" smtClean="0"/>
              <a:t> </a:t>
            </a:r>
            <a:r>
              <a:rPr lang="ru-RU" sz="1800" b="1" dirty="0" smtClean="0"/>
              <a:t>Алтай</a:t>
            </a:r>
            <a:r>
              <a:rPr lang="ru-RU" sz="1800" dirty="0" smtClean="0"/>
              <a:t>, Монгольский </a:t>
            </a:r>
            <a:r>
              <a:rPr lang="ru-RU" sz="1800" b="1" dirty="0" smtClean="0"/>
              <a:t>Алтай</a:t>
            </a:r>
            <a:r>
              <a:rPr lang="ru-RU" sz="1800" dirty="0" smtClean="0"/>
              <a:t> и Русский </a:t>
            </a:r>
            <a:r>
              <a:rPr lang="ru-RU" sz="1800" b="1" dirty="0" smtClean="0"/>
              <a:t>Алтай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7410" name="Picture 2" descr="https://webpulse.imgsmail.ru/imgpreview?mb=webpulse&amp;key=pulse_cabinet-image-af800999-e3e7-4aa1-bd98-787a57513df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571" b="18571"/>
          <a:stretch>
            <a:fillRect/>
          </a:stretch>
        </p:blipFill>
        <p:spPr bwMode="auto">
          <a:xfrm>
            <a:off x="785786" y="357166"/>
            <a:ext cx="777557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Светлана\Desktop\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84329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716088" y="3213100"/>
            <a:ext cx="7427912" cy="362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Без березы не мыслю России,-                               </a:t>
            </a:r>
          </a:p>
          <a:p>
            <a:pPr marL="0" indent="0">
              <a:buNone/>
            </a:pPr>
            <a:r>
              <a:rPr lang="ru-RU" dirty="0"/>
              <a:t>Так светла по-славянски она,</a:t>
            </a:r>
          </a:p>
          <a:p>
            <a:pPr marL="0" indent="0">
              <a:buNone/>
            </a:pPr>
            <a:r>
              <a:rPr lang="ru-RU" dirty="0"/>
              <a:t>Что, быть может в столетья иные</a:t>
            </a:r>
          </a:p>
          <a:p>
            <a:pPr marL="0" indent="0">
              <a:buNone/>
            </a:pPr>
            <a:r>
              <a:rPr lang="ru-RU" dirty="0"/>
              <a:t>От березы вся Русь рождена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Олег </a:t>
            </a:r>
            <a:r>
              <a:rPr lang="ru-RU" dirty="0" err="1" smtClean="0"/>
              <a:t>Шестинский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3300413" y="115888"/>
            <a:ext cx="5843587" cy="2592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Улыбнулись сонные березки,</a:t>
            </a:r>
          </a:p>
          <a:p>
            <a:pPr marL="0" indent="0">
              <a:buNone/>
            </a:pPr>
            <a:r>
              <a:rPr lang="ru-RU" dirty="0"/>
              <a:t> Растрепали шёлковые косы.</a:t>
            </a:r>
          </a:p>
          <a:p>
            <a:pPr marL="0" indent="0">
              <a:buNone/>
            </a:pPr>
            <a:r>
              <a:rPr lang="ru-RU" dirty="0"/>
              <a:t>Шелестят зеленые сережки </a:t>
            </a:r>
          </a:p>
          <a:p>
            <a:pPr marL="0" indent="0">
              <a:buNone/>
            </a:pPr>
            <a:r>
              <a:rPr lang="ru-RU" dirty="0"/>
              <a:t> И горят серебряные </a:t>
            </a:r>
            <a:r>
              <a:rPr lang="ru-RU" dirty="0" smtClean="0"/>
              <a:t>росы.</a:t>
            </a:r>
          </a:p>
          <a:p>
            <a:pPr marL="0" indent="0">
              <a:buNone/>
            </a:pPr>
            <a:r>
              <a:rPr lang="ru-RU" dirty="0" smtClean="0"/>
              <a:t>                          Сергей Есенин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35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571472" y="642918"/>
            <a:ext cx="8286808" cy="48577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«</a:t>
            </a:r>
            <a:r>
              <a:rPr lang="ru-RU" dirty="0" smtClean="0"/>
              <a:t>Наше отечество, наша родина - матушка Россия. Отечеством мы зовём Россию потому, что в ней жили испокон веку отцы и деды наши. Родиной мы зовём её потому, что в ней родились, в ней говорят родным нам языком и всё в ней для нас родное; а матерью - потому, что она вскормила нас своим хлебом, вспоила своими водами, выучила своему языку, как мать защищает и бережёт нас от всяких врагов… Много есть на свете и кроме России всяких хороших государств и земель, но одна у человека родная мать - одна у него и родина.»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К.Д. Ушинский</a:t>
            </a:r>
          </a:p>
          <a:p>
            <a:pPr marL="0" indent="0"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8229600" cy="5835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Огромное </a:t>
            </a:r>
            <a:r>
              <a:rPr lang="ru-RU" dirty="0"/>
              <a:t>воспитательное значение имеют пословицы. Именно в них ярко выражено отношение народа к </a:t>
            </a:r>
            <a:r>
              <a:rPr lang="ru-RU" dirty="0" smtClean="0"/>
              <a:t>Родине.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Родной край – сердцу рай.</a:t>
            </a:r>
          </a:p>
          <a:p>
            <a:r>
              <a:rPr lang="ru-RU" dirty="0"/>
              <a:t>Жить – Родине служить.</a:t>
            </a:r>
          </a:p>
          <a:p>
            <a:r>
              <a:rPr lang="ru-RU" dirty="0"/>
              <a:t>Будь не только сыном своего отца - будь сыном своего народа.</a:t>
            </a:r>
          </a:p>
          <a:p>
            <a:r>
              <a:rPr lang="ru-RU" dirty="0"/>
              <a:t>Глупа та птица, которой своё гнездо не мило.</a:t>
            </a:r>
          </a:p>
          <a:p>
            <a:r>
              <a:rPr lang="ru-RU" dirty="0"/>
              <a:t>Кто за Родину дерётся, тому сила двойная даётся.</a:t>
            </a:r>
          </a:p>
          <a:p>
            <a:r>
              <a:rPr lang="ru-RU" dirty="0"/>
              <a:t>Человек без Родины, что соловей без песни.</a:t>
            </a:r>
          </a:p>
          <a:p>
            <a:r>
              <a:rPr lang="ru-RU" dirty="0"/>
              <a:t>Много разных земель, а родная всех милей.</a:t>
            </a:r>
          </a:p>
          <a:p>
            <a:r>
              <a:rPr lang="ru-RU" dirty="0"/>
              <a:t>Где птица не летает, а своё гнездо знает.</a:t>
            </a:r>
          </a:p>
          <a:p>
            <a:r>
              <a:rPr lang="ru-RU" dirty="0"/>
              <a:t>Без любви к человеку нет любви к Родине. </a:t>
            </a:r>
          </a:p>
        </p:txBody>
      </p:sp>
    </p:spTree>
    <p:extLst>
      <p:ext uri="{BB962C8B-B14F-4D97-AF65-F5344CB8AC3E}">
        <p14:creationId xmlns="" xmlns:p14="http://schemas.microsoft.com/office/powerpoint/2010/main" val="35348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512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     Сообщение на тему: «Патриотическое воспитание на уроках в начальной школе (русский язык)».</vt:lpstr>
      <vt:lpstr>Слайд 2</vt:lpstr>
      <vt:lpstr>«Нельзя пробудить чувство Родины без восприятия и переживания окружающего мира. Пусть в сердце малыша на всю жизнь останутся воспоминания о маленьком уголке далёкого детства. Пусть с этим уголком связывается образ великой Родины».                                                                              В.А. Сухомлинский </vt:lpstr>
      <vt:lpstr>Слайд 4</vt:lpstr>
      <vt:lpstr>Прописывая заглавную и строчную букву А, записываем: Алтайские горы, Алтай, Алтайский край, показываю фотографии и  рассказываю об этом уникальном месте. </vt:lpstr>
      <vt:lpstr>Слайд 6</vt:lpstr>
      <vt:lpstr>Слайд 7</vt:lpstr>
      <vt:lpstr>Слайд 8</vt:lpstr>
      <vt:lpstr>Слайд 9</vt:lpstr>
      <vt:lpstr>Что такое синквейн? Синквейн – это яркий сгусток, сосредоточение чувств, эмоций, ощущений. 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43</cp:revision>
  <dcterms:modified xsi:type="dcterms:W3CDTF">2024-01-22T15:13:53Z</dcterms:modified>
</cp:coreProperties>
</file>