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6" r:id="rId10"/>
    <p:sldId id="267" r:id="rId11"/>
    <p:sldId id="270" r:id="rId12"/>
    <p:sldId id="265" r:id="rId13"/>
    <p:sldId id="269" r:id="rId14"/>
    <p:sldId id="268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16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6/22/2022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6/22/2022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6/22/2022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6/22/2022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6/22/2022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6/22/2022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6/22/2022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6/22/2022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6/22/2022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6/22/2022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509A250-FF31-4206-8172-F9D3106AACB1}" type="datetimeFigureOut">
              <a:rPr lang="en-US" dirty="0"/>
              <a:t>6/22/2022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40F849-3FCF-48B1-8544-60846E58AF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4955" y="154745"/>
            <a:ext cx="9311408" cy="1086504"/>
          </a:xfrm>
        </p:spPr>
        <p:txBody>
          <a:bodyPr/>
          <a:lstStyle/>
          <a:p>
            <a:pPr algn="ctr"/>
            <a:r>
              <a:rPr lang="ru-RU" sz="6600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Матушка печка</a:t>
            </a:r>
            <a:endParaRPr lang="ru-RU" sz="41300" i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03C0C5B-BF4D-46E0-B1E2-B5DE72D6D0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69945" y="5275385"/>
            <a:ext cx="4529796" cy="1237957"/>
          </a:xfrm>
        </p:spPr>
        <p:txBody>
          <a:bodyPr>
            <a:normAutofit/>
          </a:bodyPr>
          <a:lstStyle/>
          <a:p>
            <a:r>
              <a:rPr lang="ru-RU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Автор работы:</a:t>
            </a:r>
          </a:p>
          <a:p>
            <a:r>
              <a:rPr lang="ru-RU" sz="1800" dirty="0">
                <a:solidFill>
                  <a:schemeClr val="bg1"/>
                </a:solidFill>
                <a:latin typeface="Times New Roman" panose="02020603050405020304" pitchFamily="18" charset="0"/>
              </a:rPr>
              <a:t>Ученик 3- класса </a:t>
            </a:r>
          </a:p>
          <a:p>
            <a:r>
              <a:rPr lang="ru-RU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МАОУ «МЛ №1»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5" name="Picture 2" descr="https://i.pinimg.com/originals/4c/26/dd/4c26dd3f1171c66916bad5d440f5ba59.jpg">
            <a:extLst>
              <a:ext uri="{FF2B5EF4-FFF2-40B4-BE49-F238E27FC236}">
                <a16:creationId xmlns:a16="http://schemas.microsoft.com/office/drawing/2014/main" id="{553BCF8E-50AA-4591-BB4E-D132E68D62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4000"/>
                    </a14:imgEffect>
                  </a14:imgLayer>
                </a14:imgProps>
              </a:ext>
            </a:extLst>
          </a:blip>
          <a:srcRect l="3330" t="8050" r="5646" b="6618"/>
          <a:stretch>
            <a:fillRect/>
          </a:stretch>
        </p:blipFill>
        <p:spPr bwMode="auto">
          <a:xfrm>
            <a:off x="-1" y="1004341"/>
            <a:ext cx="6295869" cy="5853659"/>
          </a:xfrm>
          <a:prstGeom prst="rect">
            <a:avLst/>
          </a:prstGeom>
          <a:noFill/>
        </p:spPr>
      </p:pic>
      <p:pic>
        <p:nvPicPr>
          <p:cNvPr id="1026" name="Picture 2" descr="cterra.com | Сказки | Про Емелю и щуку-волшебницу. Часть 2">
            <a:extLst>
              <a:ext uri="{FF2B5EF4-FFF2-40B4-BE49-F238E27FC236}">
                <a16:creationId xmlns:a16="http://schemas.microsoft.com/office/drawing/2014/main" id="{3A0B38AF-D301-4164-A1F6-554DA4FE46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9945" y="1241248"/>
            <a:ext cx="3442893" cy="3870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38375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6D7782-4A59-4612-92ED-6CA423FA29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776475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C00000"/>
                </a:solidFill>
              </a:rPr>
              <a:t>Цель достигнута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659176B-640A-42D3-BAF3-F41419F06C7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EF80762-FAC9-4D22-9F83-F0331C6201EE}"/>
              </a:ext>
            </a:extLst>
          </p:cNvPr>
          <p:cNvSpPr>
            <a:spLocks noGrp="1"/>
          </p:cNvSpPr>
          <p:nvPr>
            <p:ph type="body" sz="half" idx="15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F7E49BE-F8CF-4746-9835-B0A2C4D514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24657" y="1338731"/>
            <a:ext cx="6295244" cy="90979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04544E7F-75D4-4C9C-8486-5079D0C29A13}"/>
              </a:ext>
            </a:extLst>
          </p:cNvPr>
          <p:cNvSpPr>
            <a:spLocks noGrp="1"/>
          </p:cNvSpPr>
          <p:nvPr>
            <p:ph type="body" sz="half" idx="16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C16FACA1-DCBB-48D3-ADC9-0449B7C00FE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302BF184-FF64-4E09-B0E8-4BF35363A232}"/>
              </a:ext>
            </a:extLst>
          </p:cNvPr>
          <p:cNvSpPr>
            <a:spLocks noGrp="1"/>
          </p:cNvSpPr>
          <p:nvPr>
            <p:ph type="body" sz="half" idx="17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7B2D431-9060-4833-8668-37B28C1A013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 l="6013" t="11399" r="6281" b="19558"/>
          <a:stretch>
            <a:fillRect/>
          </a:stretch>
        </p:blipFill>
        <p:spPr>
          <a:xfrm>
            <a:off x="652463" y="2667000"/>
            <a:ext cx="2915843" cy="3589338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F118DB7-4EFF-4A8A-9C73-CCC241F9FB5E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 l="5500" t="11967" r="10816"/>
          <a:stretch>
            <a:fillRect/>
          </a:stretch>
        </p:blipFill>
        <p:spPr>
          <a:xfrm>
            <a:off x="7123746" y="1439057"/>
            <a:ext cx="4943335" cy="5081664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D44026EE-1C6F-46BC-AACD-4DE331939560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rcRect t="14751" b="15453"/>
          <a:stretch>
            <a:fillRect/>
          </a:stretch>
        </p:blipFill>
        <p:spPr>
          <a:xfrm>
            <a:off x="3654197" y="1338731"/>
            <a:ext cx="3165703" cy="5301911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A0A966BB-9CD5-4EAF-8B21-845AFACE2E79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rcRect t="5591" b="12975"/>
          <a:stretch>
            <a:fillRect/>
          </a:stretch>
        </p:blipFill>
        <p:spPr>
          <a:xfrm>
            <a:off x="5346503" y="4257740"/>
            <a:ext cx="1318895" cy="219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7843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50600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A6BE2E-0C09-4659-9DFF-1079A91CCF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892" y="4512038"/>
            <a:ext cx="11677338" cy="2098623"/>
          </a:xfrm>
        </p:spPr>
        <p:txBody>
          <a:bodyPr>
            <a:normAutofit/>
          </a:bodyPr>
          <a:lstStyle/>
          <a:p>
            <a:pPr algn="ctr"/>
            <a:r>
              <a:rPr lang="ru-RU" sz="4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Хочешь есть калачи – не лежи на печи!!!</a:t>
            </a:r>
            <a:br>
              <a:rPr lang="ru-RU" sz="3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i="1" dirty="0">
              <a:solidFill>
                <a:srgbClr val="FF0000"/>
              </a:solidFill>
            </a:endParaRPr>
          </a:p>
        </p:txBody>
      </p:sp>
      <p:pic>
        <p:nvPicPr>
          <p:cNvPr id="10" name="Picture 2" descr="https://i.mycdn.me/i?r=AyH4iRPQ2q0otWIFepML2LxRztg7g6m5GEOsxuWpopA1tA">
            <a:extLst>
              <a:ext uri="{FF2B5EF4-FFF2-40B4-BE49-F238E27FC236}">
                <a16:creationId xmlns:a16="http://schemas.microsoft.com/office/drawing/2014/main" id="{F71B99B2-1EFC-4E5C-AD0C-3EC6E228B4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87182" y="247340"/>
            <a:ext cx="8256032" cy="489864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911164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79278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99270B-F91B-4E37-8DEC-3ACAAE9A99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6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br>
              <a:rPr lang="ru-RU" sz="4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3" name="Объект 5">
            <a:extLst>
              <a:ext uri="{FF2B5EF4-FFF2-40B4-BE49-F238E27FC236}">
                <a16:creationId xmlns:a16="http://schemas.microsoft.com/office/drawing/2014/main" id="{D2D1C6A3-6F11-4824-979B-223FED9030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997" y="1473483"/>
            <a:ext cx="7912999" cy="518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6728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0D3F09-5654-474B-BE85-34F1DE7BA6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9036" y="452718"/>
            <a:ext cx="8580818" cy="977819"/>
          </a:xfrm>
        </p:spPr>
        <p:txBody>
          <a:bodyPr/>
          <a:lstStyle/>
          <a:p>
            <a:pPr indent="540385">
              <a:lnSpc>
                <a:spcPct val="107000"/>
              </a:lnSpc>
              <a:spcAft>
                <a:spcPts val="800"/>
              </a:spcAft>
            </a:pPr>
            <a:r>
              <a:rPr lang="ru-RU" sz="32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Цель проекта. 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</a:t>
            </a:r>
            <a:r>
              <a:rPr lang="ru-RU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оздать макет русской печки</a:t>
            </a:r>
            <a:br>
              <a:rPr lang="ru-RU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из бумаги и картона</a:t>
            </a:r>
            <a:endParaRPr lang="ru-RU" sz="6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BA238AF-7F34-423E-81A5-3E0910BBA0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746" y="1631852"/>
            <a:ext cx="9087728" cy="4773430"/>
          </a:xfrm>
        </p:spPr>
        <p:txBody>
          <a:bodyPr>
            <a:normAutofit fontScale="85000" lnSpcReduction="10000"/>
          </a:bodyPr>
          <a:lstStyle/>
          <a:p>
            <a:pPr indent="540385">
              <a:lnSpc>
                <a:spcPct val="107000"/>
              </a:lnSpc>
              <a:spcAft>
                <a:spcPts val="800"/>
              </a:spcAft>
            </a:pPr>
            <a:r>
              <a:rPr lang="ru-RU" sz="3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Задачи </a:t>
            </a:r>
            <a:endParaRPr lang="ru-RU" sz="38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ru-RU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Узнать больше информации о русской печи, как символом русского быта</a:t>
            </a: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ru-RU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Выяснить основные элементы русской печки и назначение</a:t>
            </a: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ru-RU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Собрать информацию о видах печей </a:t>
            </a: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ru-RU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Больше узнать предметов, связанных с печной утварью</a:t>
            </a: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ru-RU" sz="26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Читать с</a:t>
            </a:r>
            <a:r>
              <a:rPr lang="ru-RU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казки, суеверия про печку и польза для здоровья человека</a:t>
            </a: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ru-RU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Провести анкету среди одноклассников по теме и сделать вывод</a:t>
            </a: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ru-RU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Изготовление макета печи своими руками из бросового материала </a:t>
            </a: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116C437-DD51-42F2-867F-E23721B554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45" y="179132"/>
            <a:ext cx="1314291" cy="146515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6FFDC0E-2DA4-4001-8E07-A17225CECD6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640652" y="1319134"/>
            <a:ext cx="3377338" cy="5086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831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E2467C7-2E1B-4ADF-BCF3-278E783A05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505" y="423000"/>
            <a:ext cx="10635175" cy="6012000"/>
          </a:xfrm>
          <a:prstGeom prst="rect">
            <a:avLst/>
          </a:prstGeom>
          <a:ln>
            <a:solidFill>
              <a:srgbClr val="00B0F0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C9A713B-B326-473D-B9EC-0CE59756BC1E}"/>
              </a:ext>
            </a:extLst>
          </p:cNvPr>
          <p:cNvSpPr txBox="1"/>
          <p:nvPr/>
        </p:nvSpPr>
        <p:spPr>
          <a:xfrm>
            <a:off x="661182" y="689317"/>
            <a:ext cx="848633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ru-RU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Мило тому, у кого много всего в дому. </a:t>
            </a:r>
          </a:p>
        </p:txBody>
      </p:sp>
    </p:spTree>
    <p:extLst>
      <p:ext uri="{BB962C8B-B14F-4D97-AF65-F5344CB8AC3E}">
        <p14:creationId xmlns:p14="http://schemas.microsoft.com/office/powerpoint/2010/main" val="37866159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B6C0D018-C69C-421D-9FE9-0545C8F698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1354" y="1284287"/>
            <a:ext cx="5218297" cy="910273"/>
          </a:xfrm>
        </p:spPr>
        <p:txBody>
          <a:bodyPr/>
          <a:lstStyle/>
          <a:p>
            <a:r>
              <a:rPr lang="ru-RU" altLang="ru-RU" b="1" dirty="0">
                <a:latin typeface="Georgia" pitchFamily="18" charset="0"/>
              </a:rPr>
              <a:t>ПРООБРАЗ  РУССКОЙ  ПЕЧИ</a:t>
            </a:r>
          </a:p>
          <a:p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7CDDC5A-5AE2-4775-9F8D-899604AB4D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247249" y="1284287"/>
            <a:ext cx="6663397" cy="2028824"/>
          </a:xfrm>
        </p:spPr>
        <p:txBody>
          <a:bodyPr/>
          <a:lstStyle/>
          <a:p>
            <a:r>
              <a:rPr lang="ru-RU" sz="2400" b="1" i="1" dirty="0">
                <a:solidFill>
                  <a:srgbClr val="002060"/>
                </a:solidFill>
              </a:rPr>
              <a:t>Русские выражения: дым столбом, дым коромыслом - родом из того времени, когда по форме дыма валящего из дверей русских изб, судили о предстоящей погоде. </a:t>
            </a:r>
            <a:endParaRPr lang="ru-RU" b="1" i="1" dirty="0">
              <a:solidFill>
                <a:srgbClr val="002060"/>
              </a:solidFill>
            </a:endParaRPr>
          </a:p>
        </p:txBody>
      </p:sp>
      <p:pic>
        <p:nvPicPr>
          <p:cNvPr id="7" name="Объект 1">
            <a:extLst>
              <a:ext uri="{FF2B5EF4-FFF2-40B4-BE49-F238E27FC236}">
                <a16:creationId xmlns:a16="http://schemas.microsoft.com/office/drawing/2014/main" id="{07C46BDA-93FB-4C12-AD78-D0372DA1EF93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6398096" y="3313111"/>
            <a:ext cx="4768947" cy="3298555"/>
          </a:xfrm>
          <a:prstGeom prst="rect">
            <a:avLst/>
          </a:prstGeom>
        </p:spPr>
      </p:pic>
      <p:sp>
        <p:nvSpPr>
          <p:cNvPr id="8" name="Rectangle 2">
            <a:extLst>
              <a:ext uri="{FF2B5EF4-FFF2-40B4-BE49-F238E27FC236}">
                <a16:creationId xmlns:a16="http://schemas.microsoft.com/office/drawing/2014/main" id="{F08B5002-0253-4247-A7C9-DF509B2A695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4746" y="452438"/>
            <a:ext cx="11113476" cy="831849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altLang="ru-RU" sz="4000" b="1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Georgia" pitchFamily="18" charset="0"/>
              </a:rPr>
              <a:t>Изба – «</a:t>
            </a:r>
            <a:r>
              <a:rPr lang="ru-RU" altLang="ru-RU" sz="4000" b="1" dirty="0" err="1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Georgia" pitchFamily="18" charset="0"/>
              </a:rPr>
              <a:t>истба</a:t>
            </a:r>
            <a:r>
              <a:rPr lang="ru-RU" altLang="ru-RU" sz="4000" b="1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Georgia" pitchFamily="18" charset="0"/>
              </a:rPr>
              <a:t>» – «</a:t>
            </a:r>
            <a:r>
              <a:rPr lang="ru-RU" altLang="ru-RU" sz="4000" b="1" dirty="0" err="1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Georgia" pitchFamily="18" charset="0"/>
              </a:rPr>
              <a:t>истопка</a:t>
            </a:r>
            <a:r>
              <a:rPr lang="ru-RU" altLang="ru-RU" sz="4000" b="1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Georgia" pitchFamily="18" charset="0"/>
              </a:rPr>
              <a:t>» </a:t>
            </a:r>
            <a:endParaRPr lang="ru-RU" altLang="ru-RU" sz="2400" dirty="0">
              <a:solidFill>
                <a:schemeClr val="bg1">
                  <a:lumMod val="95000"/>
                  <a:lumOff val="5000"/>
                </a:schemeClr>
              </a:solidFill>
              <a:effectLst/>
              <a:latin typeface="Georgia" pitchFamily="18" charset="0"/>
            </a:endParaRPr>
          </a:p>
        </p:txBody>
      </p:sp>
      <p:pic>
        <p:nvPicPr>
          <p:cNvPr id="11" name="Рисунок 13">
            <a:extLst>
              <a:ext uri="{FF2B5EF4-FFF2-40B4-BE49-F238E27FC236}">
                <a16:creationId xmlns:a16="http://schemas.microsoft.com/office/drawing/2014/main" id="{ECC53416-5771-4B14-BC96-349AE828079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745" y="2116136"/>
            <a:ext cx="4113902" cy="4289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15083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B1D67E-9F0C-4AA4-AD50-4D0E58FDA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278178"/>
            <a:ext cx="9404723" cy="576261"/>
          </a:xfrm>
        </p:spPr>
        <p:txBody>
          <a:bodyPr/>
          <a:lstStyle/>
          <a:p>
            <a:pPr algn="ctr"/>
            <a:r>
              <a:rPr lang="ru-RU" sz="2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способу топки можно выделить три большие группы</a:t>
            </a:r>
            <a:b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FE6D7CD-B885-4533-9412-CC017700F6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2947" y="854439"/>
            <a:ext cx="2946866" cy="1703023"/>
          </a:xfrm>
        </p:spPr>
        <p:txBody>
          <a:bodyPr/>
          <a:lstStyle/>
          <a:p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13 века избы на Руси были курными, то есть без печной трубы. Отапливали их с помощью курной печи, без отвода дыма, то есть топили по-черному.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0804A2D-ACF1-4188-BD13-F66A2E4AFA5F}"/>
              </a:ext>
            </a:extLst>
          </p:cNvPr>
          <p:cNvSpPr>
            <a:spLocks noGrp="1"/>
          </p:cNvSpPr>
          <p:nvPr>
            <p:ph type="body" sz="half" idx="15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ПО- ЧЕРНОМУ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8F9F9D6-E4B7-41A8-B902-5E26056BC9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417757" y="854439"/>
            <a:ext cx="3402144" cy="1812561"/>
          </a:xfrm>
        </p:spPr>
        <p:txBody>
          <a:bodyPr/>
          <a:lstStyle/>
          <a:p>
            <a:pPr marL="137160" indent="0">
              <a:buNone/>
            </a:pPr>
            <a:endParaRPr lang="ru-RU" sz="11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160" indent="0">
              <a:buNone/>
            </a:pPr>
            <a:endParaRPr lang="ru-RU" sz="11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160" indent="0">
              <a:buNone/>
            </a:pPr>
            <a:endParaRPr lang="ru-RU" sz="11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160" indent="0">
              <a:buNone/>
            </a:pPr>
            <a:endParaRPr lang="ru-RU" sz="11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160" indent="0">
              <a:buNone/>
            </a:pPr>
            <a:endParaRPr lang="ru-RU" sz="11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160" indent="0">
              <a:buNone/>
            </a:pPr>
            <a:endParaRPr lang="ru-RU" sz="11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160" indent="0">
              <a:buNone/>
            </a:pPr>
            <a:endParaRPr lang="ru-RU" sz="11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160" indent="0" algn="ctr">
              <a:buNone/>
            </a:pPr>
            <a:r>
              <a:rPr lang="ru-RU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 13 века для вывода дыма на улицу к крыше пристроили деревянную трубу</a:t>
            </a:r>
          </a:p>
          <a:p>
            <a:pPr marL="137160" indent="0">
              <a:buNone/>
            </a:pPr>
            <a:r>
              <a:rPr lang="ru-RU" sz="1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</a:t>
            </a:r>
          </a:p>
          <a:p>
            <a:pPr marL="137160" indent="0">
              <a:buNone/>
            </a:pPr>
            <a:r>
              <a:rPr lang="ru-RU" sz="1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2C156796-B2B8-494B-837E-C519C3F4F1BD}"/>
              </a:ext>
            </a:extLst>
          </p:cNvPr>
          <p:cNvSpPr>
            <a:spLocks noGrp="1"/>
          </p:cNvSpPr>
          <p:nvPr>
            <p:ph type="body" sz="half" idx="16"/>
          </p:nvPr>
        </p:nvSpPr>
        <p:spPr>
          <a:xfrm>
            <a:off x="3873106" y="2038662"/>
            <a:ext cx="2946794" cy="738655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ПО- СЕРОМУ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49E2841A-066B-46CC-A40E-826934DD85C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24700" y="601662"/>
            <a:ext cx="5067300" cy="2382058"/>
          </a:xfrm>
        </p:spPr>
        <p:txBody>
          <a:bodyPr/>
          <a:lstStyle/>
          <a:p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Только лишь к 18 веку, когда получили широкое распространение огнеупорные кирпичи, русские печки обзавелись трубами, и постепенно приобрели тот вид, который известен сейчас.           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- БЕЛОМУ</a:t>
            </a:r>
            <a:endParaRPr lang="ru-RU" altLang="ru-RU" b="1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7586B22C-4D37-4CF1-8711-FEDCFF2486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6221" y="3132944"/>
            <a:ext cx="4656028" cy="3272618"/>
          </a:xfrm>
          <a:prstGeom prst="rect">
            <a:avLst/>
          </a:prstGeom>
        </p:spPr>
      </p:pic>
      <p:sp>
        <p:nvSpPr>
          <p:cNvPr id="8" name="Текст 7">
            <a:extLst>
              <a:ext uri="{FF2B5EF4-FFF2-40B4-BE49-F238E27FC236}">
                <a16:creationId xmlns:a16="http://schemas.microsoft.com/office/drawing/2014/main" id="{B6A90926-473A-4786-A88B-5401AEB17565}"/>
              </a:ext>
            </a:extLst>
          </p:cNvPr>
          <p:cNvSpPr>
            <a:spLocks noGrp="1"/>
          </p:cNvSpPr>
          <p:nvPr>
            <p:ph type="body" sz="half" idx="17"/>
          </p:nvPr>
        </p:nvSpPr>
        <p:spPr>
          <a:xfrm>
            <a:off x="7124700" y="3429000"/>
            <a:ext cx="2932113" cy="282733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9" name="Picture 4" descr="Глинобитный курной очаг">
            <a:extLst>
              <a:ext uri="{FF2B5EF4-FFF2-40B4-BE49-F238E27FC236}">
                <a16:creationId xmlns:a16="http://schemas.microsoft.com/office/drawing/2014/main" id="{FAF6DEA2-527C-42D1-814B-23341A91CF9D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947" y="3132944"/>
            <a:ext cx="2935359" cy="3272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164055E0-6305-4DE4-B954-4911977497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9111" y="2557462"/>
            <a:ext cx="3246305" cy="4164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7354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551488B-1FD7-4EFA-A847-96F288662B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903" y="179883"/>
            <a:ext cx="6071016" cy="6430780"/>
          </a:xfrm>
          <a:prstGeom prst="rect">
            <a:avLst/>
          </a:prstGeom>
        </p:spPr>
      </p:pic>
      <p:pic>
        <p:nvPicPr>
          <p:cNvPr id="3" name="Picture 4" descr="Конструкция русской печи">
            <a:extLst>
              <a:ext uri="{FF2B5EF4-FFF2-40B4-BE49-F238E27FC236}">
                <a16:creationId xmlns:a16="http://schemas.microsoft.com/office/drawing/2014/main" id="{4301AEA8-9ACD-446E-B020-CC1053658F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4085" y="179884"/>
            <a:ext cx="5688012" cy="6430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59471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Утварь Печная (Набор из 9 предметов)">
            <a:extLst>
              <a:ext uri="{FF2B5EF4-FFF2-40B4-BE49-F238E27FC236}">
                <a16:creationId xmlns:a16="http://schemas.microsoft.com/office/drawing/2014/main" id="{7DE0C72D-683B-4423-8E9D-9913D7A656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375160" y="3503717"/>
            <a:ext cx="4485253" cy="3249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https://pechnoj-master.ru/images/articles/russkaya-pech-istoriya.jpg">
            <a:extLst>
              <a:ext uri="{FF2B5EF4-FFF2-40B4-BE49-F238E27FC236}">
                <a16:creationId xmlns:a16="http://schemas.microsoft.com/office/drawing/2014/main" id="{275ECCCD-82F7-4A13-943B-41E43C9CFA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26589" y="188638"/>
            <a:ext cx="4532371" cy="32403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8" descr="https://content-26.foto.my.mail.ru/community/mir/_groupsphoto/h-18935.jpg">
            <a:extLst>
              <a:ext uri="{FF2B5EF4-FFF2-40B4-BE49-F238E27FC236}">
                <a16:creationId xmlns:a16="http://schemas.microsoft.com/office/drawing/2014/main" id="{43A34B9C-2569-4D5B-A7B6-473A6AF1B5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 l="5833" t="3750" r="5000" b="9999"/>
          <a:stretch>
            <a:fillRect/>
          </a:stretch>
        </p:blipFill>
        <p:spPr bwMode="auto">
          <a:xfrm>
            <a:off x="6533042" y="23668"/>
            <a:ext cx="5164846" cy="3330614"/>
          </a:xfrm>
          <a:prstGeom prst="rect">
            <a:avLst/>
          </a:prstGeom>
          <a:noFill/>
        </p:spPr>
      </p:pic>
      <p:pic>
        <p:nvPicPr>
          <p:cNvPr id="5" name="Picture 4" descr="http://masterkamin.com.ua/thumb/2/2fp5dCbH3J4GPJHfYwkrfw/r/d/russkaja-pech-i-pirogi.jpg">
            <a:extLst>
              <a:ext uri="{FF2B5EF4-FFF2-40B4-BE49-F238E27FC236}">
                <a16:creationId xmlns:a16="http://schemas.microsoft.com/office/drawing/2014/main" id="{BD3CC45D-DBBA-45E9-959B-C0F405A2A4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 l="49219" t="53632" r="1562" b="1955"/>
          <a:stretch>
            <a:fillRect/>
          </a:stretch>
        </p:blipFill>
        <p:spPr bwMode="auto">
          <a:xfrm>
            <a:off x="827065" y="3810457"/>
            <a:ext cx="5993460" cy="26357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280036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http://kaminproekt.ru/wa-data/public/photos/34/02/234/234.750.jpg">
            <a:extLst>
              <a:ext uri="{FF2B5EF4-FFF2-40B4-BE49-F238E27FC236}">
                <a16:creationId xmlns:a16="http://schemas.microsoft.com/office/drawing/2014/main" id="{47BA61DC-FABB-4E46-B7A2-F87263BB34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2810" y="284812"/>
            <a:ext cx="3895381" cy="61759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6" descr="как купались в печи">
            <a:extLst>
              <a:ext uri="{FF2B5EF4-FFF2-40B4-BE49-F238E27FC236}">
                <a16:creationId xmlns:a16="http://schemas.microsoft.com/office/drawing/2014/main" id="{53F77412-CD02-4450-9631-BEBC5C9A7D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77015" y="284812"/>
            <a:ext cx="4047457" cy="34927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2" descr="https://i01.fotocdn.net/s115/e2a8d4995787d402/public_pin_l/2605823303.jpg">
            <a:extLst>
              <a:ext uri="{FF2B5EF4-FFF2-40B4-BE49-F238E27FC236}">
                <a16:creationId xmlns:a16="http://schemas.microsoft.com/office/drawing/2014/main" id="{C1D57C4E-610C-4340-87C9-7AE401B138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 l="5311" t="13636" r="19013"/>
          <a:stretch>
            <a:fillRect/>
          </a:stretch>
        </p:blipFill>
        <p:spPr bwMode="auto">
          <a:xfrm>
            <a:off x="8538642" y="2808422"/>
            <a:ext cx="3492708" cy="39521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2F605DB-2854-473A-81FB-04BA81CDFE31}"/>
              </a:ext>
            </a:extLst>
          </p:cNvPr>
          <p:cNvSpPr txBox="1"/>
          <p:nvPr/>
        </p:nvSpPr>
        <p:spPr>
          <a:xfrm>
            <a:off x="8604354" y="869430"/>
            <a:ext cx="3426996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Хворобы вылечит любые,</a:t>
            </a:r>
            <a:b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Просушит варежки, носки.</a:t>
            </a:r>
            <a:b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избе без печи жизни нету, -</a:t>
            </a:r>
            <a:b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Степенно скажут старики.</a:t>
            </a:r>
            <a:b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b="1" dirty="0">
              <a:solidFill>
                <a:srgbClr val="C00000"/>
              </a:solidFill>
            </a:endParaRPr>
          </a:p>
        </p:txBody>
      </p:sp>
      <p:pic>
        <p:nvPicPr>
          <p:cNvPr id="7" name="Рисунок 6" descr="https://i.mycdn.me/i?r=AyH4iRPQ2q0otWIFepML2LxRus2waq3iZ8DsXJCbypESHQ">
            <a:extLst>
              <a:ext uri="{FF2B5EF4-FFF2-40B4-BE49-F238E27FC236}">
                <a16:creationId xmlns:a16="http://schemas.microsoft.com/office/drawing/2014/main" id="{86E4D639-0B48-4FFF-8B2B-E6368F90AB09}"/>
              </a:ext>
            </a:extLst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08286" y="3912433"/>
            <a:ext cx="3492708" cy="26607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694133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32EA6B-5935-429E-9DFB-52C3277827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1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Анализ анкетирования </a:t>
            </a:r>
            <a:br>
              <a:rPr lang="ru-RU" sz="1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400" b="1" i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Важно изучать и знать  б</a:t>
            </a:r>
            <a:r>
              <a:rPr lang="ru-RU" sz="2400" b="1" i="1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ыт людей Древней Руси и проявлять интерес к истории русского народа.</a:t>
            </a:r>
            <a:b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50467296-0BF1-4E07-85A4-403C00708F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4835" y="2083633"/>
            <a:ext cx="6089987" cy="308797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A1637A8-E5A0-4C4F-8EF7-5562EFEC2C46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20721" y="1713362"/>
            <a:ext cx="5416444" cy="4691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63805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113</TotalTime>
  <Words>290</Words>
  <Application>Microsoft Office PowerPoint</Application>
  <PresentationFormat>Широкоэкранный</PresentationFormat>
  <Paragraphs>44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2" baseType="lpstr">
      <vt:lpstr>Arial</vt:lpstr>
      <vt:lpstr>Calibri</vt:lpstr>
      <vt:lpstr>Century Gothic</vt:lpstr>
      <vt:lpstr>Georgia</vt:lpstr>
      <vt:lpstr>Symbol</vt:lpstr>
      <vt:lpstr>Times New Roman</vt:lpstr>
      <vt:lpstr>Wingdings 3</vt:lpstr>
      <vt:lpstr>Ион</vt:lpstr>
      <vt:lpstr>Матушка печка</vt:lpstr>
      <vt:lpstr>Цель проекта. Создать макет русской печки  из бумаги и картона</vt:lpstr>
      <vt:lpstr>Презентация PowerPoint</vt:lpstr>
      <vt:lpstr>Изба – «истба» – «истопка» </vt:lpstr>
      <vt:lpstr>По способу топки можно выделить три большие группы </vt:lpstr>
      <vt:lpstr>Презентация PowerPoint</vt:lpstr>
      <vt:lpstr>Презентация PowerPoint</vt:lpstr>
      <vt:lpstr>Презентация PowerPoint</vt:lpstr>
      <vt:lpstr>Анализ анкетирования  Важно изучать и знать  быт людей Древней Руси и проявлять интерес к истории русского народа. </vt:lpstr>
      <vt:lpstr>Цель достигнута</vt:lpstr>
      <vt:lpstr>Презентация PowerPoint</vt:lpstr>
      <vt:lpstr>Хочешь есть калачи – не лежи на печи!!! </vt:lpstr>
      <vt:lpstr>Презентация PowerPoint</vt:lpstr>
      <vt:lpstr>Спасибо за внимание!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Матушка печка</dc:title>
  <dc:creator>Алена Каширина</dc:creator>
  <cp:lastModifiedBy>Алена Каширина</cp:lastModifiedBy>
  <cp:revision>5</cp:revision>
  <dcterms:created xsi:type="dcterms:W3CDTF">2022-04-27T18:23:26Z</dcterms:created>
  <dcterms:modified xsi:type="dcterms:W3CDTF">2022-06-22T06:56:47Z</dcterms:modified>
</cp:coreProperties>
</file>