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57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58" r:id="rId12"/>
    <p:sldId id="259" r:id="rId13"/>
    <p:sldId id="270" r:id="rId14"/>
    <p:sldId id="271" r:id="rId15"/>
    <p:sldId id="260" r:id="rId16"/>
    <p:sldId id="272" r:id="rId17"/>
    <p:sldId id="273" r:id="rId18"/>
    <p:sldId id="274" r:id="rId19"/>
    <p:sldId id="275" r:id="rId20"/>
    <p:sldId id="277" r:id="rId21"/>
    <p:sldId id="261" r:id="rId22"/>
    <p:sldId id="276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11F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-828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5600C8-7076-40E8-8A21-26E516A0D204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3DDC0C30-F6F1-489C-9B1D-989D5BA91FFB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ru-RU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Полное овладение телом</a:t>
          </a:r>
          <a:endParaRPr lang="ru-RU" sz="2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776905-B027-4111-9AA7-0D09CF11B208}" type="parTrans" cxnId="{65296739-10AB-4DEE-A7A2-C3673C10B280}">
      <dgm:prSet/>
      <dgm:spPr/>
      <dgm:t>
        <a:bodyPr/>
        <a:lstStyle/>
        <a:p>
          <a:endParaRPr lang="ru-RU"/>
        </a:p>
      </dgm:t>
    </dgm:pt>
    <dgm:pt modelId="{6F69270C-EE85-4E96-AAFE-96657C377C4A}" type="sibTrans" cxnId="{65296739-10AB-4DEE-A7A2-C3673C10B280}">
      <dgm:prSet/>
      <dgm:spPr/>
      <dgm:t>
        <a:bodyPr/>
        <a:lstStyle/>
        <a:p>
          <a:endParaRPr lang="ru-RU"/>
        </a:p>
      </dgm:t>
    </dgm:pt>
    <dgm:pt modelId="{FF419791-2CB9-475C-9F21-9416C5F339F1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ru-RU" sz="3600" b="1" dirty="0" smtClean="0">
              <a:solidFill>
                <a:schemeClr val="tx1"/>
              </a:solidFill>
            </a:rPr>
            <a:t>Речь </a:t>
          </a:r>
          <a:endParaRPr lang="ru-RU" sz="3600" b="1" dirty="0">
            <a:solidFill>
              <a:schemeClr val="tx1"/>
            </a:solidFill>
          </a:endParaRPr>
        </a:p>
      </dgm:t>
    </dgm:pt>
    <dgm:pt modelId="{02EF7F70-EAE8-42DA-94F3-2859536A86FA}" type="parTrans" cxnId="{19C0F82A-0373-4DC3-BA53-13BAA2E6209A}">
      <dgm:prSet/>
      <dgm:spPr/>
      <dgm:t>
        <a:bodyPr/>
        <a:lstStyle/>
        <a:p>
          <a:endParaRPr lang="ru-RU"/>
        </a:p>
      </dgm:t>
    </dgm:pt>
    <dgm:pt modelId="{C5B1C3A6-5443-4B2D-B066-6CE7B176C12D}" type="sibTrans" cxnId="{19C0F82A-0373-4DC3-BA53-13BAA2E6209A}">
      <dgm:prSet/>
      <dgm:spPr/>
      <dgm:t>
        <a:bodyPr/>
        <a:lstStyle/>
        <a:p>
          <a:endParaRPr lang="ru-RU"/>
        </a:p>
      </dgm:t>
    </dgm:pt>
    <dgm:pt modelId="{A630706B-32A9-472B-A2FB-8A3F0D002C78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ru-RU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Развитие предметной деятельности</a:t>
          </a:r>
          <a:endParaRPr lang="ru-RU" sz="2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D95C041-697C-42EF-A0A7-CFA441BCCABF}" type="parTrans" cxnId="{0114671E-A856-4898-BBA2-E1746609FA13}">
      <dgm:prSet/>
      <dgm:spPr/>
      <dgm:t>
        <a:bodyPr/>
        <a:lstStyle/>
        <a:p>
          <a:endParaRPr lang="ru-RU"/>
        </a:p>
      </dgm:t>
    </dgm:pt>
    <dgm:pt modelId="{EDD54132-0BAC-41DC-B4FD-9DEE6B021007}" type="sibTrans" cxnId="{0114671E-A856-4898-BBA2-E1746609FA13}">
      <dgm:prSet/>
      <dgm:spPr/>
      <dgm:t>
        <a:bodyPr/>
        <a:lstStyle/>
        <a:p>
          <a:endParaRPr lang="ru-RU"/>
        </a:p>
      </dgm:t>
    </dgm:pt>
    <dgm:pt modelId="{D352A0BA-3D60-444C-AFE8-F92FABAD58FC}" type="pres">
      <dgm:prSet presAssocID="{045600C8-7076-40E8-8A21-26E516A0D204}" presName="Name0" presStyleCnt="0">
        <dgm:presLayoutVars>
          <dgm:dir/>
          <dgm:animLvl val="lvl"/>
          <dgm:resizeHandles val="exact"/>
        </dgm:presLayoutVars>
      </dgm:prSet>
      <dgm:spPr/>
    </dgm:pt>
    <dgm:pt modelId="{D516C17E-94FD-4FFD-8806-3F06580A18FE}" type="pres">
      <dgm:prSet presAssocID="{3DDC0C30-F6F1-489C-9B1D-989D5BA91FFB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4E9368-E5BF-4AB6-8802-A6CA6BE1C9BC}" type="pres">
      <dgm:prSet presAssocID="{6F69270C-EE85-4E96-AAFE-96657C377C4A}" presName="parTxOnlySpace" presStyleCnt="0"/>
      <dgm:spPr/>
    </dgm:pt>
    <dgm:pt modelId="{50C22530-EFB1-4022-9CCF-568EF21CEBBA}" type="pres">
      <dgm:prSet presAssocID="{FF419791-2CB9-475C-9F21-9416C5F339F1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0CC8E4-5D64-4C0B-8CBF-66986036C440}" type="pres">
      <dgm:prSet presAssocID="{C5B1C3A6-5443-4B2D-B066-6CE7B176C12D}" presName="parTxOnlySpace" presStyleCnt="0"/>
      <dgm:spPr/>
    </dgm:pt>
    <dgm:pt modelId="{887F8473-A405-4CB7-88F4-148CA44A9BF6}" type="pres">
      <dgm:prSet presAssocID="{A630706B-32A9-472B-A2FB-8A3F0D002C78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B543239-968E-48E2-847C-DA9B19746EB0}" type="presOf" srcId="{FF419791-2CB9-475C-9F21-9416C5F339F1}" destId="{50C22530-EFB1-4022-9CCF-568EF21CEBBA}" srcOrd="0" destOrd="0" presId="urn:microsoft.com/office/officeart/2005/8/layout/chevron1"/>
    <dgm:cxn modelId="{43E483BD-FEC0-407F-9197-63ECCC95635B}" type="presOf" srcId="{045600C8-7076-40E8-8A21-26E516A0D204}" destId="{D352A0BA-3D60-444C-AFE8-F92FABAD58FC}" srcOrd="0" destOrd="0" presId="urn:microsoft.com/office/officeart/2005/8/layout/chevron1"/>
    <dgm:cxn modelId="{65296739-10AB-4DEE-A7A2-C3673C10B280}" srcId="{045600C8-7076-40E8-8A21-26E516A0D204}" destId="{3DDC0C30-F6F1-489C-9B1D-989D5BA91FFB}" srcOrd="0" destOrd="0" parTransId="{16776905-B027-4111-9AA7-0D09CF11B208}" sibTransId="{6F69270C-EE85-4E96-AAFE-96657C377C4A}"/>
    <dgm:cxn modelId="{19C0F82A-0373-4DC3-BA53-13BAA2E6209A}" srcId="{045600C8-7076-40E8-8A21-26E516A0D204}" destId="{FF419791-2CB9-475C-9F21-9416C5F339F1}" srcOrd="1" destOrd="0" parTransId="{02EF7F70-EAE8-42DA-94F3-2859536A86FA}" sibTransId="{C5B1C3A6-5443-4B2D-B066-6CE7B176C12D}"/>
    <dgm:cxn modelId="{0114671E-A856-4898-BBA2-E1746609FA13}" srcId="{045600C8-7076-40E8-8A21-26E516A0D204}" destId="{A630706B-32A9-472B-A2FB-8A3F0D002C78}" srcOrd="2" destOrd="0" parTransId="{1D95C041-697C-42EF-A0A7-CFA441BCCABF}" sibTransId="{EDD54132-0BAC-41DC-B4FD-9DEE6B021007}"/>
    <dgm:cxn modelId="{F142F20B-1A8B-41F2-8AB9-C21CB961818A}" type="presOf" srcId="{A630706B-32A9-472B-A2FB-8A3F0D002C78}" destId="{887F8473-A405-4CB7-88F4-148CA44A9BF6}" srcOrd="0" destOrd="0" presId="urn:microsoft.com/office/officeart/2005/8/layout/chevron1"/>
    <dgm:cxn modelId="{07DF4CF2-71A1-4A5E-9A8E-F50EB4174955}" type="presOf" srcId="{3DDC0C30-F6F1-489C-9B1D-989D5BA91FFB}" destId="{D516C17E-94FD-4FFD-8806-3F06580A18FE}" srcOrd="0" destOrd="0" presId="urn:microsoft.com/office/officeart/2005/8/layout/chevron1"/>
    <dgm:cxn modelId="{6BA38CB9-45CE-4E21-81EA-96C8C9544AEA}" type="presParOf" srcId="{D352A0BA-3D60-444C-AFE8-F92FABAD58FC}" destId="{D516C17E-94FD-4FFD-8806-3F06580A18FE}" srcOrd="0" destOrd="0" presId="urn:microsoft.com/office/officeart/2005/8/layout/chevron1"/>
    <dgm:cxn modelId="{6F3EF3FD-7E33-4CA2-9A72-AD3F9D083CEA}" type="presParOf" srcId="{D352A0BA-3D60-444C-AFE8-F92FABAD58FC}" destId="{AB4E9368-E5BF-4AB6-8802-A6CA6BE1C9BC}" srcOrd="1" destOrd="0" presId="urn:microsoft.com/office/officeart/2005/8/layout/chevron1"/>
    <dgm:cxn modelId="{5C4F4BC9-2031-4693-89BE-E95DE1C66F47}" type="presParOf" srcId="{D352A0BA-3D60-444C-AFE8-F92FABAD58FC}" destId="{50C22530-EFB1-4022-9CCF-568EF21CEBBA}" srcOrd="2" destOrd="0" presId="urn:microsoft.com/office/officeart/2005/8/layout/chevron1"/>
    <dgm:cxn modelId="{C57CDB7A-9240-41CA-B751-51D715D5EA88}" type="presParOf" srcId="{D352A0BA-3D60-444C-AFE8-F92FABAD58FC}" destId="{7D0CC8E4-5D64-4C0B-8CBF-66986036C440}" srcOrd="3" destOrd="0" presId="urn:microsoft.com/office/officeart/2005/8/layout/chevron1"/>
    <dgm:cxn modelId="{943EAF71-0874-4CE0-97C1-DD589848F186}" type="presParOf" srcId="{D352A0BA-3D60-444C-AFE8-F92FABAD58FC}" destId="{887F8473-A405-4CB7-88F4-148CA44A9BF6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84AEAC9-8DEC-4FA2-A5B3-4FEEA40030EE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0BF2FDAB-FF71-4B97-9DE9-A2B8ABCB17B4}">
      <dgm:prSet phldrT="[Текст]"/>
      <dgm:spPr>
        <a:solidFill>
          <a:srgbClr val="00B050"/>
        </a:solidFill>
      </dgm:spPr>
      <dgm:t>
        <a:bodyPr/>
        <a:lstStyle/>
        <a:p>
          <a:endParaRPr lang="ru-RU" dirty="0" smtClean="0"/>
        </a:p>
        <a:p>
          <a:endParaRPr lang="ru-RU" dirty="0" smtClean="0"/>
        </a:p>
        <a:p>
          <a:r>
            <a:rPr lang="ru-RU" dirty="0" smtClean="0"/>
            <a:t>Осмысленные действия</a:t>
          </a:r>
          <a:endParaRPr lang="ru-RU" dirty="0"/>
        </a:p>
      </dgm:t>
    </dgm:pt>
    <dgm:pt modelId="{55ECD952-153F-4A40-9D5D-6B1FF56FEC84}" type="parTrans" cxnId="{5292D7EF-5100-47F5-BB23-5831728F44E6}">
      <dgm:prSet/>
      <dgm:spPr/>
      <dgm:t>
        <a:bodyPr/>
        <a:lstStyle/>
        <a:p>
          <a:endParaRPr lang="ru-RU"/>
        </a:p>
      </dgm:t>
    </dgm:pt>
    <dgm:pt modelId="{C36F218B-91E9-421C-9225-66E0DEC157B0}" type="sibTrans" cxnId="{5292D7EF-5100-47F5-BB23-5831728F44E6}">
      <dgm:prSet/>
      <dgm:spPr/>
      <dgm:t>
        <a:bodyPr/>
        <a:lstStyle/>
        <a:p>
          <a:endParaRPr lang="ru-RU"/>
        </a:p>
      </dgm:t>
    </dgm:pt>
    <dgm:pt modelId="{27B23C88-B9CC-48A1-8A6C-63DEC5762E64}">
      <dgm:prSet phldrT="[Текст]"/>
      <dgm:spPr>
        <a:solidFill>
          <a:srgbClr val="00B050"/>
        </a:solidFill>
      </dgm:spPr>
      <dgm:t>
        <a:bodyPr/>
        <a:lstStyle/>
        <a:p>
          <a:r>
            <a:rPr lang="ru-RU" dirty="0" smtClean="0"/>
            <a:t>Функциональное назначение предметов</a:t>
          </a:r>
          <a:endParaRPr lang="ru-RU" dirty="0"/>
        </a:p>
      </dgm:t>
    </dgm:pt>
    <dgm:pt modelId="{4E2AB67F-D42A-45C0-94C9-3717C7D5249F}" type="parTrans" cxnId="{CB57C883-F657-443A-9DAB-EB81C533CB46}">
      <dgm:prSet/>
      <dgm:spPr/>
      <dgm:t>
        <a:bodyPr/>
        <a:lstStyle/>
        <a:p>
          <a:endParaRPr lang="ru-RU"/>
        </a:p>
      </dgm:t>
    </dgm:pt>
    <dgm:pt modelId="{CBB0F1B0-A740-4698-A1D5-323F345F74F3}" type="sibTrans" cxnId="{CB57C883-F657-443A-9DAB-EB81C533CB46}">
      <dgm:prSet/>
      <dgm:spPr/>
      <dgm:t>
        <a:bodyPr/>
        <a:lstStyle/>
        <a:p>
          <a:endParaRPr lang="ru-RU"/>
        </a:p>
      </dgm:t>
    </dgm:pt>
    <dgm:pt modelId="{F7C3A9CD-479E-406E-88D7-B16FBBD4B1CA}">
      <dgm:prSet phldrT="[Текст]"/>
      <dgm:spPr>
        <a:solidFill>
          <a:srgbClr val="00B050"/>
        </a:solidFill>
      </dgm:spPr>
      <dgm:t>
        <a:bodyPr/>
        <a:lstStyle/>
        <a:p>
          <a:r>
            <a:rPr lang="ru-RU" dirty="0" smtClean="0"/>
            <a:t>Манипулирование предметами</a:t>
          </a:r>
          <a:endParaRPr lang="ru-RU" dirty="0"/>
        </a:p>
      </dgm:t>
    </dgm:pt>
    <dgm:pt modelId="{649E1FC3-0E23-46FD-BA2A-33AE002AAB3F}" type="parTrans" cxnId="{436DA418-DC03-43DA-BCE7-2D5477EDA158}">
      <dgm:prSet/>
      <dgm:spPr/>
      <dgm:t>
        <a:bodyPr/>
        <a:lstStyle/>
        <a:p>
          <a:endParaRPr lang="ru-RU"/>
        </a:p>
      </dgm:t>
    </dgm:pt>
    <dgm:pt modelId="{45ACC91E-CFEB-4629-9EBA-E9067C3AF626}" type="sibTrans" cxnId="{436DA418-DC03-43DA-BCE7-2D5477EDA158}">
      <dgm:prSet/>
      <dgm:spPr/>
      <dgm:t>
        <a:bodyPr/>
        <a:lstStyle/>
        <a:p>
          <a:endParaRPr lang="ru-RU"/>
        </a:p>
      </dgm:t>
    </dgm:pt>
    <dgm:pt modelId="{E4DD14F6-C2A6-401B-8580-90FFDE3776E6}" type="pres">
      <dgm:prSet presAssocID="{D84AEAC9-8DEC-4FA2-A5B3-4FEEA40030EE}" presName="Name0" presStyleCnt="0">
        <dgm:presLayoutVars>
          <dgm:dir/>
          <dgm:animLvl val="lvl"/>
          <dgm:resizeHandles val="exact"/>
        </dgm:presLayoutVars>
      </dgm:prSet>
      <dgm:spPr/>
    </dgm:pt>
    <dgm:pt modelId="{DDABB35C-961C-45DA-AA70-BBD0D63C267A}" type="pres">
      <dgm:prSet presAssocID="{0BF2FDAB-FF71-4B97-9DE9-A2B8ABCB17B4}" presName="Name8" presStyleCnt="0"/>
      <dgm:spPr/>
    </dgm:pt>
    <dgm:pt modelId="{C90D1742-6C10-458B-9298-9A173620FCD1}" type="pres">
      <dgm:prSet presAssocID="{0BF2FDAB-FF71-4B97-9DE9-A2B8ABCB17B4}" presName="level" presStyleLbl="node1" presStyleIdx="0" presStyleCnt="3" custScaleY="118708" custLinFactNeighborX="-1915" custLinFactNeighborY="-1818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B03861-F021-4D5E-84CF-B8BDB672BD09}" type="pres">
      <dgm:prSet presAssocID="{0BF2FDAB-FF71-4B97-9DE9-A2B8ABCB17B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7E60ED-259A-4B15-B6BF-260BBE5D9CA6}" type="pres">
      <dgm:prSet presAssocID="{27B23C88-B9CC-48A1-8A6C-63DEC5762E64}" presName="Name8" presStyleCnt="0"/>
      <dgm:spPr/>
    </dgm:pt>
    <dgm:pt modelId="{D04767D4-97A0-48F8-BBBD-8C3403AB0D0A}" type="pres">
      <dgm:prSet presAssocID="{27B23C88-B9CC-48A1-8A6C-63DEC5762E64}" presName="level" presStyleLbl="node1" presStyleIdx="1" presStyleCnt="3" custScaleX="99621" custScaleY="98973" custLinFactNeighborX="-937" custLinFactNeighborY="84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656CF2-E278-4FFF-9332-E28CD69AA8FB}" type="pres">
      <dgm:prSet presAssocID="{27B23C88-B9CC-48A1-8A6C-63DEC5762E6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5A4787-55E4-48D1-BEE4-E02EBC141FD7}" type="pres">
      <dgm:prSet presAssocID="{F7C3A9CD-479E-406E-88D7-B16FBBD4B1CA}" presName="Name8" presStyleCnt="0"/>
      <dgm:spPr/>
    </dgm:pt>
    <dgm:pt modelId="{4CECE78F-E717-4CF7-A490-A26825041F91}" type="pres">
      <dgm:prSet presAssocID="{F7C3A9CD-479E-406E-88D7-B16FBBD4B1CA}" presName="level" presStyleLbl="node1" presStyleIdx="2" presStyleCnt="3" custScaleY="66602" custLinFactNeighborX="-319" custLinFactNeighborY="-864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810B07-2C00-4405-B936-BA9585EB0B30}" type="pres">
      <dgm:prSet presAssocID="{F7C3A9CD-479E-406E-88D7-B16FBBD4B1C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9E78721-9BC3-46CF-B52A-553B74C1FBF7}" type="presOf" srcId="{0BF2FDAB-FF71-4B97-9DE9-A2B8ABCB17B4}" destId="{22B03861-F021-4D5E-84CF-B8BDB672BD09}" srcOrd="1" destOrd="0" presId="urn:microsoft.com/office/officeart/2005/8/layout/pyramid1"/>
    <dgm:cxn modelId="{CB57C883-F657-443A-9DAB-EB81C533CB46}" srcId="{D84AEAC9-8DEC-4FA2-A5B3-4FEEA40030EE}" destId="{27B23C88-B9CC-48A1-8A6C-63DEC5762E64}" srcOrd="1" destOrd="0" parTransId="{4E2AB67F-D42A-45C0-94C9-3717C7D5249F}" sibTransId="{CBB0F1B0-A740-4698-A1D5-323F345F74F3}"/>
    <dgm:cxn modelId="{3077E1CF-CAFD-415F-AF4A-7924A9A5D515}" type="presOf" srcId="{F7C3A9CD-479E-406E-88D7-B16FBBD4B1CA}" destId="{4CECE78F-E717-4CF7-A490-A26825041F91}" srcOrd="0" destOrd="0" presId="urn:microsoft.com/office/officeart/2005/8/layout/pyramid1"/>
    <dgm:cxn modelId="{47947978-999D-48A3-B384-4F04F354CD64}" type="presOf" srcId="{0BF2FDAB-FF71-4B97-9DE9-A2B8ABCB17B4}" destId="{C90D1742-6C10-458B-9298-9A173620FCD1}" srcOrd="0" destOrd="0" presId="urn:microsoft.com/office/officeart/2005/8/layout/pyramid1"/>
    <dgm:cxn modelId="{6BC80FAB-4984-4AB2-A63E-AF3B20A868E8}" type="presOf" srcId="{27B23C88-B9CC-48A1-8A6C-63DEC5762E64}" destId="{8E656CF2-E278-4FFF-9332-E28CD69AA8FB}" srcOrd="1" destOrd="0" presId="urn:microsoft.com/office/officeart/2005/8/layout/pyramid1"/>
    <dgm:cxn modelId="{18F41D9D-B05F-4013-A8B2-6EC02AA3EEF5}" type="presOf" srcId="{F7C3A9CD-479E-406E-88D7-B16FBBD4B1CA}" destId="{5B810B07-2C00-4405-B936-BA9585EB0B30}" srcOrd="1" destOrd="0" presId="urn:microsoft.com/office/officeart/2005/8/layout/pyramid1"/>
    <dgm:cxn modelId="{CA13DE87-E8F7-46D8-913D-33679A5290F5}" type="presOf" srcId="{27B23C88-B9CC-48A1-8A6C-63DEC5762E64}" destId="{D04767D4-97A0-48F8-BBBD-8C3403AB0D0A}" srcOrd="0" destOrd="0" presId="urn:microsoft.com/office/officeart/2005/8/layout/pyramid1"/>
    <dgm:cxn modelId="{EC3328BE-65ED-4CC7-AF3E-27068B9840CE}" type="presOf" srcId="{D84AEAC9-8DEC-4FA2-A5B3-4FEEA40030EE}" destId="{E4DD14F6-C2A6-401B-8580-90FFDE3776E6}" srcOrd="0" destOrd="0" presId="urn:microsoft.com/office/officeart/2005/8/layout/pyramid1"/>
    <dgm:cxn modelId="{436DA418-DC03-43DA-BCE7-2D5477EDA158}" srcId="{D84AEAC9-8DEC-4FA2-A5B3-4FEEA40030EE}" destId="{F7C3A9CD-479E-406E-88D7-B16FBBD4B1CA}" srcOrd="2" destOrd="0" parTransId="{649E1FC3-0E23-46FD-BA2A-33AE002AAB3F}" sibTransId="{45ACC91E-CFEB-4629-9EBA-E9067C3AF626}"/>
    <dgm:cxn modelId="{5292D7EF-5100-47F5-BB23-5831728F44E6}" srcId="{D84AEAC9-8DEC-4FA2-A5B3-4FEEA40030EE}" destId="{0BF2FDAB-FF71-4B97-9DE9-A2B8ABCB17B4}" srcOrd="0" destOrd="0" parTransId="{55ECD952-153F-4A40-9D5D-6B1FF56FEC84}" sibTransId="{C36F218B-91E9-421C-9225-66E0DEC157B0}"/>
    <dgm:cxn modelId="{4ADCD46C-E9D1-4F6B-B4D8-03D3C836AC48}" type="presParOf" srcId="{E4DD14F6-C2A6-401B-8580-90FFDE3776E6}" destId="{DDABB35C-961C-45DA-AA70-BBD0D63C267A}" srcOrd="0" destOrd="0" presId="urn:microsoft.com/office/officeart/2005/8/layout/pyramid1"/>
    <dgm:cxn modelId="{E902355B-F4EC-4CE4-891E-30CD315AACE1}" type="presParOf" srcId="{DDABB35C-961C-45DA-AA70-BBD0D63C267A}" destId="{C90D1742-6C10-458B-9298-9A173620FCD1}" srcOrd="0" destOrd="0" presId="urn:microsoft.com/office/officeart/2005/8/layout/pyramid1"/>
    <dgm:cxn modelId="{9D48B569-CADB-459F-8387-E3EAA6950B9D}" type="presParOf" srcId="{DDABB35C-961C-45DA-AA70-BBD0D63C267A}" destId="{22B03861-F021-4D5E-84CF-B8BDB672BD09}" srcOrd="1" destOrd="0" presId="urn:microsoft.com/office/officeart/2005/8/layout/pyramid1"/>
    <dgm:cxn modelId="{BE13FCB3-09ED-4F6A-B3B3-446F0E476781}" type="presParOf" srcId="{E4DD14F6-C2A6-401B-8580-90FFDE3776E6}" destId="{F27E60ED-259A-4B15-B6BF-260BBE5D9CA6}" srcOrd="1" destOrd="0" presId="urn:microsoft.com/office/officeart/2005/8/layout/pyramid1"/>
    <dgm:cxn modelId="{3A3BDD1F-BE4A-407E-9873-035B436CA0F8}" type="presParOf" srcId="{F27E60ED-259A-4B15-B6BF-260BBE5D9CA6}" destId="{D04767D4-97A0-48F8-BBBD-8C3403AB0D0A}" srcOrd="0" destOrd="0" presId="urn:microsoft.com/office/officeart/2005/8/layout/pyramid1"/>
    <dgm:cxn modelId="{4D6C34B1-6A00-449D-B966-6A681C5BBEE7}" type="presParOf" srcId="{F27E60ED-259A-4B15-B6BF-260BBE5D9CA6}" destId="{8E656CF2-E278-4FFF-9332-E28CD69AA8FB}" srcOrd="1" destOrd="0" presId="urn:microsoft.com/office/officeart/2005/8/layout/pyramid1"/>
    <dgm:cxn modelId="{0C754008-8FEA-45D0-A4E7-19A3C3E48187}" type="presParOf" srcId="{E4DD14F6-C2A6-401B-8580-90FFDE3776E6}" destId="{FB5A4787-55E4-48D1-BEE4-E02EBC141FD7}" srcOrd="2" destOrd="0" presId="urn:microsoft.com/office/officeart/2005/8/layout/pyramid1"/>
    <dgm:cxn modelId="{D4D630C2-760B-4892-9FFB-5A22CB8E482B}" type="presParOf" srcId="{FB5A4787-55E4-48D1-BEE4-E02EBC141FD7}" destId="{4CECE78F-E717-4CF7-A490-A26825041F91}" srcOrd="0" destOrd="0" presId="urn:microsoft.com/office/officeart/2005/8/layout/pyramid1"/>
    <dgm:cxn modelId="{0AB7B806-A373-4A98-9A87-FC14C0C38233}" type="presParOf" srcId="{FB5A4787-55E4-48D1-BEE4-E02EBC141FD7}" destId="{5B810B07-2C00-4405-B936-BA9585EB0B30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516C17E-94FD-4FFD-8806-3F06580A18FE}">
      <dsp:nvSpPr>
        <dsp:cNvPr id="0" name=""/>
        <dsp:cNvSpPr/>
      </dsp:nvSpPr>
      <dsp:spPr>
        <a:xfrm>
          <a:off x="3409" y="1475028"/>
          <a:ext cx="4154250" cy="1661700"/>
        </a:xfrm>
        <a:prstGeom prst="chevron">
          <a:avLst/>
        </a:prstGeom>
        <a:solidFill>
          <a:srgbClr val="00B05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Полное овладение телом</a:t>
          </a:r>
          <a:endParaRPr lang="ru-RU" sz="2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09" y="1475028"/>
        <a:ext cx="4154250" cy="1661700"/>
      </dsp:txXfrm>
    </dsp:sp>
    <dsp:sp modelId="{50C22530-EFB1-4022-9CCF-568EF21CEBBA}">
      <dsp:nvSpPr>
        <dsp:cNvPr id="0" name=""/>
        <dsp:cNvSpPr/>
      </dsp:nvSpPr>
      <dsp:spPr>
        <a:xfrm>
          <a:off x="3742234" y="1475028"/>
          <a:ext cx="4154250" cy="1661700"/>
        </a:xfrm>
        <a:prstGeom prst="chevron">
          <a:avLst/>
        </a:prstGeom>
        <a:solidFill>
          <a:srgbClr val="00B05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018" tIns="48006" rIns="48006" bIns="48006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chemeClr val="tx1"/>
              </a:solidFill>
            </a:rPr>
            <a:t>Речь </a:t>
          </a:r>
          <a:endParaRPr lang="ru-RU" sz="3600" b="1" kern="1200" dirty="0">
            <a:solidFill>
              <a:schemeClr val="tx1"/>
            </a:solidFill>
          </a:endParaRPr>
        </a:p>
      </dsp:txBody>
      <dsp:txXfrm>
        <a:off x="3742234" y="1475028"/>
        <a:ext cx="4154250" cy="1661700"/>
      </dsp:txXfrm>
    </dsp:sp>
    <dsp:sp modelId="{887F8473-A405-4CB7-88F4-148CA44A9BF6}">
      <dsp:nvSpPr>
        <dsp:cNvPr id="0" name=""/>
        <dsp:cNvSpPr/>
      </dsp:nvSpPr>
      <dsp:spPr>
        <a:xfrm>
          <a:off x="7481060" y="1475028"/>
          <a:ext cx="4154250" cy="1661700"/>
        </a:xfrm>
        <a:prstGeom prst="chevron">
          <a:avLst/>
        </a:prstGeom>
        <a:solidFill>
          <a:srgbClr val="00B05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Развитие предметной деятельности</a:t>
          </a:r>
          <a:endParaRPr lang="ru-RU" sz="2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481060" y="1475028"/>
        <a:ext cx="4154250" cy="166170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90D1742-6C10-458B-9298-9A173620FCD1}">
      <dsp:nvSpPr>
        <dsp:cNvPr id="0" name=""/>
        <dsp:cNvSpPr/>
      </dsp:nvSpPr>
      <dsp:spPr>
        <a:xfrm>
          <a:off x="2535016" y="0"/>
          <a:ext cx="3737558" cy="2164755"/>
        </a:xfrm>
        <a:prstGeom prst="trapezoid">
          <a:avLst>
            <a:gd name="adj" fmla="val 86327"/>
          </a:avLst>
        </a:prstGeom>
        <a:solidFill>
          <a:srgbClr val="00B05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 dirty="0" smtClean="0"/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 dirty="0" smtClean="0"/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Осмысленные действия</a:t>
          </a:r>
          <a:endParaRPr lang="ru-RU" sz="3200" kern="1200" dirty="0"/>
        </a:p>
      </dsp:txBody>
      <dsp:txXfrm>
        <a:off x="2535016" y="0"/>
        <a:ext cx="3737558" cy="2164755"/>
      </dsp:txXfrm>
    </dsp:sp>
    <dsp:sp modelId="{D04767D4-97A0-48F8-BBBD-8C3403AB0D0A}">
      <dsp:nvSpPr>
        <dsp:cNvPr id="0" name=""/>
        <dsp:cNvSpPr/>
      </dsp:nvSpPr>
      <dsp:spPr>
        <a:xfrm>
          <a:off x="997260" y="2180237"/>
          <a:ext cx="6827778" cy="1804868"/>
        </a:xfrm>
        <a:prstGeom prst="trapezoid">
          <a:avLst>
            <a:gd name="adj" fmla="val 86327"/>
          </a:avLst>
        </a:prstGeom>
        <a:solidFill>
          <a:srgbClr val="00B05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Функциональное назначение предметов</a:t>
          </a:r>
          <a:endParaRPr lang="ru-RU" sz="3200" kern="1200" dirty="0"/>
        </a:p>
      </dsp:txBody>
      <dsp:txXfrm>
        <a:off x="2192121" y="2180237"/>
        <a:ext cx="4438056" cy="1804868"/>
      </dsp:txXfrm>
    </dsp:sp>
    <dsp:sp modelId="{4CECE78F-E717-4CF7-A490-A26825041F91}">
      <dsp:nvSpPr>
        <dsp:cNvPr id="0" name=""/>
        <dsp:cNvSpPr/>
      </dsp:nvSpPr>
      <dsp:spPr>
        <a:xfrm>
          <a:off x="0" y="3811937"/>
          <a:ext cx="8950739" cy="1214552"/>
        </a:xfrm>
        <a:prstGeom prst="trapezoid">
          <a:avLst>
            <a:gd name="adj" fmla="val 86327"/>
          </a:avLst>
        </a:prstGeom>
        <a:solidFill>
          <a:srgbClr val="00B05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Манипулирование предметами</a:t>
          </a:r>
          <a:endParaRPr lang="ru-RU" sz="3200" kern="1200" dirty="0"/>
        </a:p>
      </dsp:txBody>
      <dsp:txXfrm>
        <a:off x="1566379" y="3811937"/>
        <a:ext cx="5817980" cy="12145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3725E-D4DA-4F12-9C35-29E7FCB1DB5F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788EC-E3D5-4C99-8097-F9793B3BC3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7008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3725E-D4DA-4F12-9C35-29E7FCB1DB5F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788EC-E3D5-4C99-8097-F9793B3BC3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77376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3725E-D4DA-4F12-9C35-29E7FCB1DB5F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788EC-E3D5-4C99-8097-F9793B3BC31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570010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3725E-D4DA-4F12-9C35-29E7FCB1DB5F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788EC-E3D5-4C99-8097-F9793B3BC3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43002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3725E-D4DA-4F12-9C35-29E7FCB1DB5F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788EC-E3D5-4C99-8097-F9793B3BC31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10791375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3725E-D4DA-4F12-9C35-29E7FCB1DB5F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788EC-E3D5-4C99-8097-F9793B3BC3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778474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3725E-D4DA-4F12-9C35-29E7FCB1DB5F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788EC-E3D5-4C99-8097-F9793B3BC3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220887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3725E-D4DA-4F12-9C35-29E7FCB1DB5F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788EC-E3D5-4C99-8097-F9793B3BC3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41559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3725E-D4DA-4F12-9C35-29E7FCB1DB5F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788EC-E3D5-4C99-8097-F9793B3BC3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64933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3725E-D4DA-4F12-9C35-29E7FCB1DB5F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788EC-E3D5-4C99-8097-F9793B3BC3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35416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3725E-D4DA-4F12-9C35-29E7FCB1DB5F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788EC-E3D5-4C99-8097-F9793B3BC3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55718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3725E-D4DA-4F12-9C35-29E7FCB1DB5F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788EC-E3D5-4C99-8097-F9793B3BC3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74358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3725E-D4DA-4F12-9C35-29E7FCB1DB5F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788EC-E3D5-4C99-8097-F9793B3BC3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0252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3725E-D4DA-4F12-9C35-29E7FCB1DB5F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788EC-E3D5-4C99-8097-F9793B3BC3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2600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3725E-D4DA-4F12-9C35-29E7FCB1DB5F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788EC-E3D5-4C99-8097-F9793B3BC3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76692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3725E-D4DA-4F12-9C35-29E7FCB1DB5F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788EC-E3D5-4C99-8097-F9793B3BC3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73311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03725E-D4DA-4F12-9C35-29E7FCB1DB5F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99788EC-E3D5-4C99-8097-F9793B3BC3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5630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67564"/>
            <a:ext cx="4906108" cy="369043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4354" y="0"/>
            <a:ext cx="8491487" cy="352901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Игровая деятельность детей раннего возраста, как средство познавательного развития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44759" y="4534410"/>
            <a:ext cx="7766936" cy="1096899"/>
          </a:xfrm>
        </p:spPr>
        <p:txBody>
          <a:bodyPr>
            <a:normAutofit lnSpcReduction="10000"/>
          </a:bodyPr>
          <a:lstStyle/>
          <a:p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 Юдина Юлия Геннадьевна</a:t>
            </a:r>
          </a:p>
          <a:p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Педагог-психолог МБУ Центра «Спутник»</a:t>
            </a:r>
          </a:p>
          <a:p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Ачинска </a:t>
            </a:r>
            <a:endParaRPr lang="ru-RU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1487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342900" y="318559"/>
            <a:ext cx="7172325" cy="881591"/>
          </a:xfrm>
        </p:spPr>
        <p:txBody>
          <a:bodyPr/>
          <a:lstStyle/>
          <a:p>
            <a:r>
              <a:rPr lang="ru-RU" sz="4400" b="1" dirty="0" smtClean="0">
                <a:solidFill>
                  <a:srgbClr val="FF0000"/>
                </a:solidFill>
                <a:latin typeface="Arial Black" pitchFamily="34" charset="0"/>
              </a:rPr>
              <a:t>Ролевые игры</a:t>
            </a:r>
            <a:endParaRPr lang="ru-RU" sz="44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7238" y="1471613"/>
            <a:ext cx="7915275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Ролевая игра – это высшая форма развития детской игры, в дошкольном и младшем школьном возрасте она выступает в роли ведущей деятельности. 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Правила</a:t>
            </a:r>
          </a:p>
          <a:p>
            <a:pPr>
              <a:buFont typeface="Wingdings" pitchFamily="2" charset="2"/>
              <a:buChar char="ü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Роль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4c086fd6e1069be5e3fd4a071f0a1a7e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10828" y="3454103"/>
            <a:ext cx="3815688" cy="28609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Zq6o_dewDb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1837" y="2871787"/>
            <a:ext cx="3957638" cy="29146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8221" y="149469"/>
            <a:ext cx="9272302" cy="879231"/>
          </a:xfrm>
        </p:spPr>
        <p:txBody>
          <a:bodyPr/>
          <a:lstStyle/>
          <a:p>
            <a:pPr algn="ctr"/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ИГРА ДЛЯ РЕБЁНКА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59423" y="1178170"/>
            <a:ext cx="7295734" cy="5398476"/>
          </a:xfrm>
        </p:spPr>
        <p:txBody>
          <a:bodyPr>
            <a:normAutofit fontScale="92500" lnSpcReduction="10000"/>
          </a:bodyPr>
          <a:lstStyle/>
          <a:p>
            <a:pPr marL="285750" indent="-285750" algn="l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Удовольствие</a:t>
            </a:r>
          </a:p>
          <a:p>
            <a:pPr marL="285750" indent="-285750" algn="l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Знакомство с нормами, правилами жизни</a:t>
            </a:r>
          </a:p>
          <a:p>
            <a:pPr marL="285750" indent="-285750" algn="l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Общение со сверстниками</a:t>
            </a:r>
          </a:p>
          <a:p>
            <a:pPr marL="285750" indent="-285750" algn="l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Возможности выражать свои эмоции</a:t>
            </a:r>
          </a:p>
          <a:p>
            <a:pPr marL="285750" indent="-285750" algn="l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Возможность выбирать игрушки, средства игры</a:t>
            </a:r>
          </a:p>
          <a:p>
            <a:pPr marL="285750" indent="-285750" algn="l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Внутренняя </a:t>
            </a: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свобода:</a:t>
            </a:r>
            <a:r>
              <a:rPr lang="ru-RU" sz="3600" b="1" dirty="0" smtClean="0">
                <a:solidFill>
                  <a:srgbClr val="002060"/>
                </a:solidFill>
              </a:rPr>
              <a:t> </a:t>
            </a: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играю, где хочу, с кем хочу, сколько хочу, чем хочу.</a:t>
            </a:r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5461" y="3224579"/>
            <a:ext cx="3956539" cy="335866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="" xmlns:p14="http://schemas.microsoft.com/office/powerpoint/2010/main" val="1119786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853" y="1600199"/>
            <a:ext cx="8871439" cy="48885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1354" y="316523"/>
            <a:ext cx="101990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Многообразие игр и игрушек</a:t>
            </a:r>
            <a:endParaRPr lang="ru-RU" sz="4000" dirty="0"/>
          </a:p>
        </p:txBody>
      </p:sp>
    </p:spTree>
    <p:extLst>
      <p:ext uri="{BB962C8B-B14F-4D97-AF65-F5344CB8AC3E}">
        <p14:creationId xmlns="" xmlns:p14="http://schemas.microsoft.com/office/powerpoint/2010/main" val="416235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1355" y="185738"/>
            <a:ext cx="7766936" cy="1514475"/>
          </a:xfrm>
        </p:spPr>
        <p:txBody>
          <a:bodyPr/>
          <a:lstStyle/>
          <a:p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Игрушки для детей раннего возраста </a:t>
            </a:r>
            <a:b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(от 1 до 3 лет)</a:t>
            </a:r>
            <a:b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00100" y="1436221"/>
            <a:ext cx="10929938" cy="5007442"/>
          </a:xfrm>
        </p:spPr>
        <p:txBody>
          <a:bodyPr>
            <a:normAutofit/>
          </a:bodyPr>
          <a:lstStyle/>
          <a:p>
            <a:pPr algn="l"/>
            <a:r>
              <a:rPr lang="ru-RU" sz="3600" b="1" dirty="0" smtClean="0">
                <a:solidFill>
                  <a:srgbClr val="002060"/>
                </a:solidFill>
              </a:rPr>
              <a:t>Орудийные действия</a:t>
            </a:r>
            <a:r>
              <a:rPr lang="ru-RU" sz="3600" dirty="0" smtClean="0">
                <a:solidFill>
                  <a:srgbClr val="002060"/>
                </a:solidFill>
              </a:rPr>
              <a:t>:</a:t>
            </a:r>
          </a:p>
          <a:p>
            <a:pPr lvl="0" algn="l">
              <a:buFont typeface="Wingdings" pitchFamily="2" charset="2"/>
              <a:buChar char="ü"/>
            </a:pPr>
            <a:r>
              <a:rPr lang="ru-RU" sz="2800" b="1" dirty="0" smtClean="0">
                <a:solidFill>
                  <a:schemeClr val="tx1"/>
                </a:solidFill>
              </a:rPr>
              <a:t>совочки, лопаточки;</a:t>
            </a:r>
          </a:p>
          <a:p>
            <a:pPr lvl="0" algn="l">
              <a:buFont typeface="Wingdings" pitchFamily="2" charset="2"/>
              <a:buChar char="ü"/>
            </a:pPr>
            <a:r>
              <a:rPr lang="ru-RU" sz="2800" b="1" dirty="0" smtClean="0">
                <a:solidFill>
                  <a:schemeClr val="tx1"/>
                </a:solidFill>
              </a:rPr>
              <a:t>метелочки, грабельки;</a:t>
            </a:r>
          </a:p>
          <a:p>
            <a:pPr lvl="0" algn="l">
              <a:buFont typeface="Wingdings" pitchFamily="2" charset="2"/>
              <a:buChar char="ü"/>
            </a:pPr>
            <a:r>
              <a:rPr lang="ru-RU" sz="2800" b="1" dirty="0" smtClean="0">
                <a:solidFill>
                  <a:schemeClr val="tx1"/>
                </a:solidFill>
              </a:rPr>
              <a:t>сачки для «вылавливания» игрушек из ванны;</a:t>
            </a:r>
          </a:p>
          <a:p>
            <a:pPr lvl="0" algn="l">
              <a:buFont typeface="Wingdings" pitchFamily="2" charset="2"/>
              <a:buChar char="ü"/>
            </a:pPr>
            <a:r>
              <a:rPr lang="ru-RU" sz="2800" b="1" dirty="0" smtClean="0">
                <a:solidFill>
                  <a:schemeClr val="tx1"/>
                </a:solidFill>
              </a:rPr>
              <a:t>удочки с магнитом для «ловли рыбок»;</a:t>
            </a:r>
          </a:p>
          <a:p>
            <a:pPr lvl="0" algn="l">
              <a:buFont typeface="Wingdings" pitchFamily="2" charset="2"/>
              <a:buChar char="ü"/>
            </a:pPr>
            <a:r>
              <a:rPr lang="ru-RU" sz="2800" b="1" dirty="0" smtClean="0">
                <a:solidFill>
                  <a:schemeClr val="tx1"/>
                </a:solidFill>
              </a:rPr>
              <a:t>игрушечный телефон, часы, сумочка и пр.;</a:t>
            </a:r>
          </a:p>
          <a:p>
            <a:pPr lvl="0" algn="l">
              <a:buFont typeface="Wingdings" pitchFamily="2" charset="2"/>
              <a:buChar char="ü"/>
            </a:pPr>
            <a:r>
              <a:rPr lang="ru-RU" sz="2800" b="1" dirty="0" smtClean="0">
                <a:solidFill>
                  <a:schemeClr val="tx1"/>
                </a:solidFill>
              </a:rPr>
              <a:t>кукольная утварь, посуда, одежда, расчёски и пр.</a:t>
            </a:r>
          </a:p>
        </p:txBody>
      </p:sp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01050" y="1304354"/>
            <a:ext cx="3529013" cy="19674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50" y="375709"/>
            <a:ext cx="8845378" cy="853016"/>
          </a:xfrm>
        </p:spPr>
        <p:txBody>
          <a:bodyPr/>
          <a:lstStyle/>
          <a:p>
            <a:pPr algn="l"/>
            <a:r>
              <a:rPr lang="ru-RU" sz="3600" b="1" dirty="0" smtClean="0">
                <a:solidFill>
                  <a:srgbClr val="002060"/>
                </a:solidFill>
              </a:rPr>
              <a:t>Наглядно-действенное мышление</a:t>
            </a:r>
            <a:r>
              <a:rPr lang="ru-RU" sz="3600" dirty="0" smtClean="0">
                <a:solidFill>
                  <a:srgbClr val="002060"/>
                </a:solidFill>
              </a:rPr>
              <a:t>: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0050" y="1400175"/>
            <a:ext cx="9829800" cy="5200650"/>
          </a:xfrm>
        </p:spPr>
        <p:txBody>
          <a:bodyPr>
            <a:normAutofit lnSpcReduction="10000"/>
          </a:bodyPr>
          <a:lstStyle/>
          <a:p>
            <a:pPr algn="l">
              <a:buFont typeface="Wingdings" pitchFamily="2" charset="2"/>
              <a:buChar char="ü"/>
            </a:pPr>
            <a:r>
              <a:rPr lang="ru-RU" sz="2400" b="1" dirty="0" smtClean="0">
                <a:solidFill>
                  <a:schemeClr val="tx1"/>
                </a:solidFill>
              </a:rPr>
              <a:t>пирамидки</a:t>
            </a:r>
            <a:r>
              <a:rPr lang="ru-RU" sz="2400" dirty="0" smtClean="0">
                <a:solidFill>
                  <a:schemeClr val="tx1"/>
                </a:solidFill>
              </a:rPr>
              <a:t>, разнообразные по цвету, форме и материалу;</a:t>
            </a:r>
          </a:p>
          <a:p>
            <a:pPr algn="l">
              <a:buFont typeface="Wingdings" pitchFamily="2" charset="2"/>
              <a:buChar char="ü"/>
            </a:pPr>
            <a:r>
              <a:rPr lang="ru-RU" sz="2400" b="1" dirty="0" smtClean="0">
                <a:solidFill>
                  <a:schemeClr val="tx1"/>
                </a:solidFill>
              </a:rPr>
              <a:t>вкладыши</a:t>
            </a:r>
            <a:r>
              <a:rPr lang="ru-RU" sz="2400" dirty="0" smtClean="0">
                <a:solidFill>
                  <a:schemeClr val="tx1"/>
                </a:solidFill>
              </a:rPr>
              <a:t> разной формы и размера для вкладывания и накладывания;</a:t>
            </a:r>
          </a:p>
          <a:p>
            <a:pPr algn="l">
              <a:buFont typeface="Wingdings" pitchFamily="2" charset="2"/>
              <a:buChar char="ü"/>
            </a:pPr>
            <a:r>
              <a:rPr lang="ru-RU" sz="2400" b="1" dirty="0" smtClean="0">
                <a:solidFill>
                  <a:schemeClr val="tx1"/>
                </a:solidFill>
              </a:rPr>
              <a:t>матрёшки</a:t>
            </a:r>
            <a:r>
              <a:rPr lang="ru-RU" sz="2400" dirty="0" smtClean="0">
                <a:solidFill>
                  <a:schemeClr val="tx1"/>
                </a:solidFill>
              </a:rPr>
              <a:t> 3-4-местные;</a:t>
            </a:r>
          </a:p>
          <a:p>
            <a:pPr algn="l">
              <a:buFont typeface="Wingdings" pitchFamily="2" charset="2"/>
              <a:buChar char="ü"/>
            </a:pPr>
            <a:r>
              <a:rPr lang="ru-RU" sz="2400" b="1" dirty="0" smtClean="0">
                <a:solidFill>
                  <a:schemeClr val="tx1"/>
                </a:solidFill>
              </a:rPr>
              <a:t>«коробки форм»-</a:t>
            </a:r>
            <a:r>
              <a:rPr lang="ru-RU" sz="2400" dirty="0" smtClean="0">
                <a:solidFill>
                  <a:schemeClr val="tx1"/>
                </a:solidFill>
              </a:rPr>
              <a:t> ячейки геометрических форм и предметных изображений;</a:t>
            </a:r>
          </a:p>
          <a:p>
            <a:pPr algn="l"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tx1"/>
                </a:solidFill>
              </a:rPr>
              <a:t>столики с отверстиями, колышки, цветочки для </a:t>
            </a:r>
            <a:r>
              <a:rPr lang="ru-RU" sz="2400" dirty="0" err="1" smtClean="0">
                <a:solidFill>
                  <a:schemeClr val="tx1"/>
                </a:solidFill>
              </a:rPr>
              <a:t>втыкания</a:t>
            </a:r>
            <a:r>
              <a:rPr lang="ru-RU" sz="2400" dirty="0" smtClean="0">
                <a:solidFill>
                  <a:schemeClr val="tx1"/>
                </a:solidFill>
              </a:rPr>
              <a:t>;</a:t>
            </a:r>
          </a:p>
          <a:p>
            <a:pPr algn="l"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tx1"/>
                </a:solidFill>
              </a:rPr>
              <a:t>крупные </a:t>
            </a:r>
            <a:r>
              <a:rPr lang="ru-RU" sz="2400" b="1" dirty="0" err="1" smtClean="0">
                <a:solidFill>
                  <a:schemeClr val="tx1"/>
                </a:solidFill>
              </a:rPr>
              <a:t>пазлы</a:t>
            </a:r>
            <a:r>
              <a:rPr lang="ru-RU" sz="2400" b="1" dirty="0" smtClean="0">
                <a:solidFill>
                  <a:schemeClr val="tx1"/>
                </a:solidFill>
              </a:rPr>
              <a:t> и мозаики</a:t>
            </a:r>
            <a:r>
              <a:rPr lang="ru-RU" sz="2400" dirty="0" smtClean="0">
                <a:solidFill>
                  <a:schemeClr val="tx1"/>
                </a:solidFill>
              </a:rPr>
              <a:t>;</a:t>
            </a:r>
          </a:p>
          <a:p>
            <a:pPr algn="l">
              <a:buFont typeface="Wingdings" pitchFamily="2" charset="2"/>
              <a:buChar char="ü"/>
            </a:pPr>
            <a:r>
              <a:rPr lang="ru-RU" sz="2400" b="1" dirty="0" smtClean="0">
                <a:solidFill>
                  <a:schemeClr val="tx1"/>
                </a:solidFill>
              </a:rPr>
              <a:t>кубики крупные</a:t>
            </a:r>
            <a:r>
              <a:rPr lang="ru-RU" sz="2400" dirty="0" smtClean="0">
                <a:solidFill>
                  <a:schemeClr val="tx1"/>
                </a:solidFill>
              </a:rPr>
              <a:t> пластмассовые и деревянные;</a:t>
            </a:r>
          </a:p>
          <a:p>
            <a:pPr algn="l">
              <a:buFont typeface="Wingdings" pitchFamily="2" charset="2"/>
              <a:buChar char="ü"/>
            </a:pPr>
            <a:r>
              <a:rPr lang="ru-RU" sz="2400" b="1" dirty="0" smtClean="0">
                <a:solidFill>
                  <a:schemeClr val="tx1"/>
                </a:solidFill>
              </a:rPr>
              <a:t>шнурок и бусины</a:t>
            </a:r>
            <a:r>
              <a:rPr lang="ru-RU" sz="2400" dirty="0" smtClean="0">
                <a:solidFill>
                  <a:schemeClr val="tx1"/>
                </a:solidFill>
              </a:rPr>
              <a:t> для нанизывания;</a:t>
            </a:r>
          </a:p>
          <a:p>
            <a:pPr algn="l">
              <a:buFont typeface="Wingdings" pitchFamily="2" charset="2"/>
              <a:buChar char="ü"/>
            </a:pPr>
            <a:r>
              <a:rPr lang="ru-RU" sz="2400" b="1" dirty="0" smtClean="0">
                <a:solidFill>
                  <a:schemeClr val="tx1"/>
                </a:solidFill>
              </a:rPr>
              <a:t>народные игрушки с подвижными частями</a:t>
            </a:r>
            <a:r>
              <a:rPr lang="ru-RU" sz="2400" dirty="0" smtClean="0">
                <a:solidFill>
                  <a:schemeClr val="tx1"/>
                </a:solidFill>
              </a:rPr>
              <a:t>;</a:t>
            </a:r>
          </a:p>
          <a:p>
            <a:pPr algn="l">
              <a:buFont typeface="Wingdings" pitchFamily="2" charset="2"/>
              <a:buChar char="ü"/>
            </a:pPr>
            <a:r>
              <a:rPr lang="ru-RU" sz="2400" b="1" dirty="0" smtClean="0">
                <a:solidFill>
                  <a:schemeClr val="tx1"/>
                </a:solidFill>
              </a:rPr>
              <a:t>желобок и шарик для скатывания</a:t>
            </a:r>
            <a:r>
              <a:rPr lang="ru-RU" sz="2400" dirty="0" smtClean="0">
                <a:solidFill>
                  <a:schemeClr val="tx1"/>
                </a:solidFill>
              </a:rPr>
              <a:t>.</a:t>
            </a:r>
          </a:p>
          <a:p>
            <a:pPr algn="l"/>
            <a:endParaRPr lang="ru-RU" dirty="0"/>
          </a:p>
        </p:txBody>
      </p:sp>
      <p:pic>
        <p:nvPicPr>
          <p:cNvPr id="4" name="Рисунок 3" descr="daaddb43316ea038790b832cf78f1af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29726" y="3971926"/>
            <a:ext cx="2519362" cy="25193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3126" y="228438"/>
            <a:ext cx="9090961" cy="1000287"/>
          </a:xfrm>
        </p:spPr>
        <p:txBody>
          <a:bodyPr/>
          <a:lstStyle/>
          <a:p>
            <a:pPr algn="l"/>
            <a:r>
              <a:rPr lang="ru-RU" sz="3600" b="1" dirty="0" smtClean="0">
                <a:solidFill>
                  <a:srgbClr val="002060"/>
                </a:solidFill>
              </a:rPr>
              <a:t>Познавательная активность</a:t>
            </a:r>
            <a:r>
              <a:rPr lang="ru-RU" sz="3600" dirty="0" smtClean="0">
                <a:solidFill>
                  <a:srgbClr val="002060"/>
                </a:solidFill>
              </a:rPr>
              <a:t>: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47712" y="1328738"/>
            <a:ext cx="11444288" cy="5300662"/>
          </a:xfrm>
        </p:spPr>
        <p:txBody>
          <a:bodyPr>
            <a:normAutofit/>
          </a:bodyPr>
          <a:lstStyle/>
          <a:p>
            <a:pPr algn="l">
              <a:buFont typeface="Wingdings" pitchFamily="2" charset="2"/>
              <a:buChar char="ü"/>
            </a:pPr>
            <a:r>
              <a:rPr lang="ru-RU" sz="2400" b="1" dirty="0" smtClean="0">
                <a:solidFill>
                  <a:schemeClr val="tx1"/>
                </a:solidFill>
              </a:rPr>
              <a:t>коробочки с секретом;</a:t>
            </a:r>
          </a:p>
          <a:p>
            <a:pPr algn="l">
              <a:buFont typeface="Wingdings" pitchFamily="2" charset="2"/>
              <a:buChar char="ü"/>
            </a:pPr>
            <a:r>
              <a:rPr lang="ru-RU" sz="2400" b="1" dirty="0" smtClean="0">
                <a:solidFill>
                  <a:schemeClr val="tx1"/>
                </a:solidFill>
              </a:rPr>
              <a:t>детские музыкальные центры;</a:t>
            </a:r>
          </a:p>
          <a:p>
            <a:pPr algn="l">
              <a:buFont typeface="Wingdings" pitchFamily="2" charset="2"/>
              <a:buChar char="ü"/>
            </a:pPr>
            <a:r>
              <a:rPr lang="ru-RU" sz="2400" b="1" dirty="0" smtClean="0">
                <a:solidFill>
                  <a:schemeClr val="tx1"/>
                </a:solidFill>
              </a:rPr>
              <a:t>механические игрушки;</a:t>
            </a:r>
          </a:p>
          <a:p>
            <a:pPr algn="l">
              <a:buFont typeface="Wingdings" pitchFamily="2" charset="2"/>
              <a:buChar char="ü"/>
            </a:pPr>
            <a:r>
              <a:rPr lang="ru-RU" sz="2400" b="1" dirty="0" smtClean="0">
                <a:solidFill>
                  <a:schemeClr val="tx1"/>
                </a:solidFill>
              </a:rPr>
              <a:t>клавишные игрушки;</a:t>
            </a:r>
          </a:p>
          <a:p>
            <a:pPr algn="l">
              <a:buFont typeface="Wingdings" pitchFamily="2" charset="2"/>
              <a:buChar char="ü"/>
            </a:pPr>
            <a:r>
              <a:rPr lang="ru-RU" sz="2400" b="1" dirty="0" smtClean="0">
                <a:solidFill>
                  <a:schemeClr val="tx1"/>
                </a:solidFill>
              </a:rPr>
              <a:t>игрушки с сюрпризом</a:t>
            </a:r>
            <a:r>
              <a:rPr lang="ru-RU" sz="2400" dirty="0" smtClean="0">
                <a:solidFill>
                  <a:schemeClr val="tx1"/>
                </a:solidFill>
              </a:rPr>
              <a:t>, требующие установления связи между своим движением и появлением чего-то нового;</a:t>
            </a:r>
          </a:p>
          <a:p>
            <a:pPr algn="l">
              <a:buFont typeface="Wingdings" pitchFamily="2" charset="2"/>
              <a:buChar char="ü"/>
            </a:pPr>
            <a:r>
              <a:rPr lang="ru-RU" sz="2400" b="1" dirty="0" smtClean="0">
                <a:solidFill>
                  <a:schemeClr val="tx1"/>
                </a:solidFill>
              </a:rPr>
              <a:t>материалы для игр с водой и песком</a:t>
            </a:r>
            <a:r>
              <a:rPr lang="ru-RU" sz="2400" dirty="0" smtClean="0">
                <a:solidFill>
                  <a:schemeClr val="tx1"/>
                </a:solidFill>
              </a:rPr>
              <a:t>: брызгалки, формочки, совочки и пр.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5" name="Рисунок 4" descr="0616a1b2c987d2a0bd16eabb960503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29475" y="171450"/>
            <a:ext cx="3114675" cy="3114675"/>
          </a:xfrm>
          <a:prstGeom prst="rect">
            <a:avLst/>
          </a:prstGeom>
        </p:spPr>
      </p:pic>
      <p:pic>
        <p:nvPicPr>
          <p:cNvPr id="6" name="Рисунок 5" descr="11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1012" y="4643626"/>
            <a:ext cx="2562226" cy="221437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2023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5554" y="275696"/>
            <a:ext cx="9780059" cy="953029"/>
          </a:xfrm>
        </p:spPr>
        <p:txBody>
          <a:bodyPr/>
          <a:lstStyle/>
          <a:p>
            <a:pPr algn="l"/>
            <a:r>
              <a:rPr lang="ru-RU" sz="3600" b="1" dirty="0" smtClean="0">
                <a:solidFill>
                  <a:srgbClr val="002060"/>
                </a:solidFill>
              </a:rPr>
              <a:t>Целеустремлённость и настойчивость</a:t>
            </a:r>
            <a:r>
              <a:rPr lang="ru-RU" sz="3600" dirty="0" smtClean="0">
                <a:solidFill>
                  <a:srgbClr val="002060"/>
                </a:solidFill>
              </a:rPr>
              <a:t>: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0038" y="1285875"/>
            <a:ext cx="10744200" cy="5029200"/>
          </a:xfrm>
        </p:spPr>
        <p:txBody>
          <a:bodyPr>
            <a:normAutofit/>
          </a:bodyPr>
          <a:lstStyle/>
          <a:p>
            <a:pPr algn="l">
              <a:buFont typeface="Wingdings" pitchFamily="2" charset="2"/>
              <a:buChar char="ü"/>
            </a:pPr>
            <a:r>
              <a:rPr lang="ru-RU" sz="2800" b="1" dirty="0" smtClean="0">
                <a:solidFill>
                  <a:schemeClr val="tx1"/>
                </a:solidFill>
              </a:rPr>
              <a:t>фигурные пирамидки</a:t>
            </a:r>
            <a:r>
              <a:rPr lang="ru-RU" sz="2800" dirty="0" smtClean="0">
                <a:solidFill>
                  <a:schemeClr val="tx1"/>
                </a:solidFill>
              </a:rPr>
              <a:t>;</a:t>
            </a:r>
          </a:p>
          <a:p>
            <a:pPr algn="l">
              <a:buFont typeface="Wingdings" pitchFamily="2" charset="2"/>
              <a:buChar char="ü"/>
            </a:pPr>
            <a:r>
              <a:rPr lang="ru-RU" sz="2800" dirty="0" smtClean="0">
                <a:solidFill>
                  <a:schemeClr val="tx1"/>
                </a:solidFill>
              </a:rPr>
              <a:t> </a:t>
            </a:r>
            <a:r>
              <a:rPr lang="ru-RU" sz="2800" b="1" dirty="0" smtClean="0">
                <a:solidFill>
                  <a:schemeClr val="tx1"/>
                </a:solidFill>
              </a:rPr>
              <a:t>составление изображения из нескольких частей</a:t>
            </a:r>
            <a:r>
              <a:rPr lang="ru-RU" sz="2800" dirty="0" smtClean="0">
                <a:solidFill>
                  <a:schemeClr val="tx1"/>
                </a:solidFill>
              </a:rPr>
              <a:t>;</a:t>
            </a:r>
          </a:p>
          <a:p>
            <a:pPr algn="l">
              <a:buFont typeface="Wingdings" pitchFamily="2" charset="2"/>
              <a:buChar char="ü"/>
            </a:pPr>
            <a:r>
              <a:rPr lang="ru-RU" sz="2800" b="1" dirty="0" smtClean="0">
                <a:solidFill>
                  <a:schemeClr val="tx1"/>
                </a:solidFill>
              </a:rPr>
              <a:t>составные игрушки</a:t>
            </a:r>
            <a:r>
              <a:rPr lang="ru-RU" sz="2800" dirty="0" smtClean="0">
                <a:solidFill>
                  <a:schemeClr val="tx1"/>
                </a:solidFill>
              </a:rPr>
              <a:t>;</a:t>
            </a:r>
          </a:p>
          <a:p>
            <a:pPr algn="l">
              <a:buFont typeface="Wingdings" pitchFamily="2" charset="2"/>
              <a:buChar char="ü"/>
            </a:pPr>
            <a:r>
              <a:rPr lang="ru-RU" sz="2800" b="1" dirty="0" smtClean="0">
                <a:solidFill>
                  <a:schemeClr val="tx1"/>
                </a:solidFill>
              </a:rPr>
              <a:t>строительные наборы</a:t>
            </a:r>
            <a:r>
              <a:rPr lang="ru-RU" sz="2800" dirty="0" smtClean="0">
                <a:solidFill>
                  <a:schemeClr val="tx1"/>
                </a:solidFill>
              </a:rPr>
              <a:t>;</a:t>
            </a:r>
          </a:p>
          <a:p>
            <a:pPr algn="l">
              <a:buFont typeface="Wingdings" pitchFamily="2" charset="2"/>
              <a:buChar char="ü"/>
            </a:pPr>
            <a:r>
              <a:rPr lang="ru-RU" sz="2800" b="1" dirty="0" smtClean="0">
                <a:solidFill>
                  <a:schemeClr val="tx1"/>
                </a:solidFill>
              </a:rPr>
              <a:t>бусы для нанизывания</a:t>
            </a:r>
            <a:r>
              <a:rPr lang="ru-RU" sz="2800" dirty="0" smtClean="0">
                <a:solidFill>
                  <a:schemeClr val="tx1"/>
                </a:solidFill>
              </a:rPr>
              <a:t>;</a:t>
            </a:r>
          </a:p>
          <a:p>
            <a:pPr algn="l">
              <a:buFont typeface="Wingdings" pitchFamily="2" charset="2"/>
              <a:buChar char="ü"/>
            </a:pPr>
            <a:r>
              <a:rPr lang="ru-RU" sz="2800" b="1" dirty="0" smtClean="0">
                <a:solidFill>
                  <a:schemeClr val="tx1"/>
                </a:solidFill>
              </a:rPr>
              <a:t>шнуровки и застёжки</a:t>
            </a:r>
            <a:r>
              <a:rPr lang="ru-RU" sz="2800" dirty="0" smtClean="0">
                <a:solidFill>
                  <a:schemeClr val="tx1"/>
                </a:solidFill>
              </a:rPr>
              <a:t>.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40100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6312" y="3557412"/>
            <a:ext cx="4286251" cy="29291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9880" y="232834"/>
            <a:ext cx="7766936" cy="1038754"/>
          </a:xfrm>
        </p:spPr>
        <p:txBody>
          <a:bodyPr/>
          <a:lstStyle/>
          <a:p>
            <a:pPr algn="l"/>
            <a:r>
              <a:rPr lang="ru-RU" sz="3600" b="1" dirty="0" smtClean="0">
                <a:solidFill>
                  <a:srgbClr val="002060"/>
                </a:solidFill>
              </a:rPr>
              <a:t>Речевое развитие</a:t>
            </a:r>
            <a:r>
              <a:rPr lang="ru-RU" sz="3600" dirty="0" smtClean="0">
                <a:solidFill>
                  <a:srgbClr val="002060"/>
                </a:solidFill>
              </a:rPr>
              <a:t>: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5763" y="1357313"/>
            <a:ext cx="11129962" cy="5086350"/>
          </a:xfrm>
        </p:spPr>
        <p:txBody>
          <a:bodyPr>
            <a:noAutofit/>
          </a:bodyPr>
          <a:lstStyle/>
          <a:p>
            <a:pPr algn="l">
              <a:buFont typeface="Wingdings" pitchFamily="2" charset="2"/>
              <a:buChar char="ü"/>
            </a:pPr>
            <a:r>
              <a:rPr lang="ru-RU" sz="2400" b="1" dirty="0" smtClean="0">
                <a:solidFill>
                  <a:schemeClr val="tx1"/>
                </a:solidFill>
              </a:rPr>
              <a:t>картинки </a:t>
            </a:r>
            <a:r>
              <a:rPr lang="ru-RU" sz="2400" dirty="0" smtClean="0">
                <a:solidFill>
                  <a:schemeClr val="tx1"/>
                </a:solidFill>
              </a:rPr>
              <a:t>с изображением животных и людей;</a:t>
            </a:r>
          </a:p>
          <a:p>
            <a:pPr algn="l">
              <a:buFont typeface="Wingdings" pitchFamily="2" charset="2"/>
              <a:buChar char="ü"/>
            </a:pPr>
            <a:r>
              <a:rPr lang="ru-RU" sz="2400" b="1" dirty="0" smtClean="0">
                <a:solidFill>
                  <a:schemeClr val="tx1"/>
                </a:solidFill>
              </a:rPr>
              <a:t>сюжетные картинки </a:t>
            </a:r>
            <a:r>
              <a:rPr lang="ru-RU" sz="2400" dirty="0" smtClean="0">
                <a:solidFill>
                  <a:schemeClr val="tx1"/>
                </a:solidFill>
              </a:rPr>
              <a:t>с изображением действий;</a:t>
            </a:r>
          </a:p>
          <a:p>
            <a:pPr algn="l">
              <a:buFont typeface="Wingdings" pitchFamily="2" charset="2"/>
              <a:buChar char="ü"/>
            </a:pPr>
            <a:r>
              <a:rPr lang="ru-RU" sz="2400" b="1" dirty="0" smtClean="0">
                <a:solidFill>
                  <a:schemeClr val="tx1"/>
                </a:solidFill>
              </a:rPr>
              <a:t>наборы картинок </a:t>
            </a:r>
            <a:r>
              <a:rPr lang="ru-RU" sz="2400" dirty="0" smtClean="0">
                <a:solidFill>
                  <a:schemeClr val="tx1"/>
                </a:solidFill>
              </a:rPr>
              <a:t>с различным пространственным положением одних и тех же персонажей;</a:t>
            </a:r>
          </a:p>
          <a:p>
            <a:pPr algn="l">
              <a:buFont typeface="Wingdings" pitchFamily="2" charset="2"/>
              <a:buChar char="ü"/>
            </a:pPr>
            <a:r>
              <a:rPr lang="ru-RU" sz="2400" b="1" dirty="0" smtClean="0">
                <a:solidFill>
                  <a:schemeClr val="tx1"/>
                </a:solidFill>
              </a:rPr>
              <a:t>элементарные виды детского домино и лото</a:t>
            </a:r>
            <a:r>
              <a:rPr lang="ru-RU" sz="2400" dirty="0" smtClean="0">
                <a:solidFill>
                  <a:schemeClr val="tx1"/>
                </a:solidFill>
              </a:rPr>
              <a:t>;</a:t>
            </a:r>
          </a:p>
          <a:p>
            <a:pPr algn="l">
              <a:buFont typeface="Wingdings" pitchFamily="2" charset="2"/>
              <a:buChar char="ü"/>
            </a:pPr>
            <a:r>
              <a:rPr lang="ru-RU" sz="2400" b="1" dirty="0" smtClean="0">
                <a:solidFill>
                  <a:schemeClr val="tx1"/>
                </a:solidFill>
              </a:rPr>
              <a:t>последовательности картинок</a:t>
            </a:r>
            <a:r>
              <a:rPr lang="ru-RU" sz="2400" dirty="0" smtClean="0">
                <a:solidFill>
                  <a:schemeClr val="tx1"/>
                </a:solidFill>
              </a:rPr>
              <a:t>, изображающие сюжеты детских сказок;</a:t>
            </a:r>
          </a:p>
          <a:p>
            <a:pPr algn="l">
              <a:buFont typeface="Wingdings" pitchFamily="2" charset="2"/>
              <a:buChar char="ü"/>
            </a:pPr>
            <a:r>
              <a:rPr lang="ru-RU" sz="2400" b="1" dirty="0" smtClean="0">
                <a:solidFill>
                  <a:schemeClr val="tx1"/>
                </a:solidFill>
              </a:rPr>
              <a:t>наборы фигур </a:t>
            </a:r>
            <a:r>
              <a:rPr lang="ru-RU" sz="2400" dirty="0" smtClean="0">
                <a:solidFill>
                  <a:schemeClr val="tx1"/>
                </a:solidFill>
              </a:rPr>
              <a:t>(деревянные или картонные), изображающие персонажей известных сказок;</a:t>
            </a:r>
          </a:p>
          <a:p>
            <a:pPr algn="l">
              <a:buFont typeface="Wingdings" pitchFamily="2" charset="2"/>
              <a:buChar char="ü"/>
            </a:pPr>
            <a:r>
              <a:rPr lang="ru-RU" sz="2400" b="1" dirty="0" smtClean="0">
                <a:solidFill>
                  <a:schemeClr val="tx1"/>
                </a:solidFill>
              </a:rPr>
              <a:t>звукозапись</a:t>
            </a:r>
            <a:r>
              <a:rPr lang="ru-RU" sz="2400" dirty="0" smtClean="0">
                <a:solidFill>
                  <a:schemeClr val="tx1"/>
                </a:solidFill>
              </a:rPr>
              <a:t> (медленная и отчётливая) детских народных сказок;</a:t>
            </a:r>
          </a:p>
          <a:p>
            <a:pPr algn="l">
              <a:buFont typeface="Wingdings" pitchFamily="2" charset="2"/>
              <a:buChar char="ü"/>
            </a:pPr>
            <a:r>
              <a:rPr lang="ru-RU" sz="2400" b="1" dirty="0" smtClean="0">
                <a:solidFill>
                  <a:schemeClr val="tx1"/>
                </a:solidFill>
              </a:rPr>
              <a:t>диафильмы</a:t>
            </a:r>
            <a:r>
              <a:rPr lang="ru-RU" sz="2400" dirty="0" smtClean="0">
                <a:solidFill>
                  <a:schemeClr val="tx1"/>
                </a:solidFill>
              </a:rPr>
              <a:t>;</a:t>
            </a:r>
          </a:p>
          <a:p>
            <a:pPr algn="l">
              <a:buFont typeface="Wingdings" pitchFamily="2" charset="2"/>
              <a:buChar char="ü"/>
            </a:pPr>
            <a:r>
              <a:rPr lang="ru-RU" sz="2400" b="1" dirty="0" smtClean="0">
                <a:solidFill>
                  <a:schemeClr val="tx1"/>
                </a:solidFill>
              </a:rPr>
              <a:t>игрушечный телефон</a:t>
            </a:r>
            <a:r>
              <a:rPr lang="ru-RU" sz="2400" dirty="0" smtClean="0">
                <a:solidFill>
                  <a:schemeClr val="tx1"/>
                </a:solidFill>
              </a:rPr>
              <a:t>.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5" name="Рисунок 4" descr="prod_124181341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10489" y="0"/>
            <a:ext cx="2462211" cy="24622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4104" y="218546"/>
            <a:ext cx="9980083" cy="895879"/>
          </a:xfrm>
        </p:spPr>
        <p:txBody>
          <a:bodyPr/>
          <a:lstStyle/>
          <a:p>
            <a:pPr algn="l"/>
            <a:r>
              <a:rPr lang="ru-RU" sz="3600" b="1" dirty="0" smtClean="0">
                <a:solidFill>
                  <a:srgbClr val="002060"/>
                </a:solidFill>
              </a:rPr>
              <a:t>Предметная (процессуальная) игра</a:t>
            </a:r>
            <a:r>
              <a:rPr lang="ru-RU" sz="3600" dirty="0" smtClean="0">
                <a:solidFill>
                  <a:srgbClr val="002060"/>
                </a:solidFill>
              </a:rPr>
              <a:t>: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0050" y="1200151"/>
            <a:ext cx="10529888" cy="5243512"/>
          </a:xfrm>
        </p:spPr>
        <p:txBody>
          <a:bodyPr>
            <a:normAutofit lnSpcReduction="10000"/>
          </a:bodyPr>
          <a:lstStyle/>
          <a:p>
            <a:pPr algn="l">
              <a:buFont typeface="Wingdings" pitchFamily="2" charset="2"/>
              <a:buChar char="ü"/>
            </a:pPr>
            <a:r>
              <a:rPr lang="ru-RU" sz="2400" b="1" dirty="0" smtClean="0">
                <a:solidFill>
                  <a:schemeClr val="tx1"/>
                </a:solidFill>
              </a:rPr>
              <a:t>тряпичные</a:t>
            </a:r>
            <a:r>
              <a:rPr lang="ru-RU" sz="2400" dirty="0" smtClean="0">
                <a:solidFill>
                  <a:schemeClr val="tx1"/>
                </a:solidFill>
              </a:rPr>
              <a:t> – гибкие куклы (высота 30-40 см);</a:t>
            </a:r>
          </a:p>
          <a:p>
            <a:pPr algn="l">
              <a:buFont typeface="Wingdings" pitchFamily="2" charset="2"/>
              <a:buChar char="ü"/>
            </a:pPr>
            <a:r>
              <a:rPr lang="ru-RU" sz="2400" b="1" dirty="0" smtClean="0">
                <a:solidFill>
                  <a:schemeClr val="tx1"/>
                </a:solidFill>
              </a:rPr>
              <a:t>пластиковые</a:t>
            </a:r>
            <a:r>
              <a:rPr lang="ru-RU" sz="2400" dirty="0" smtClean="0">
                <a:solidFill>
                  <a:schemeClr val="tx1"/>
                </a:solidFill>
              </a:rPr>
              <a:t> – гибкие куклы;</a:t>
            </a:r>
          </a:p>
          <a:p>
            <a:pPr algn="l">
              <a:buFont typeface="Wingdings" pitchFamily="2" charset="2"/>
              <a:buChar char="ü"/>
            </a:pPr>
            <a:r>
              <a:rPr lang="ru-RU" sz="2400" b="1" dirty="0" smtClean="0">
                <a:solidFill>
                  <a:schemeClr val="tx1"/>
                </a:solidFill>
              </a:rPr>
              <a:t>кукла-голыш</a:t>
            </a:r>
            <a:r>
              <a:rPr lang="ru-RU" sz="2400" dirty="0" smtClean="0">
                <a:solidFill>
                  <a:schemeClr val="tx1"/>
                </a:solidFill>
              </a:rPr>
              <a:t> с набором одежды;</a:t>
            </a:r>
          </a:p>
          <a:p>
            <a:pPr algn="l">
              <a:buFont typeface="Wingdings" pitchFamily="2" charset="2"/>
              <a:buChar char="ü"/>
            </a:pPr>
            <a:r>
              <a:rPr lang="ru-RU" sz="2400" b="1" dirty="0" smtClean="0">
                <a:solidFill>
                  <a:schemeClr val="tx1"/>
                </a:solidFill>
              </a:rPr>
              <a:t>кукла в одежде</a:t>
            </a:r>
            <a:r>
              <a:rPr lang="ru-RU" sz="2400" dirty="0" smtClean="0">
                <a:solidFill>
                  <a:schemeClr val="tx1"/>
                </a:solidFill>
              </a:rPr>
              <a:t>;</a:t>
            </a:r>
          </a:p>
          <a:p>
            <a:pPr algn="l">
              <a:buFont typeface="Wingdings" pitchFamily="2" charset="2"/>
              <a:buChar char="ü"/>
            </a:pPr>
            <a:r>
              <a:rPr lang="ru-RU" sz="2400" b="1" dirty="0" smtClean="0">
                <a:solidFill>
                  <a:schemeClr val="tx1"/>
                </a:solidFill>
              </a:rPr>
              <a:t>маленькие «пупсики</a:t>
            </a:r>
            <a:r>
              <a:rPr lang="ru-RU" sz="2400" dirty="0" smtClean="0">
                <a:solidFill>
                  <a:schemeClr val="tx1"/>
                </a:solidFill>
              </a:rPr>
              <a:t>;</a:t>
            </a:r>
          </a:p>
          <a:p>
            <a:pPr algn="l">
              <a:buFont typeface="Wingdings" pitchFamily="2" charset="2"/>
              <a:buChar char="ü"/>
            </a:pPr>
            <a:r>
              <a:rPr lang="ru-RU" sz="2400" b="1" dirty="0" smtClean="0">
                <a:solidFill>
                  <a:schemeClr val="tx1"/>
                </a:solidFill>
              </a:rPr>
              <a:t>набор кукольной посуды </a:t>
            </a:r>
            <a:r>
              <a:rPr lang="ru-RU" sz="2400" dirty="0" smtClean="0">
                <a:solidFill>
                  <a:schemeClr val="tx1"/>
                </a:solidFill>
              </a:rPr>
              <a:t>(плита, чайник, кастрюльки и пр.);</a:t>
            </a:r>
          </a:p>
          <a:p>
            <a:pPr algn="l">
              <a:buFont typeface="Wingdings" pitchFamily="2" charset="2"/>
              <a:buChar char="ü"/>
            </a:pPr>
            <a:r>
              <a:rPr lang="ru-RU" sz="2400" b="1" dirty="0" smtClean="0">
                <a:solidFill>
                  <a:schemeClr val="tx1"/>
                </a:solidFill>
              </a:rPr>
              <a:t>мебель и оборудование для кукол </a:t>
            </a:r>
            <a:r>
              <a:rPr lang="ru-RU" sz="2400" dirty="0" smtClean="0">
                <a:solidFill>
                  <a:schemeClr val="tx1"/>
                </a:solidFill>
              </a:rPr>
              <a:t>(кроватка, ванночка, стульчик);</a:t>
            </a:r>
          </a:p>
          <a:p>
            <a:pPr algn="l"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tx1"/>
                </a:solidFill>
              </a:rPr>
              <a:t>«продукты питания» – </a:t>
            </a:r>
            <a:r>
              <a:rPr lang="ru-RU" sz="2400" b="1" dirty="0" smtClean="0">
                <a:solidFill>
                  <a:schemeClr val="tx1"/>
                </a:solidFill>
              </a:rPr>
              <a:t>наборы овощей, фруктов</a:t>
            </a:r>
            <a:r>
              <a:rPr lang="ru-RU" sz="2400" dirty="0" smtClean="0">
                <a:solidFill>
                  <a:schemeClr val="tx1"/>
                </a:solidFill>
              </a:rPr>
              <a:t>;</a:t>
            </a:r>
          </a:p>
          <a:p>
            <a:pPr algn="l"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tx1"/>
                </a:solidFill>
              </a:rPr>
              <a:t>«предметы гигиены» для кукол – </a:t>
            </a:r>
            <a:r>
              <a:rPr lang="ru-RU" sz="2400" b="1" dirty="0" smtClean="0">
                <a:solidFill>
                  <a:schemeClr val="tx1"/>
                </a:solidFill>
              </a:rPr>
              <a:t>расчёски, щётки, мыло и пр</a:t>
            </a:r>
            <a:r>
              <a:rPr lang="ru-RU" sz="2400" dirty="0" smtClean="0">
                <a:solidFill>
                  <a:schemeClr val="tx1"/>
                </a:solidFill>
              </a:rPr>
              <a:t>.;</a:t>
            </a:r>
          </a:p>
          <a:p>
            <a:pPr algn="l">
              <a:buFont typeface="Wingdings" pitchFamily="2" charset="2"/>
              <a:buChar char="ü"/>
            </a:pPr>
            <a:r>
              <a:rPr lang="ru-RU" sz="2400" b="1" dirty="0" smtClean="0">
                <a:solidFill>
                  <a:schemeClr val="tx1"/>
                </a:solidFill>
              </a:rPr>
              <a:t>игрушечные животные</a:t>
            </a:r>
            <a:r>
              <a:rPr lang="ru-RU" sz="2400" dirty="0" smtClean="0">
                <a:solidFill>
                  <a:schemeClr val="tx1"/>
                </a:solidFill>
              </a:rPr>
              <a:t>;</a:t>
            </a:r>
          </a:p>
          <a:p>
            <a:pPr algn="l">
              <a:buFont typeface="Wingdings" pitchFamily="2" charset="2"/>
              <a:buChar char="ü"/>
            </a:pPr>
            <a:r>
              <a:rPr lang="ru-RU" sz="2400" b="1" dirty="0" smtClean="0">
                <a:solidFill>
                  <a:schemeClr val="tx1"/>
                </a:solidFill>
              </a:rPr>
              <a:t>Машинки.</a:t>
            </a:r>
          </a:p>
          <a:p>
            <a:pPr algn="l"/>
            <a:endParaRPr lang="ru-RU" dirty="0" smtClean="0">
              <a:solidFill>
                <a:schemeClr val="tx1"/>
              </a:solidFill>
            </a:endParaRPr>
          </a:p>
          <a:p>
            <a:pPr algn="l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10242010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29439" y="1166972"/>
            <a:ext cx="3725800" cy="26763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57275" y="332846"/>
            <a:ext cx="10244138" cy="1810280"/>
          </a:xfrm>
        </p:spPr>
        <p:txBody>
          <a:bodyPr/>
          <a:lstStyle/>
          <a:p>
            <a:pPr algn="l"/>
            <a:r>
              <a:rPr lang="ru-RU" sz="3600" b="1" dirty="0" smtClean="0">
                <a:solidFill>
                  <a:srgbClr val="002060"/>
                </a:solidFill>
              </a:rPr>
              <a:t>Игровые пособия, способствующие физическому развитию:</a:t>
            </a: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4375" y="1428750"/>
            <a:ext cx="924401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Мячи (разных размеров).</a:t>
            </a:r>
            <a:br>
              <a:rPr lang="ru-RU" sz="3200" dirty="0" smtClean="0"/>
            </a:br>
            <a:r>
              <a:rPr lang="ru-RU" sz="3200" dirty="0" smtClean="0"/>
              <a:t>Обручи.</a:t>
            </a:r>
            <a:br>
              <a:rPr lang="ru-RU" sz="3200" dirty="0" smtClean="0"/>
            </a:br>
            <a:r>
              <a:rPr lang="ru-RU" sz="3200" dirty="0" smtClean="0"/>
              <a:t>Спортивное оборудование для малышей (качели, горки, кольца, лесенки, шведская стенка).</a:t>
            </a:r>
            <a:br>
              <a:rPr lang="ru-RU" sz="3200" dirty="0" smtClean="0"/>
            </a:br>
            <a:r>
              <a:rPr lang="ru-RU" sz="3200" dirty="0" smtClean="0"/>
              <a:t>Скамеечки для ходьбы.</a:t>
            </a:r>
            <a:br>
              <a:rPr lang="ru-RU" sz="3200" dirty="0" smtClean="0"/>
            </a:br>
            <a:r>
              <a:rPr lang="ru-RU" sz="3200" dirty="0" smtClean="0"/>
              <a:t>Коврики с разной поверхностью.</a:t>
            </a:r>
            <a:endParaRPr lang="ru-RU" sz="3200" dirty="0"/>
          </a:p>
        </p:txBody>
      </p:sp>
      <p:pic>
        <p:nvPicPr>
          <p:cNvPr id="5" name="Рисунок 4" descr="606352208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15175" y="3740151"/>
            <a:ext cx="3963987" cy="31178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242" y="2985655"/>
            <a:ext cx="5899958" cy="393330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1978" y="415636"/>
            <a:ext cx="8957040" cy="1246909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Через игру развиваются </a:t>
            </a:r>
            <a:r>
              <a:rPr lang="ru-RU" sz="3200" dirty="0">
                <a:solidFill>
                  <a:schemeClr val="tx1"/>
                </a:solidFill>
              </a:rPr>
              <a:t>все психические процессы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57" y="1827415"/>
            <a:ext cx="5294376" cy="231648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70521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92792" y="247123"/>
            <a:ext cx="7951258" cy="510116"/>
          </a:xfrm>
        </p:spPr>
        <p:txBody>
          <a:bodyPr/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Рекомендации для родителей:</a:t>
            </a:r>
            <a:endParaRPr lang="ru-RU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7238" y="785813"/>
            <a:ext cx="10972800" cy="5586412"/>
          </a:xfrm>
        </p:spPr>
        <p:txBody>
          <a:bodyPr/>
          <a:lstStyle/>
          <a:p>
            <a:pPr marL="514350" indent="-514350" algn="l">
              <a:buFont typeface="+mj-lt"/>
              <a:buAutoNum type="arabicPeriod"/>
            </a:pPr>
            <a:r>
              <a:rPr lang="ru-RU" sz="2800" b="1" dirty="0" smtClean="0">
                <a:solidFill>
                  <a:schemeClr val="tx1"/>
                </a:solidFill>
              </a:rPr>
              <a:t>Играя с ребенком, опуститесь рядом с ним, чтобы вы были с ним на одном уровне. </a:t>
            </a:r>
          </a:p>
          <a:p>
            <a:pPr marL="514350" indent="-514350" algn="l">
              <a:buFont typeface="+mj-lt"/>
              <a:buAutoNum type="arabicPeriod"/>
            </a:pPr>
            <a:r>
              <a:rPr lang="ru-RU" sz="2800" b="1" dirty="0" smtClean="0">
                <a:solidFill>
                  <a:schemeClr val="tx1"/>
                </a:solidFill>
              </a:rPr>
              <a:t>Подберите для игры яркие красивые игрушки. </a:t>
            </a:r>
          </a:p>
          <a:p>
            <a:pPr marL="514350" indent="-514350" algn="l">
              <a:buFont typeface="+mj-lt"/>
              <a:buAutoNum type="arabicPeriod"/>
            </a:pPr>
            <a:r>
              <a:rPr lang="ru-RU" sz="2800" b="1" dirty="0" smtClean="0">
                <a:solidFill>
                  <a:schemeClr val="tx1"/>
                </a:solidFill>
              </a:rPr>
              <a:t>Покупая новую игрушку, обязательно покажите, как ребенку в нее играть.</a:t>
            </a:r>
          </a:p>
          <a:p>
            <a:pPr marL="514350" indent="-514350" algn="l">
              <a:buFont typeface="+mj-lt"/>
              <a:buAutoNum type="arabicPeriod"/>
            </a:pPr>
            <a:r>
              <a:rPr lang="ru-RU" sz="2800" b="1" dirty="0" smtClean="0">
                <a:solidFill>
                  <a:schemeClr val="tx1"/>
                </a:solidFill>
              </a:rPr>
              <a:t>Постепенно сокращайте свое участие в игре.</a:t>
            </a:r>
          </a:p>
          <a:p>
            <a:pPr marL="514350" indent="-514350" algn="l">
              <a:buFont typeface="+mj-lt"/>
              <a:buAutoNum type="arabicPeriod"/>
            </a:pPr>
            <a:r>
              <a:rPr lang="ru-RU" sz="2800" b="1" dirty="0" smtClean="0">
                <a:solidFill>
                  <a:schemeClr val="tx1"/>
                </a:solidFill>
              </a:rPr>
              <a:t>Озвучивайте все ваши действия. </a:t>
            </a:r>
          </a:p>
          <a:p>
            <a:pPr marL="514350" indent="-514350" algn="l">
              <a:buFont typeface="+mj-lt"/>
              <a:buAutoNum type="arabicPeriod"/>
            </a:pPr>
            <a:r>
              <a:rPr lang="ru-RU" sz="2800" b="1" dirty="0" smtClean="0">
                <a:solidFill>
                  <a:schemeClr val="tx1"/>
                </a:solidFill>
              </a:rPr>
              <a:t>Подберите «правильное» </a:t>
            </a:r>
          </a:p>
          <a:p>
            <a:pPr marL="514350" indent="-514350" algn="l"/>
            <a:r>
              <a:rPr lang="ru-RU" sz="2800" b="1" dirty="0" smtClean="0">
                <a:solidFill>
                  <a:schemeClr val="tx1"/>
                </a:solidFill>
              </a:rPr>
              <a:t>      время для игры.</a:t>
            </a:r>
          </a:p>
          <a:p>
            <a:pPr marL="514350" indent="-514350" algn="l"/>
            <a:r>
              <a:rPr lang="ru-RU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7</a:t>
            </a:r>
            <a:r>
              <a:rPr lang="ru-RU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.    </a:t>
            </a:r>
            <a:r>
              <a:rPr lang="ru-RU" sz="2800" b="1" dirty="0" smtClean="0">
                <a:solidFill>
                  <a:schemeClr val="tx1"/>
                </a:solidFill>
              </a:rPr>
              <a:t>Повторяйте игры. </a:t>
            </a:r>
          </a:p>
          <a:p>
            <a:pPr algn="l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imgprevi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13603" y="3857626"/>
            <a:ext cx="3978397" cy="3000374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5788" y="609599"/>
            <a:ext cx="11015661" cy="3248026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002060"/>
                </a:solidFill>
              </a:rPr>
              <a:t>«Игры детей – вовсе не игры, а правильнее смотреть на них как на </a:t>
            </a:r>
            <a:r>
              <a:rPr lang="ru-RU" sz="4000" u="sng" dirty="0" smtClean="0">
                <a:solidFill>
                  <a:srgbClr val="002060"/>
                </a:solidFill>
              </a:rPr>
              <a:t>самое значительное </a:t>
            </a:r>
            <a:r>
              <a:rPr lang="ru-RU" sz="4000" dirty="0" smtClean="0">
                <a:solidFill>
                  <a:srgbClr val="002060"/>
                </a:solidFill>
              </a:rPr>
              <a:t>и </a:t>
            </a:r>
            <a:r>
              <a:rPr lang="ru-RU" sz="4000" u="sng" dirty="0" smtClean="0">
                <a:solidFill>
                  <a:srgbClr val="002060"/>
                </a:solidFill>
              </a:rPr>
              <a:t>глубокомысленное </a:t>
            </a:r>
            <a:r>
              <a:rPr lang="ru-RU" sz="4000" dirty="0" smtClean="0">
                <a:solidFill>
                  <a:srgbClr val="002060"/>
                </a:solidFill>
              </a:rPr>
              <a:t>занятие этого возраста».                                </a:t>
            </a:r>
            <a:r>
              <a:rPr lang="ru-RU" sz="4000" dirty="0" err="1" smtClean="0">
                <a:solidFill>
                  <a:srgbClr val="002060"/>
                </a:solidFill>
              </a:rPr>
              <a:t>М.Монтель</a:t>
            </a:r>
            <a:endParaRPr lang="ru-RU" sz="4000" dirty="0">
              <a:solidFill>
                <a:srgbClr val="002060"/>
              </a:solidFill>
            </a:endParaRPr>
          </a:p>
        </p:txBody>
      </p:sp>
      <p:pic>
        <p:nvPicPr>
          <p:cNvPr id="6" name="Рисунок 5" descr="680e6a12b51b2a256b52e02134f5c43d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371850"/>
            <a:ext cx="6030098" cy="34861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1517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f91357d44adae04f4a5a23d68868bb1-800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96350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4877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80593" y="224753"/>
            <a:ext cx="9013151" cy="883612"/>
          </a:xfrm>
        </p:spPr>
        <p:txBody>
          <a:bodyPr/>
          <a:lstStyle/>
          <a:p>
            <a:pPr algn="ctr"/>
            <a:r>
              <a:rPr lang="ru-RU" sz="4400" dirty="0" smtClean="0">
                <a:solidFill>
                  <a:srgbClr val="002060"/>
                </a:solidFill>
              </a:rPr>
              <a:t>Достижения </a:t>
            </a:r>
            <a:r>
              <a:rPr lang="ru-RU" sz="4400" dirty="0">
                <a:solidFill>
                  <a:srgbClr val="002060"/>
                </a:solidFill>
              </a:rPr>
              <a:t>раннего детства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="" xmlns:p14="http://schemas.microsoft.com/office/powerpoint/2010/main" val="2729862795"/>
              </p:ext>
            </p:extLst>
          </p:nvPr>
        </p:nvGraphicFramePr>
        <p:xfrm>
          <a:off x="89452" y="135016"/>
          <a:ext cx="11638720" cy="46117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067308" y="3285483"/>
            <a:ext cx="4255377" cy="295072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77685" y="3773423"/>
            <a:ext cx="4461027" cy="308457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0235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7676" y="396830"/>
            <a:ext cx="7766936" cy="1203370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Открытия для ребенка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882" y="1969166"/>
            <a:ext cx="8278500" cy="488883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894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17615" y="152399"/>
            <a:ext cx="8263098" cy="1372336"/>
          </a:xfrm>
        </p:spPr>
        <p:txBody>
          <a:bodyPr/>
          <a:lstStyle/>
          <a:p>
            <a:pPr algn="ctr"/>
            <a:r>
              <a:rPr lang="ru-RU" sz="4400" dirty="0" smtClean="0">
                <a:solidFill>
                  <a:srgbClr val="002060"/>
                </a:solidFill>
              </a:rPr>
              <a:t>Формирование  предметной деятельности</a:t>
            </a:r>
            <a:endParaRPr lang="ru-RU" sz="4400" dirty="0">
              <a:solidFill>
                <a:srgbClr val="002060"/>
              </a:solidFill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="" xmlns:p14="http://schemas.microsoft.com/office/powerpoint/2010/main" val="1178542682"/>
              </p:ext>
            </p:extLst>
          </p:nvPr>
        </p:nvGraphicFramePr>
        <p:xfrm>
          <a:off x="1417615" y="1673824"/>
          <a:ext cx="8950739" cy="518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758746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87798" y="207986"/>
            <a:ext cx="8143828" cy="892152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Классификация игр для детей раннего возраста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14613" y="1357313"/>
            <a:ext cx="62394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СЕНСОРНЫЕ ИГРЫ</a:t>
            </a:r>
            <a:endParaRPr lang="ru-RU" sz="36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7" name="Выноска со стрелкой вниз 6"/>
          <p:cNvSpPr/>
          <p:nvPr/>
        </p:nvSpPr>
        <p:spPr>
          <a:xfrm>
            <a:off x="668337" y="2355849"/>
            <a:ext cx="4332287" cy="1158875"/>
          </a:xfrm>
          <a:prstGeom prst="downArrow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tx1"/>
                </a:solidFill>
                <a:latin typeface="Arial" charset="0"/>
              </a:rPr>
              <a:t>Сенсорный материал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85813" y="3776663"/>
            <a:ext cx="4329113" cy="2366962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u="sng" dirty="0">
                <a:solidFill>
                  <a:schemeClr val="tx1"/>
                </a:solidFill>
                <a:latin typeface="Arial" charset="0"/>
              </a:rPr>
              <a:t>Песок</a:t>
            </a:r>
          </a:p>
          <a:p>
            <a:pPr algn="ctr">
              <a:defRPr/>
            </a:pPr>
            <a:r>
              <a:rPr lang="ru-RU" sz="2400" b="1" u="sng" dirty="0">
                <a:solidFill>
                  <a:schemeClr val="tx1"/>
                </a:solidFill>
                <a:latin typeface="Arial" charset="0"/>
              </a:rPr>
              <a:t>Глина</a:t>
            </a:r>
          </a:p>
          <a:p>
            <a:pPr algn="ctr">
              <a:defRPr/>
            </a:pPr>
            <a:r>
              <a:rPr lang="ru-RU" sz="2400" b="1" u="sng" dirty="0">
                <a:solidFill>
                  <a:schemeClr val="tx1"/>
                </a:solidFill>
                <a:latin typeface="Arial" charset="0"/>
              </a:rPr>
              <a:t>Бумага</a:t>
            </a:r>
          </a:p>
          <a:p>
            <a:pPr algn="ctr">
              <a:defRPr/>
            </a:pPr>
            <a:r>
              <a:rPr lang="ru-RU" sz="2400" b="1" u="sng" dirty="0">
                <a:solidFill>
                  <a:schemeClr val="tx1"/>
                </a:solidFill>
                <a:latin typeface="Arial" charset="0"/>
              </a:rPr>
              <a:t>Вода</a:t>
            </a:r>
          </a:p>
          <a:p>
            <a:pPr algn="ctr">
              <a:defRPr/>
            </a:pPr>
            <a:r>
              <a:rPr lang="ru-RU" sz="2400" b="1" u="sng" dirty="0">
                <a:solidFill>
                  <a:schemeClr val="tx1"/>
                </a:solidFill>
                <a:latin typeface="Arial" charset="0"/>
              </a:rPr>
              <a:t>Краски</a:t>
            </a:r>
          </a:p>
          <a:p>
            <a:pPr algn="ctr">
              <a:defRPr/>
            </a:pPr>
            <a:r>
              <a:rPr lang="ru-RU" sz="2400" b="1" u="sng" dirty="0">
                <a:solidFill>
                  <a:schemeClr val="tx1"/>
                </a:solidFill>
                <a:latin typeface="Arial" charset="0"/>
              </a:rPr>
              <a:t>Тесто</a:t>
            </a:r>
            <a:endParaRPr lang="ru-RU" sz="24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9" name="Выноска со стрелкой вниз 3"/>
          <p:cNvSpPr/>
          <p:nvPr/>
        </p:nvSpPr>
        <p:spPr>
          <a:xfrm>
            <a:off x="5635624" y="2357437"/>
            <a:ext cx="5094288" cy="1171575"/>
          </a:xfrm>
          <a:prstGeom prst="downArrow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tx1"/>
                </a:solidFill>
                <a:latin typeface="Arial" charset="0"/>
              </a:rPr>
              <a:t>Развитие сенсорной системы</a:t>
            </a:r>
          </a:p>
        </p:txBody>
      </p:sp>
      <p:sp>
        <p:nvSpPr>
          <p:cNvPr id="10" name="Скругленный прямоугольник 7"/>
          <p:cNvSpPr/>
          <p:nvPr/>
        </p:nvSpPr>
        <p:spPr>
          <a:xfrm>
            <a:off x="6197599" y="3700462"/>
            <a:ext cx="4289425" cy="241458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u="sng" dirty="0">
                <a:solidFill>
                  <a:schemeClr val="tx1"/>
                </a:solidFill>
                <a:latin typeface="Arial" charset="0"/>
              </a:rPr>
              <a:t>Зрение</a:t>
            </a:r>
          </a:p>
          <a:p>
            <a:pPr algn="ctr">
              <a:defRPr/>
            </a:pPr>
            <a:r>
              <a:rPr lang="ru-RU" sz="2400" b="1" u="sng" dirty="0">
                <a:solidFill>
                  <a:schemeClr val="tx1"/>
                </a:solidFill>
                <a:latin typeface="Arial" charset="0"/>
              </a:rPr>
              <a:t>Вкус</a:t>
            </a:r>
          </a:p>
          <a:p>
            <a:pPr algn="ctr">
              <a:defRPr/>
            </a:pPr>
            <a:r>
              <a:rPr lang="ru-RU" sz="2400" b="1" u="sng" dirty="0">
                <a:solidFill>
                  <a:schemeClr val="tx1"/>
                </a:solidFill>
                <a:latin typeface="Arial" charset="0"/>
              </a:rPr>
              <a:t>Обоняние</a:t>
            </a:r>
          </a:p>
          <a:p>
            <a:pPr algn="ctr">
              <a:defRPr/>
            </a:pPr>
            <a:r>
              <a:rPr lang="ru-RU" sz="2400" b="1" u="sng" dirty="0">
                <a:solidFill>
                  <a:schemeClr val="tx1"/>
                </a:solidFill>
                <a:latin typeface="Arial" charset="0"/>
              </a:rPr>
              <a:t>Слух</a:t>
            </a:r>
          </a:p>
          <a:p>
            <a:pPr algn="ctr">
              <a:defRPr/>
            </a:pPr>
            <a:r>
              <a:rPr lang="ru-RU" sz="2400" b="1" u="sng" dirty="0">
                <a:solidFill>
                  <a:schemeClr val="tx1"/>
                </a:solidFill>
                <a:latin typeface="Arial" charset="0"/>
              </a:rPr>
              <a:t>Температурная чувствительность </a:t>
            </a:r>
            <a:endParaRPr lang="ru-RU" sz="2400" dirty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114864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78504" y="228600"/>
            <a:ext cx="7766936" cy="1157288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Arial Black" pitchFamily="34" charset="0"/>
              </a:rPr>
              <a:t>МОТОРНЫЕ ИГРЫ и ИГРА - ВОЗНЯ</a:t>
            </a:r>
            <a:endParaRPr lang="ru-RU" sz="36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Загнутый угол 3"/>
          <p:cNvSpPr/>
          <p:nvPr/>
        </p:nvSpPr>
        <p:spPr>
          <a:xfrm>
            <a:off x="1136653" y="1612898"/>
            <a:ext cx="4149724" cy="2201863"/>
          </a:xfrm>
          <a:prstGeom prst="foldedCorner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u="sng" dirty="0">
                <a:solidFill>
                  <a:schemeClr val="tx1"/>
                </a:solidFill>
                <a:latin typeface="Arial" charset="0"/>
              </a:rPr>
              <a:t>Бег</a:t>
            </a:r>
          </a:p>
          <a:p>
            <a:pPr algn="ctr">
              <a:defRPr/>
            </a:pPr>
            <a:r>
              <a:rPr lang="ru-RU" sz="2400" b="1" u="sng" dirty="0">
                <a:solidFill>
                  <a:schemeClr val="tx1"/>
                </a:solidFill>
                <a:latin typeface="Arial" charset="0"/>
              </a:rPr>
              <a:t>Прыжки</a:t>
            </a:r>
          </a:p>
          <a:p>
            <a:pPr algn="ctr">
              <a:defRPr/>
            </a:pPr>
            <a:r>
              <a:rPr lang="ru-RU" sz="2400" b="1" u="sng" dirty="0">
                <a:solidFill>
                  <a:schemeClr val="tx1"/>
                </a:solidFill>
                <a:latin typeface="Arial" charset="0"/>
              </a:rPr>
              <a:t>Лазание</a:t>
            </a:r>
          </a:p>
          <a:p>
            <a:pPr algn="ctr">
              <a:defRPr/>
            </a:pPr>
            <a:r>
              <a:rPr lang="ru-RU" sz="2400" b="1" u="sng" dirty="0">
                <a:solidFill>
                  <a:schemeClr val="tx1"/>
                </a:solidFill>
                <a:latin typeface="Arial" charset="0"/>
              </a:rPr>
              <a:t>Двигательная активность</a:t>
            </a:r>
          </a:p>
        </p:txBody>
      </p:sp>
      <p:pic>
        <p:nvPicPr>
          <p:cNvPr id="5" name="Picture 6" descr="202347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3050" y="4270352"/>
            <a:ext cx="3429000" cy="2232048"/>
          </a:xfrm>
          <a:prstGeom prst="rect">
            <a:avLst/>
          </a:prstGeom>
          <a:ln w="2286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Рисунок 5" descr="qhs6YlsETm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57925" y="4300538"/>
            <a:ext cx="3843337" cy="2185986"/>
          </a:xfrm>
          <a:prstGeom prst="rect">
            <a:avLst/>
          </a:prstGeom>
          <a:ln w="2286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Загнутый угол 6"/>
          <p:cNvSpPr/>
          <p:nvPr/>
        </p:nvSpPr>
        <p:spPr>
          <a:xfrm>
            <a:off x="6315075" y="1500188"/>
            <a:ext cx="3857625" cy="2414588"/>
          </a:xfrm>
          <a:prstGeom prst="foldedCorner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Arial" charset="0"/>
              </a:rPr>
              <a:t>Развитие:</a:t>
            </a:r>
            <a:endParaRPr lang="ru-RU" sz="2400" b="1" u="sng" dirty="0" smtClean="0">
              <a:solidFill>
                <a:schemeClr val="tx1"/>
              </a:solidFill>
              <a:latin typeface="Arial" charset="0"/>
            </a:endParaRPr>
          </a:p>
          <a:p>
            <a:pPr algn="ctr">
              <a:defRPr/>
            </a:pPr>
            <a:r>
              <a:rPr lang="ru-RU" sz="2400" b="1" u="sng" dirty="0" smtClean="0">
                <a:solidFill>
                  <a:schemeClr val="tx1"/>
                </a:solidFill>
                <a:latin typeface="Arial" charset="0"/>
              </a:rPr>
              <a:t>Крупной моторики</a:t>
            </a:r>
          </a:p>
          <a:p>
            <a:pPr algn="ctr">
              <a:defRPr/>
            </a:pPr>
            <a:r>
              <a:rPr lang="ru-RU" sz="2400" b="1" u="sng" dirty="0" smtClean="0">
                <a:solidFill>
                  <a:schemeClr val="tx1"/>
                </a:solidFill>
                <a:latin typeface="Arial" charset="0"/>
              </a:rPr>
              <a:t>Управлять своим телом</a:t>
            </a:r>
          </a:p>
          <a:p>
            <a:pPr algn="ctr">
              <a:defRPr/>
            </a:pPr>
            <a:r>
              <a:rPr lang="ru-RU" sz="2400" b="1" u="sng" dirty="0" smtClean="0">
                <a:solidFill>
                  <a:schemeClr val="tx1"/>
                </a:solidFill>
                <a:latin typeface="Arial" charset="0"/>
              </a:rPr>
              <a:t>Выплеск эмоций</a:t>
            </a:r>
            <a:endParaRPr lang="ru-RU" sz="2400" b="1" u="sng" dirty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950384" y="304270"/>
            <a:ext cx="9037108" cy="924453"/>
          </a:xfrm>
        </p:spPr>
        <p:txBody>
          <a:bodyPr/>
          <a:lstStyle/>
          <a:p>
            <a:pPr algn="ctr"/>
            <a:r>
              <a:rPr lang="ru-RU" sz="4400" dirty="0" smtClean="0">
                <a:solidFill>
                  <a:srgbClr val="FF0000"/>
                </a:solidFill>
                <a:latin typeface="Arial Black" pitchFamily="34" charset="0"/>
              </a:rPr>
              <a:t>Языковые игры</a:t>
            </a:r>
            <a:endParaRPr lang="ru-RU" sz="4400" dirty="0"/>
          </a:p>
        </p:txBody>
      </p:sp>
      <p:sp>
        <p:nvSpPr>
          <p:cNvPr id="4" name="Загнутый угол 3"/>
          <p:cNvSpPr/>
          <p:nvPr/>
        </p:nvSpPr>
        <p:spPr>
          <a:xfrm>
            <a:off x="4879979" y="1455736"/>
            <a:ext cx="4149724" cy="2201863"/>
          </a:xfrm>
          <a:prstGeom prst="foldedCorner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Эксперименты со словами, звуками</a:t>
            </a:r>
            <a:endParaRPr lang="ru-RU" sz="2400" b="1" u="sng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счастливые-милые-дети-мальчик-и-девочка-прыгают-16589108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4337" y="3525203"/>
            <a:ext cx="7958137" cy="33327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639</TotalTime>
  <Words>543</Words>
  <Application>Microsoft Office PowerPoint</Application>
  <PresentationFormat>Произвольный</PresentationFormat>
  <Paragraphs>122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Аспект</vt:lpstr>
      <vt:lpstr>Игровая деятельность детей раннего возраста, как средство познавательного развития</vt:lpstr>
      <vt:lpstr>Через игру развиваются все психические процессы</vt:lpstr>
      <vt:lpstr>Слайд 3</vt:lpstr>
      <vt:lpstr>Достижения раннего детства</vt:lpstr>
      <vt:lpstr>Открытия для ребенка</vt:lpstr>
      <vt:lpstr>Формирование  предметной деятельности</vt:lpstr>
      <vt:lpstr>Классификация игр для детей раннего возраста</vt:lpstr>
      <vt:lpstr>МОТОРНЫЕ ИГРЫ и ИГРА - ВОЗНЯ</vt:lpstr>
      <vt:lpstr>Языковые игры</vt:lpstr>
      <vt:lpstr>Ролевые игры</vt:lpstr>
      <vt:lpstr>ИГРА ДЛЯ РЕБЁНКА</vt:lpstr>
      <vt:lpstr>Слайд 12</vt:lpstr>
      <vt:lpstr>Игрушки для детей раннего возраста  (от 1 до 3 лет) </vt:lpstr>
      <vt:lpstr>Наглядно-действенное мышление:</vt:lpstr>
      <vt:lpstr>Познавательная активность:</vt:lpstr>
      <vt:lpstr>Целеустремлённость и настойчивость:</vt:lpstr>
      <vt:lpstr>Речевое развитие:</vt:lpstr>
      <vt:lpstr>Предметная (процессуальная) игра:</vt:lpstr>
      <vt:lpstr>Игровые пособия, способствующие физическому развитию: </vt:lpstr>
      <vt:lpstr>Рекомендации для родителей:</vt:lpstr>
      <vt:lpstr>«Игры детей – вовсе не игры, а правильнее смотреть на них как на самое значительное и глубокомысленное занятие этого возраста».                                М.Монтель</vt:lpstr>
      <vt:lpstr>Слайд 22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Игровая деятельность детей раннего возраста, как средство познавательного развития</dc:title>
  <dc:creator>SPUTNIK</dc:creator>
  <cp:lastModifiedBy>Юля</cp:lastModifiedBy>
  <cp:revision>62</cp:revision>
  <dcterms:created xsi:type="dcterms:W3CDTF">2023-04-18T02:20:26Z</dcterms:created>
  <dcterms:modified xsi:type="dcterms:W3CDTF">2023-11-13T08:01:53Z</dcterms:modified>
</cp:coreProperties>
</file>