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7" r:id="rId2"/>
    <p:sldId id="273" r:id="rId3"/>
    <p:sldId id="256" r:id="rId4"/>
    <p:sldId id="277" r:id="rId5"/>
    <p:sldId id="263" r:id="rId6"/>
    <p:sldId id="269" r:id="rId7"/>
    <p:sldId id="260" r:id="rId8"/>
    <p:sldId id="279" r:id="rId9"/>
    <p:sldId id="275" r:id="rId10"/>
    <p:sldId id="268" r:id="rId11"/>
    <p:sldId id="270" r:id="rId12"/>
    <p:sldId id="272" r:id="rId13"/>
    <p:sldId id="278" r:id="rId14"/>
    <p:sldId id="271" r:id="rId15"/>
    <p:sldId id="274" r:id="rId16"/>
    <p:sldId id="276" r:id="rId17"/>
    <p:sldId id="26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3" autoAdjust="0"/>
    <p:restoredTop sz="94926" autoAdjust="0"/>
  </p:normalViewPr>
  <p:slideViewPr>
    <p:cSldViewPr snapToGrid="0">
      <p:cViewPr varScale="1">
        <p:scale>
          <a:sx n="59" d="100"/>
          <a:sy n="59" d="100"/>
        </p:scale>
        <p:origin x="566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174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E6513-DE74-41F0-B928-352BEEC42093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01566-1AEC-48A5-8369-3E4A83041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873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01566-1AEC-48A5-8369-3E4A83041E5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642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601566-1AEC-48A5-8369-3E4A83041E5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0000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601566-1AEC-48A5-8369-3E4A83041E5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8830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01566-1AEC-48A5-8369-3E4A83041E5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733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01566-1AEC-48A5-8369-3E4A83041E5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58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601566-1AEC-48A5-8369-3E4A83041E5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8052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601566-1AEC-48A5-8369-3E4A83041E5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7378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01566-1AEC-48A5-8369-3E4A83041E5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695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601566-1AEC-48A5-8369-3E4A83041E5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8260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601566-1AEC-48A5-8369-3E4A83041E5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5634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AC5D-661B-48C6-A00F-B9349BFD96F9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05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AC5D-661B-48C6-A00F-B9349BFD96F9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846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AC5D-661B-48C6-A00F-B9349BFD96F9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9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AC5D-661B-48C6-A00F-B9349BFD96F9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37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AC5D-661B-48C6-A00F-B9349BFD96F9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045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AC5D-661B-48C6-A00F-B9349BFD96F9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22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AC5D-661B-48C6-A00F-B9349BFD96F9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09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AC5D-661B-48C6-A00F-B9349BFD96F9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93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AC5D-661B-48C6-A00F-B9349BFD96F9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45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AC5D-661B-48C6-A00F-B9349BFD96F9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08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AC5D-661B-48C6-A00F-B9349BFD96F9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17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29000">
              <a:schemeClr val="bg1">
                <a:lumMod val="99000"/>
              </a:schemeClr>
            </a:gs>
            <a:gs pos="7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2AC5D-661B-48C6-A00F-B9349BFD96F9}" type="datetimeFigureOut">
              <a:rPr lang="ru-RU" smtClean="0"/>
              <a:t>07.01.2024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93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lassika.r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1.wmf"/><Relationship Id="rId4" Type="http://schemas.openxmlformats.org/officeDocument/2006/relationships/hyperlink" Target="http://www.ayguo.com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lture.ru/live/cinema/m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5218" y="136478"/>
            <a:ext cx="11218460" cy="137842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altLang="ru-RU" sz="2400" b="1" dirty="0">
                <a:latin typeface="Times New Roman" panose="02020603050405020304" pitchFamily="18" charset="0"/>
              </a:rPr>
              <a:t>Государственное бюджетное общеобразовательное учреждение средняя общеобразовательная школа №358   Московского района    </a:t>
            </a:r>
            <a:br>
              <a:rPr lang="ru-RU" altLang="ru-RU" sz="2400" b="1" dirty="0">
                <a:latin typeface="Times New Roman" panose="02020603050405020304" pitchFamily="18" charset="0"/>
              </a:rPr>
            </a:br>
            <a:r>
              <a:rPr lang="ru-RU" altLang="ru-RU" sz="2400" b="1" dirty="0">
                <a:latin typeface="Times New Roman" panose="02020603050405020304" pitchFamily="18" charset="0"/>
              </a:rPr>
              <a:t>Санкт-Петербурга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805218" y="2576504"/>
            <a:ext cx="11027390" cy="1160059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цифровых технологий как средства формирования мотивации школьников на уроках русского языка и литературы.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40740" y="4398496"/>
            <a:ext cx="67829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 и литературы </a:t>
            </a:r>
          </a:p>
          <a:p>
            <a:pPr>
              <a:spcBef>
                <a:spcPct val="0"/>
              </a:spcBef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Сидорова Ольга Юрьевна</a:t>
            </a:r>
          </a:p>
        </p:txBody>
      </p:sp>
      <p:pic>
        <p:nvPicPr>
          <p:cNvPr id="5" name="Picture 7" descr="BOOK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798" y="5723680"/>
            <a:ext cx="16621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QUILLP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09" y="4798167"/>
            <a:ext cx="1152525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802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5218" y="404165"/>
            <a:ext cx="11218460" cy="61044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библиотеки, виртуальные музеи, выставки. 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572709" y="1167009"/>
            <a:ext cx="11259900" cy="3478758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«Виртуальный музей литературных героев»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https://www.likt590.ru/project/museum/enter.html</a:t>
            </a:r>
            <a:endParaRPr lang="ru-RU" sz="2800" b="1" u="sng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 русской литературы сайт</a:t>
            </a:r>
          </a:p>
          <a:p>
            <a:pPr algn="l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https://klassika.ru/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Звуковые записи классической русской литературы - сайт </a:t>
            </a:r>
            <a:r>
              <a:rPr lang="ru-RU" sz="2800" b="1" dirty="0">
                <a:solidFill>
                  <a:schemeClr val="accent5"/>
                </a:solidFill>
                <a:hlinkClick r:id="rId4"/>
              </a:rPr>
              <a:t>http://www.ayguo.com</a:t>
            </a:r>
            <a:endParaRPr lang="ru-RU" sz="2800" b="1" dirty="0">
              <a:solidFill>
                <a:schemeClr val="accent5"/>
              </a:solidFill>
            </a:endParaRPr>
          </a:p>
          <a:p>
            <a:pPr algn="l"/>
            <a:endParaRPr lang="ru-RU" sz="2800" b="1" u="sng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7" descr="BOOK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798" y="5723680"/>
            <a:ext cx="16621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Медный всадник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8608" y="4127290"/>
            <a:ext cx="1448758" cy="218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827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Онлайн-посещение музея на уроке литературы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file:///C:/Users/IRBIS/Downloads/victorymuseum.ru</a:t>
            </a:r>
            <a:endParaRPr lang="ru-RU" sz="28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Культура.рф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https://www.culture.ru/live/cinema/mo</a:t>
            </a:r>
            <a:r>
              <a:rPr lang="ru-RU" b="1" u="sng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vies/family/child-100</a:t>
            </a:r>
            <a:endParaRPr lang="ru-RU" b="1" u="sng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3244334"/>
            <a:ext cx="95344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словарь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Викисловарь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dirty="0"/>
              <a:t> </a:t>
            </a:r>
            <a:r>
              <a:rPr lang="en-US" sz="2800" b="1" u="sng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https://ru.wiktionary.org/</a:t>
            </a:r>
            <a:endParaRPr lang="ru-RU" sz="2800" b="1" u="sng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  <a:p>
            <a:endParaRPr lang="ru-RU" sz="2800" dirty="0"/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информационно-образовательной среды, доступные на уроке </a:t>
            </a:r>
          </a:p>
        </p:txBody>
      </p:sp>
    </p:spTree>
    <p:extLst>
      <p:ext uri="{BB962C8B-B14F-4D97-AF65-F5344CB8AC3E}">
        <p14:creationId xmlns:p14="http://schemas.microsoft.com/office/powerpoint/2010/main" val="2646150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2709" y="404165"/>
            <a:ext cx="11450969" cy="1311902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уроке литературы в 9 классе, посвященному чтению и анализу стихотворения В. А. Жуковского «Невыразимое», обращение к электронному Словарю позволило получить  такой результат: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572709" y="1853853"/>
            <a:ext cx="11259900" cy="1790100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значений слов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Лексическое  значение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«Невыразимое»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такой, который трудно высказать, передать словами; неизъяснимый</a:t>
            </a:r>
          </a:p>
          <a:p>
            <a:pPr algn="l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перен. Очень сильный; чрезвычайный.</a:t>
            </a:r>
          </a:p>
          <a:p>
            <a:pPr algn="l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Синонимы неизъяснимый, неописуемый, непередаваемый, несказанный,</a:t>
            </a:r>
          </a:p>
          <a:p>
            <a:pPr algn="l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Неизреченный.</a:t>
            </a:r>
          </a:p>
        </p:txBody>
      </p:sp>
      <p:pic>
        <p:nvPicPr>
          <p:cNvPr id="5" name="Picture 7" descr="BOOK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798" y="5723680"/>
            <a:ext cx="16621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QUILLP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09" y="4798167"/>
            <a:ext cx="1152525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2803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799905" y="1077999"/>
            <a:ext cx="11027390" cy="2618508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Осмысленному чтению названия произведения способствует прием «Карта значений слов». Карта значений слов представляет собой таблицу,  предназначенную для заполнения учениками столбцов, служащих для прямых и переносных значений слов, из которых составлено название произведения, и их синонимов.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7" descr="BOOK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798" y="5723680"/>
            <a:ext cx="16621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QUILLP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09" y="4798167"/>
            <a:ext cx="1152525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27342" y="3167390"/>
            <a:ext cx="80134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сайт «</a:t>
            </a:r>
            <a:r>
              <a:rPr lang="ru-RU" sz="2800" b="1" dirty="0" err="1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Афоризм.ру</a:t>
            </a:r>
            <a:r>
              <a:rPr lang="ru-RU" sz="28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» </a:t>
            </a:r>
            <a:r>
              <a:rPr lang="en-US" sz="2800" b="1" u="sng" dirty="0">
                <a:solidFill>
                  <a:srgbClr val="5B9BD5">
                    <a:lumMod val="75000"/>
                  </a:srgbClr>
                </a:solidFill>
                <a:latin typeface="Calibri Light" panose="020F0302020204030204"/>
                <a:ea typeface="+mj-ea"/>
                <a:cs typeface="+mj-cs"/>
              </a:rPr>
              <a:t>https://aforisimo.ru/</a:t>
            </a:r>
            <a:r>
              <a:rPr lang="ru-RU" sz="2800" b="1" u="sng" dirty="0">
                <a:solidFill>
                  <a:srgbClr val="5B9BD5">
                    <a:lumMod val="75000"/>
                  </a:srgbClr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8562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5218" y="404165"/>
            <a:ext cx="11218459" cy="435080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 в помощь учителю русского языка и литературы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805218" y="1252603"/>
            <a:ext cx="11027391" cy="2391349"/>
          </a:xfrm>
        </p:spPr>
        <p:txBody>
          <a:bodyPr>
            <a:noAutofit/>
          </a:bodyPr>
          <a:lstStyle/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ru-RU" sz="2000" u="sng" dirty="0">
                <a:solidFill>
                  <a:srgbClr val="2E75B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https://edu.gov.ru/</a:t>
            </a:r>
            <a:r>
              <a:rPr lang="ru-RU" sz="2000" dirty="0">
                <a:solidFill>
                  <a:srgbClr val="2E75B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просвещения Российской Федерации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ru-RU" sz="2000" u="sng" dirty="0">
                <a:solidFill>
                  <a:srgbClr val="2E75B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https://edu.ru/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портал «Российское образование»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ru-RU" sz="2000" u="sng" dirty="0">
                <a:solidFill>
                  <a:srgbClr val="2E75B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http://obrnadzor.gov.ru/</a:t>
            </a:r>
            <a:r>
              <a:rPr lang="ru-RU" sz="2000" dirty="0">
                <a:solidFill>
                  <a:srgbClr val="2E75B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Федеральная служба по надзору в сфере образования и науки (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Рособрнадзор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ru-RU" sz="2000" u="sng" dirty="0">
                <a:solidFill>
                  <a:srgbClr val="2E75B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http://www.fipi.ru/</a:t>
            </a:r>
            <a:r>
              <a:rPr lang="ru-RU" sz="2000" dirty="0">
                <a:solidFill>
                  <a:srgbClr val="2E75B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институт педагогических измерений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ru-RU" sz="2000" u="sng" dirty="0">
                <a:solidFill>
                  <a:srgbClr val="2E75B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https://edsoo.ru/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Портал «Единое содержание общего образования»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ru-RU" sz="2000" u="sng" dirty="0">
                <a:solidFill>
                  <a:srgbClr val="2E75B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http://www.rosolymp.ru/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Всероссийская олимпиада школьников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Электронные словари и справочные порталы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ru-RU" sz="2000" u="sng" dirty="0">
                <a:solidFill>
                  <a:srgbClr val="2E75B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http://www.gramota.ru/</a:t>
            </a:r>
            <a:r>
              <a:rPr lang="ru-RU" sz="2000" dirty="0">
                <a:solidFill>
                  <a:srgbClr val="2E75B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Справочно-информационный портал ГРАМОТА.РУ– русский язык для всех. Справочный материал по всем разделам русской грамматики, десятки словарей, познавательные статьи о языке, учебные диктанты.</a:t>
            </a:r>
          </a:p>
        </p:txBody>
      </p:sp>
      <p:pic>
        <p:nvPicPr>
          <p:cNvPr id="5" name="Picture 7" descr="BOOK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798" y="5723680"/>
            <a:ext cx="16621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QUILLP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09" y="4798167"/>
            <a:ext cx="1152525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897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572709" y="601249"/>
            <a:ext cx="11259900" cy="3042703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Цифровые образовательные ресурсы (электронные учебные пособия, репетиторы, тренажёры, интерактивные коллекции, словари, справочники) помогают учителю провести интересный урок, а учащимся успешно усвоить материал.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ЦОР может использоваться на всех этапах обучения: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-при объяснении нового материала;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-при закреплении;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-при повторении;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-при контроле знаний, умений и навыков. 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ЦОР на уроках необходимо, и мотивировано это тем, что они: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-позволяют эффективно организовать групповую и самостоятельную работу на уроке;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-повышают интерес к урокам русского языка и литературы;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-активируют познавательную деятельность;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-развивают творческий потенциал учащихся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7" descr="BOOK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619" y="5723680"/>
            <a:ext cx="16621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5712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725109" y="1156134"/>
            <a:ext cx="11132552" cy="3027559"/>
          </a:xfrm>
        </p:spPr>
        <p:txBody>
          <a:bodyPr>
            <a:no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правильно подобранные цифровые технологии создают необходимый уровень качества, вариативности, дифференциации и индивидуализации обучения и воспитания.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Каждый учитель выбирает для себя цифровые инструменты, но, чтобы применение информационных технологий на уроках русского языка и литературы было эффективным, надо умело сочетать их с традиционными методами и приёмами</a:t>
            </a:r>
            <a:r>
              <a:rPr lang="ru-RU" b="1" dirty="0"/>
              <a:t>.</a:t>
            </a:r>
          </a:p>
        </p:txBody>
      </p:sp>
      <p:pic>
        <p:nvPicPr>
          <p:cNvPr id="5" name="Picture 7" descr="BOOK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798" y="5723680"/>
            <a:ext cx="16621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QUILLP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09" y="4798167"/>
            <a:ext cx="1152525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222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25663" y="3044280"/>
            <a:ext cx="57406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all" spc="0" normalizeH="0" baseline="0" noProof="0" dirty="0">
                <a:ln>
                  <a:noFill/>
                </a:ln>
                <a:solidFill>
                  <a:srgbClr val="346492">
                    <a:lumMod val="75000"/>
                  </a:srgbClr>
                </a:solidFill>
                <a:effectLst/>
                <a:uLnTx/>
                <a:uFillTx/>
                <a:latin typeface="Impact" panose="020B0806030902050204"/>
                <a:ea typeface="+mj-ea"/>
                <a:cs typeface="+mj-cs"/>
              </a:rPr>
              <a:t>СПАСИБО ЗА ВНИМАНИЕ!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38663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08536" y="501041"/>
            <a:ext cx="7578247" cy="1327759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 мне, и я забуду,  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Покажи мне, и я запомню,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 мне попробовать, и я научусь.</a:t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Китайская пословица</a:t>
            </a:r>
            <a:endParaRPr lang="ru-RU" sz="2800" i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7" descr="BOOK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798" y="5723680"/>
            <a:ext cx="16621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QUILLP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09" y="4798167"/>
            <a:ext cx="1152525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QUILLP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09" y="4950567"/>
            <a:ext cx="1152525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89557" y="2304789"/>
            <a:ext cx="105810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 образовательные технологии - это </a:t>
            </a:r>
            <a:r>
              <a:rPr lang="ru-RU" sz="32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инновационный способ организации учебного процесса, основанный на использовании электронных систем, обеспечивающих наглядность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441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1320" y="1965278"/>
            <a:ext cx="11382232" cy="256577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«Концепции преподавания русского языка и литературы РФ» отмечается необходимость «развивать электронные образовательные среды, позволяющие: обучающимся — получать дополнительную информацию, а также самостоятельно и (или) с помощью учителя осваивать часть образовательной программы; педагогам — систематически повышать свой профессиональный уровень».</a:t>
            </a:r>
            <a:endParaRPr lang="ru-RU" sz="2800" i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7" descr="BOOK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798" y="5723680"/>
            <a:ext cx="16621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7126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использования цифровые технологии на уроках русского и литературы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мотивации учащихся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образования для всех (возможность тиражировать и использовать в любой школе материалы лучших специалистов).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без посещения школы (возможность работать с классом во время карантина, возможность удалённо работать с группой детей, находящихся на домашнем обучении).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Экономия времени (использование упражнений, которые можно организовать без компьютера, но с большими временными затратами).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(использование эффективных упражнений, которые невозможно организовать без компьютера).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универсальных навыков.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318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749801" y="1052947"/>
            <a:ext cx="11027390" cy="2618508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презентации учителя объясняют новые темы по русскому языку и литературе, проводят лингвистические игры, знакомят учащихся с жизнью и творчеством писателей и поэтов, размещая на слайдах портреты, фотографии, рисунки, фрагменты художественных текстов, иллюстрации к ним. В настоящее время в интернете можно найти готовые презентации для проведения урока по определенной теме.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7" descr="BOOK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798" y="5723680"/>
            <a:ext cx="16621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QUILLP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09" y="4798167"/>
            <a:ext cx="1152525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378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625" y="413359"/>
            <a:ext cx="11386159" cy="5763605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 тематические сайты  учителей русского языка и литературы «Про школу»; методический портал учителя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Методсовет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справочно-информационный портал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Грамота.ру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 образовательный журнал «Текстология», разные виды словарей; сайт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Best-language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где кратко представлены правила русского языка и задания к ним, позволяющие быстро получить правильный ответ; сетевую версию газеты «Литература», конспекты уроков из приложения «Открытый урок». Цифровую поддержку учителям-филологам оказывает «Единая коллекция цифровых образовательных ресурсов», информационные ресурсы для уроков литературы представлены на сайте «Единое окно доступа к образовательным ресурсам».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795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BOOK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699" y="5910283"/>
            <a:ext cx="16621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QUILLP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3338" y="5597914"/>
            <a:ext cx="765864" cy="1159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76197" y="538619"/>
            <a:ext cx="102963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Интернет-сайты, поддерживающие изучение русского языка и литературы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6197" y="1828800"/>
            <a:ext cx="1088511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системы нового поколения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«Российская электронная школа» </a:t>
            </a:r>
            <a:r>
              <a:rPr lang="en-US" sz="2400" b="1" u="sng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https://resh.edu.ru/</a:t>
            </a:r>
            <a:endParaRPr lang="ru-RU" sz="2400" b="1" u="sng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«Московская электронная школа» </a:t>
            </a:r>
            <a:r>
              <a:rPr lang="en-US" sz="2400" b="1" u="sng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https://school.mos.ru/</a:t>
            </a:r>
            <a:endParaRPr lang="ru-RU" sz="2400" b="1" u="sng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Решу ЕГЭ,ОГЭ, ВПР  сайт Дмитрия Гущина  </a:t>
            </a:r>
            <a:r>
              <a:rPr lang="en-US" sz="24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https://rus-oge.sdamgia.ru/</a:t>
            </a:r>
            <a:r>
              <a:rPr lang="ru-RU" sz="24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Учи.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b="1" u="sng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https://uchi.ru/teachers/lk/main</a:t>
            </a:r>
            <a:endParaRPr lang="ru-RU" sz="2400" b="1" u="sng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к этим образовательным системам помогут учителю с объяснением изучаемого материала. </a:t>
            </a:r>
          </a:p>
        </p:txBody>
      </p:sp>
    </p:spTree>
    <p:extLst>
      <p:ext uri="{BB962C8B-B14F-4D97-AF65-F5344CB8AC3E}">
        <p14:creationId xmlns:p14="http://schemas.microsoft.com/office/powerpoint/2010/main" val="3762474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749801" y="1052947"/>
            <a:ext cx="11027390" cy="2618508"/>
          </a:xfrm>
        </p:spPr>
        <p:txBody>
          <a:bodyPr>
            <a:no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</a:rPr>
              <a:t>Онлайн-платформа </a:t>
            </a:r>
            <a:r>
              <a:rPr lang="ru-RU" sz="2800" dirty="0">
                <a:solidFill>
                  <a:srgbClr val="5B9BD5">
                    <a:lumMod val="75000"/>
                  </a:srgbClr>
                </a:solidFill>
              </a:rPr>
              <a:t>«</a:t>
            </a:r>
            <a:r>
              <a:rPr lang="ru-RU" sz="2800" dirty="0" err="1">
                <a:solidFill>
                  <a:srgbClr val="5B9BD5">
                    <a:lumMod val="75000"/>
                  </a:srgbClr>
                </a:solidFill>
              </a:rPr>
              <a:t>Учи.ру</a:t>
            </a:r>
            <a:r>
              <a:rPr lang="ru-RU" sz="2800" dirty="0">
                <a:solidFill>
                  <a:srgbClr val="5B9BD5">
                    <a:lumMod val="75000"/>
                  </a:srgbClr>
                </a:solidFill>
              </a:rPr>
              <a:t>» (</a:t>
            </a:r>
            <a:r>
              <a:rPr lang="ru-RU" sz="2800" u="sng" dirty="0">
                <a:solidFill>
                  <a:srgbClr val="5B9BD5">
                    <a:lumMod val="75000"/>
                  </a:srgbClr>
                </a:solidFill>
              </a:rPr>
              <a:t>https://uchi.ru</a:t>
            </a:r>
            <a:r>
              <a:rPr lang="ru-RU" sz="2800" dirty="0">
                <a:solidFill>
                  <a:srgbClr val="5B9BD5">
                    <a:lumMod val="75000"/>
                  </a:srgbClr>
                </a:solidFill>
              </a:rPr>
              <a:t>/)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ru-RU" sz="2800" dirty="0">
              <a:solidFill>
                <a:prstClr val="black"/>
              </a:solidFill>
            </a:endParaRP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</a:rPr>
              <a:t>Процесс регистрации Регистрация учителя на платформе проходит в 4 этапа: ввод логина (</a:t>
            </a:r>
            <a:r>
              <a:rPr lang="ru-RU" sz="2800" dirty="0" err="1">
                <a:solidFill>
                  <a:prstClr val="black"/>
                </a:solidFill>
              </a:rPr>
              <a:t>email</a:t>
            </a:r>
            <a:r>
              <a:rPr lang="ru-RU" sz="2800" dirty="0">
                <a:solidFill>
                  <a:prstClr val="black"/>
                </a:solidFill>
              </a:rPr>
              <a:t>) и пароля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</a:rPr>
              <a:t> заполнение личных данных (ФИО, телефон),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</a:rPr>
              <a:t>выбор населенного пункта и образовательной организации (школы), выбор класса и предметов.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</a:rPr>
              <a:t>Классы и предметы</a:t>
            </a:r>
          </a:p>
          <a:p>
            <a:pPr algn="just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7" descr="BOOK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798" y="5723680"/>
            <a:ext cx="16621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QUILLP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09" y="4798167"/>
            <a:ext cx="1152525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1142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sz="2800" dirty="0"/>
              <a:t> 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Сервис «Создать задание из карточек» позволяет учителю разработать собственные задания для своих обучающихся.</a:t>
            </a:r>
          </a:p>
          <a:p>
            <a:pPr marL="457200" lvl="1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кабинет учителя содержит четыре раздела: Главная, Мои классы, Портфолио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главной странице учителю  доступны образовательные ресурсы по выбранным предметам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виджеты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онлайн-олимпиад</a:t>
            </a:r>
            <a:r>
              <a:rPr lang="ru-RU" sz="2800" dirty="0"/>
              <a:t>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8936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</TotalTime>
  <Words>1119</Words>
  <Application>Microsoft Office PowerPoint</Application>
  <PresentationFormat>Широкоэкранный</PresentationFormat>
  <Paragraphs>94</Paragraphs>
  <Slides>17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Impact</vt:lpstr>
      <vt:lpstr>Times New Roman</vt:lpstr>
      <vt:lpstr>Тема Office</vt:lpstr>
      <vt:lpstr>Государственное бюджетное общеобразовательное учреждение средняя общеобразовательная школа №358   Московского района     Санкт-Петербурга</vt:lpstr>
      <vt:lpstr>Расскажи мне, и я забуду,   Покажи мне, и я запомню, Дай мне попробовать, и я научусь. Китайская пословица</vt:lpstr>
      <vt:lpstr>Презентация PowerPoint</vt:lpstr>
      <vt:lpstr>Цели использования цифровые технологии на уроках русского и литературы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Электронные библиотеки, виртуальные музеи, выставки. </vt:lpstr>
      <vt:lpstr>Онлайн-посещение музея на уроке литературы file:///C:/Users/IRBIS/Downloads/victorymuseum.ru</vt:lpstr>
      <vt:lpstr>На уроке литературы в 9 классе, посвященному чтению и анализу стихотворения В. А. Жуковского «Невыразимое», обращение к электронному Словарю позволило получить  такой результат: </vt:lpstr>
      <vt:lpstr>Презентация PowerPoint</vt:lpstr>
      <vt:lpstr>Интернет-ресурсы в помощь учителю русского языка и литературы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</dc:creator>
  <cp:lastModifiedBy>Ольга Сидорова</cp:lastModifiedBy>
  <cp:revision>91</cp:revision>
  <dcterms:created xsi:type="dcterms:W3CDTF">2022-10-19T19:54:54Z</dcterms:created>
  <dcterms:modified xsi:type="dcterms:W3CDTF">2024-01-07T12:11:00Z</dcterms:modified>
</cp:coreProperties>
</file>