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60" r:id="rId3"/>
    <p:sldId id="262" r:id="rId4"/>
    <p:sldId id="263" r:id="rId5"/>
    <p:sldId id="264" r:id="rId6"/>
    <p:sldId id="270" r:id="rId7"/>
    <p:sldId id="273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Roboto Condensed" charset="0"/>
      <p:regular r:id="rId13"/>
    </p:embeddedFont>
    <p:embeddedFont>
      <p:font typeface="Roboto Condensed Bold" charset="0"/>
      <p:regular r:id="rId14"/>
    </p:embeddedFont>
    <p:embeddedFont>
      <p:font typeface="Roboto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0.sv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69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3434144"/>
            <a:ext cx="11474891" cy="43164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596757" y="3955209"/>
            <a:ext cx="10862467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48"/>
              </a:lnSpc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Обобщённый педагогический опыт 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предпосылок финансовой грамотности у дошкольников посредством технологии «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mind-maps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</a:t>
            </a:r>
            <a:r>
              <a:rPr lang="ru-RU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интеллект-карты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en-US" sz="4000" b="1" spc="234" dirty="0" smtClean="0">
                <a:solidFill>
                  <a:srgbClr val="F5F7F0"/>
                </a:solidFill>
                <a:latin typeface="Open Sans 1 Bold"/>
              </a:rPr>
              <a:t>"</a:t>
            </a:r>
            <a:endParaRPr lang="en-US" sz="4000" b="1" spc="234" dirty="0">
              <a:solidFill>
                <a:srgbClr val="F5F7F0"/>
              </a:solidFill>
              <a:latin typeface="Open Sans 1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33" y="8267355"/>
            <a:ext cx="11460424" cy="1321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1"/>
              </a:lnSpc>
            </a:pPr>
            <a:r>
              <a:rPr lang="ru-RU" sz="4400" spc="487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Воспитатель МБДОУ детского сада №34 г.Ельца </a:t>
            </a:r>
            <a:r>
              <a:rPr lang="ru-RU" sz="4400" spc="487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Кустова</a:t>
            </a:r>
            <a:r>
              <a:rPr lang="ru-RU" sz="4400" spc="487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endParaRPr lang="en-US" sz="4400" spc="487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10209455"/>
            <a:ext cx="11474891" cy="49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5" t="44379" r="57655" b="13413"/>
          <a:stretch/>
        </p:blipFill>
        <p:spPr>
          <a:xfrm>
            <a:off x="12573000" y="2247900"/>
            <a:ext cx="5029200" cy="479900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833934" y="58547"/>
            <a:ext cx="10169906" cy="1016990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029667" y="1028700"/>
            <a:ext cx="8229633" cy="822960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 l="-34362" r="-21710" b="-4048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739936" y="1028700"/>
            <a:ext cx="7423055" cy="6455410"/>
            <a:chOff x="0" y="0"/>
            <a:chExt cx="9897407" cy="8607214"/>
          </a:xfrm>
        </p:grpSpPr>
        <p:sp>
          <p:nvSpPr>
            <p:cNvPr id="6" name="TextBox 6"/>
            <p:cNvSpPr txBox="1"/>
            <p:nvPr/>
          </p:nvSpPr>
          <p:spPr>
            <a:xfrm>
              <a:off x="0" y="68580"/>
              <a:ext cx="9897407" cy="58420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0"/>
                </a:lnSpc>
              </a:pP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Технология</a:t>
              </a:r>
              <a:r>
                <a:rPr lang="en-US" sz="4800" dirty="0">
                  <a:solidFill>
                    <a:srgbClr val="5A60F1"/>
                  </a:solidFill>
                  <a:latin typeface="Roboto Condensed"/>
                </a:rPr>
                <a:t> </a:t>
              </a: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ментальных</a:t>
              </a:r>
              <a:r>
                <a:rPr lang="en-US" sz="4800" dirty="0">
                  <a:solidFill>
                    <a:srgbClr val="5A60F1"/>
                  </a:solidFill>
                  <a:latin typeface="Roboto Condensed"/>
                </a:rPr>
                <a:t> </a:t>
              </a: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карт</a:t>
              </a:r>
              <a:r>
                <a:rPr lang="en-US" sz="4800" dirty="0">
                  <a:solidFill>
                    <a:srgbClr val="5A60F1"/>
                  </a:solidFill>
                  <a:latin typeface="Roboto Condensed"/>
                </a:rPr>
                <a:t> в </a:t>
              </a: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формировании</a:t>
              </a:r>
              <a:r>
                <a:rPr lang="en-US" sz="4800" dirty="0">
                  <a:solidFill>
                    <a:srgbClr val="5A60F1"/>
                  </a:solidFill>
                  <a:latin typeface="Roboto Condensed"/>
                </a:rPr>
                <a:t> </a:t>
              </a: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предпосылок</a:t>
              </a:r>
              <a:r>
                <a:rPr lang="en-US" sz="4800" dirty="0">
                  <a:solidFill>
                    <a:srgbClr val="5A60F1"/>
                  </a:solidFill>
                  <a:latin typeface="Roboto Condensed"/>
                </a:rPr>
                <a:t> </a:t>
              </a: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финансовой</a:t>
              </a:r>
              <a:r>
                <a:rPr lang="en-US" sz="4800" dirty="0">
                  <a:solidFill>
                    <a:srgbClr val="5A60F1"/>
                  </a:solidFill>
                  <a:latin typeface="Roboto Condensed"/>
                </a:rPr>
                <a:t> </a:t>
              </a: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грамотности</a:t>
              </a:r>
              <a:r>
                <a:rPr lang="en-US" sz="4800" dirty="0">
                  <a:solidFill>
                    <a:srgbClr val="5A60F1"/>
                  </a:solidFill>
                  <a:latin typeface="Roboto Condensed"/>
                </a:rPr>
                <a:t> у </a:t>
              </a:r>
              <a:r>
                <a:rPr lang="en-US" sz="4800" dirty="0" err="1">
                  <a:solidFill>
                    <a:srgbClr val="5A60F1"/>
                  </a:solidFill>
                  <a:latin typeface="Roboto Condensed"/>
                </a:rPr>
                <a:t>дошкольников</a:t>
              </a:r>
              <a:endParaRPr lang="en-US" sz="4800" dirty="0">
                <a:solidFill>
                  <a:srgbClr val="5A60F1"/>
                </a:solidFill>
                <a:latin typeface="Roboto Condensed"/>
              </a:endParaRPr>
            </a:p>
            <a:p>
              <a:pPr>
                <a:lnSpc>
                  <a:spcPts val="7920"/>
                </a:lnSpc>
              </a:pPr>
              <a:endParaRPr lang="en-US" sz="4800" dirty="0">
                <a:solidFill>
                  <a:srgbClr val="5A60F1"/>
                </a:solidFill>
                <a:latin typeface="Roboto Condense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398227"/>
              <a:ext cx="8211158" cy="69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100484"/>
              <a:ext cx="8211158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endParaRPr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500" b="97292" l="9619" r="97181">
                        <a14:foregroundMark x1="42123" y1="81146" x2="42123" y2="81146"/>
                        <a14:foregroundMark x1="42123" y1="86875" x2="42123" y2="86875"/>
                        <a14:foregroundMark x1="60199" y1="85938" x2="60199" y2="85938"/>
                        <a14:foregroundMark x1="79934" y1="80729" x2="79934" y2="80729"/>
                        <a14:foregroundMark x1="41459" y1="38646" x2="41459" y2="38646"/>
                        <a14:foregroundMark x1="45937" y1="34792" x2="45937" y2="34792"/>
                        <a14:foregroundMark x1="42952" y1="48958" x2="42952" y2="31979"/>
                        <a14:foregroundMark x1="34660" y1="10208" x2="65506" y2="46146"/>
                        <a14:foregroundMark x1="21891" y1="44792" x2="36982" y2="27187"/>
                        <a14:foregroundMark x1="24876" y1="61771" x2="40630" y2="61354"/>
                        <a14:foregroundMark x1="65506" y1="37188" x2="65506" y2="37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407" y="4052707"/>
            <a:ext cx="3193793" cy="5084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28" b="21531"/>
          <a:stretch/>
        </p:blipFill>
        <p:spPr>
          <a:xfrm rot="15498082">
            <a:off x="1317785" y="4787597"/>
            <a:ext cx="3353380" cy="46434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43933" y="2759941"/>
            <a:ext cx="577215" cy="597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43933" y="3732126"/>
            <a:ext cx="550348" cy="5695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57366" y="5757927"/>
            <a:ext cx="550348" cy="5695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70799" y="7074131"/>
            <a:ext cx="550348" cy="56957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44283" y="1169266"/>
            <a:ext cx="505913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5A60F1"/>
                </a:solidFill>
                <a:latin typeface="Roboto Condensed Bold"/>
              </a:rPr>
              <a:t>Задачи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08423" y="2458792"/>
            <a:ext cx="7906377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 dirty="0" err="1">
                <a:solidFill>
                  <a:srgbClr val="5A60F1"/>
                </a:solidFill>
                <a:latin typeface="Roboto"/>
              </a:rPr>
              <a:t>создать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у</a:t>
            </a:r>
            <a:r>
              <a:rPr lang="ru-RU" sz="2600" dirty="0">
                <a:solidFill>
                  <a:srgbClr val="5A60F1"/>
                </a:solidFill>
                <a:latin typeface="Roboto"/>
              </a:rPr>
              <a:t>с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ловия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для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овладения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умением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составлять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ментальные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карты</a:t>
            </a:r>
            <a:endParaRPr lang="en-US" sz="2600" dirty="0">
              <a:solidFill>
                <a:srgbClr val="5A60F1"/>
              </a:solidFill>
              <a:latin typeface="Robot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08423" y="3703551"/>
            <a:ext cx="7906377" cy="171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 dirty="0" err="1">
                <a:solidFill>
                  <a:srgbClr val="5A60F1"/>
                </a:solidFill>
                <a:latin typeface="Roboto"/>
              </a:rPr>
              <a:t>научить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детей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собирать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,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систематизировать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и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четко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излагать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полученную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информацию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по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финансовой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грамотности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с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помощью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технологии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ментальных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карт</a:t>
            </a:r>
            <a:endParaRPr lang="en-US" sz="2600" dirty="0">
              <a:solidFill>
                <a:srgbClr val="5A60F1"/>
              </a:solidFill>
              <a:latin typeface="Robo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08423" y="5674897"/>
            <a:ext cx="7906377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 dirty="0" err="1">
                <a:solidFill>
                  <a:srgbClr val="5A60F1"/>
                </a:solidFill>
                <a:latin typeface="Roboto"/>
              </a:rPr>
              <a:t>создание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интеллект-карт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по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различным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разделам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финансовой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грамотности</a:t>
            </a:r>
            <a:endParaRPr lang="en-US" sz="2600" dirty="0">
              <a:solidFill>
                <a:srgbClr val="5A60F1"/>
              </a:solidFill>
              <a:latin typeface="Robo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08423" y="6918227"/>
            <a:ext cx="7906377" cy="8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 dirty="0" err="1">
                <a:solidFill>
                  <a:srgbClr val="5A60F1"/>
                </a:solidFill>
                <a:latin typeface="Roboto"/>
              </a:rPr>
              <a:t>сформировать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у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детей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навыки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совместной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деятельности</a:t>
            </a:r>
            <a:endParaRPr lang="en-US" sz="2600" dirty="0">
              <a:solidFill>
                <a:srgbClr val="5A60F1"/>
              </a:solidFill>
              <a:latin typeface="Robot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203810"/>
            <a:ext cx="6285990" cy="3466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4"/>
              </a:lnSpc>
              <a:spcBef>
                <a:spcPct val="0"/>
              </a:spcBef>
            </a:pPr>
            <a:r>
              <a:rPr lang="en-US" sz="3026">
                <a:solidFill>
                  <a:srgbClr val="5A60F1"/>
                </a:solidFill>
                <a:latin typeface="Roboto"/>
              </a:rPr>
              <a:t> организовать и активизировать образовательную деятельность по формированию 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r>
              <a:rPr lang="en-US" sz="3026">
                <a:solidFill>
                  <a:srgbClr val="5A60F1"/>
                </a:solidFill>
                <a:latin typeface="Roboto"/>
              </a:rPr>
              <a:t>предпосылок финансовой грамотности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r>
              <a:rPr lang="en-US" sz="3026">
                <a:solidFill>
                  <a:srgbClr val="5A60F1"/>
                </a:solidFill>
                <a:latin typeface="Roboto"/>
              </a:rPr>
              <a:t> у детей с помощью </a:t>
            </a:r>
          </a:p>
          <a:p>
            <a:pPr>
              <a:lnSpc>
                <a:spcPts val="3934"/>
              </a:lnSpc>
              <a:spcBef>
                <a:spcPct val="0"/>
              </a:spcBef>
            </a:pPr>
            <a:r>
              <a:rPr lang="en-US" sz="3026">
                <a:solidFill>
                  <a:srgbClr val="5A60F1"/>
                </a:solidFill>
                <a:latin typeface="Roboto"/>
              </a:rPr>
              <a:t>ментальных карт.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38361" y="1740766"/>
            <a:ext cx="505913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5A60F1"/>
                </a:solidFill>
                <a:latin typeface="Roboto Condensed Bold"/>
              </a:rPr>
              <a:t>Цель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970799" y="8386652"/>
            <a:ext cx="550348" cy="56957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763000" y="8039100"/>
            <a:ext cx="8439777" cy="2247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0"/>
              </a:lnSpc>
            </a:pPr>
            <a:r>
              <a:rPr lang="en-US" sz="2600" dirty="0" err="1">
                <a:solidFill>
                  <a:srgbClr val="5A60F1"/>
                </a:solidFill>
                <a:latin typeface="Roboto"/>
              </a:rPr>
              <a:t>стимулировать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у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родителей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воспитанников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потребность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в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совместной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деятельности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,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направленн</a:t>
            </a:r>
            <a:r>
              <a:rPr lang="ru-RU" sz="2600" dirty="0">
                <a:solidFill>
                  <a:srgbClr val="5A60F1"/>
                </a:solidFill>
                <a:latin typeface="Roboto"/>
              </a:rPr>
              <a:t>ой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на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формирование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предпосылок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финансовой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грамотности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у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детей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с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помощью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ментальных</a:t>
            </a:r>
            <a:r>
              <a:rPr lang="en-US" sz="2600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600" dirty="0" err="1">
                <a:solidFill>
                  <a:srgbClr val="5A60F1"/>
                </a:solidFill>
                <a:latin typeface="Roboto"/>
              </a:rPr>
              <a:t>карт</a:t>
            </a:r>
            <a:endParaRPr lang="en-US" sz="2600" dirty="0">
              <a:solidFill>
                <a:srgbClr val="5A60F1"/>
              </a:solidFill>
              <a:latin typeface="Roboto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84" t="48781" r="56459"/>
          <a:stretch/>
        </p:blipFill>
        <p:spPr>
          <a:xfrm>
            <a:off x="4429671" y="6042712"/>
            <a:ext cx="3523535" cy="39109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56557" y="2650807"/>
            <a:ext cx="8902743" cy="0"/>
          </a:xfrm>
          <a:prstGeom prst="line">
            <a:avLst/>
          </a:prstGeom>
          <a:ln w="47625" cap="flat">
            <a:solidFill>
              <a:srgbClr val="5A60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8356557" y="4296727"/>
            <a:ext cx="8902743" cy="0"/>
          </a:xfrm>
          <a:prstGeom prst="line">
            <a:avLst/>
          </a:prstGeom>
          <a:ln w="47625" cap="flat">
            <a:solidFill>
              <a:srgbClr val="5A60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8356557" y="5942647"/>
            <a:ext cx="8902743" cy="0"/>
          </a:xfrm>
          <a:prstGeom prst="line">
            <a:avLst/>
          </a:prstGeom>
          <a:ln w="47625" cap="flat">
            <a:solidFill>
              <a:srgbClr val="5A60F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356557" y="7588567"/>
            <a:ext cx="8902743" cy="0"/>
          </a:xfrm>
          <a:prstGeom prst="line">
            <a:avLst/>
          </a:prstGeom>
          <a:ln w="47625" cap="flat">
            <a:solidFill>
              <a:srgbClr val="5A60F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36491" y="1292860"/>
            <a:ext cx="693659" cy="9490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59005" y="6454491"/>
            <a:ext cx="848630" cy="7884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13797" y="4794383"/>
            <a:ext cx="539047" cy="8375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610116" y="7998142"/>
            <a:ext cx="746409" cy="7464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407998" y="3036913"/>
            <a:ext cx="1150644" cy="9539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1438621"/>
            <a:ext cx="6032457" cy="3093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30"/>
              </a:lnSpc>
            </a:pPr>
            <a:r>
              <a:rPr lang="en-US" sz="7300">
                <a:solidFill>
                  <a:srgbClr val="5A60F1"/>
                </a:solidFill>
                <a:latin typeface="Roboto Condensed Bold"/>
              </a:rPr>
              <a:t>Преимущества ментальных карт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50192" y="1343371"/>
            <a:ext cx="6509108" cy="89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4"/>
              </a:lnSpc>
            </a:pPr>
            <a:r>
              <a:rPr lang="en-US" sz="2749" dirty="0" err="1">
                <a:solidFill>
                  <a:srgbClr val="5A60F1"/>
                </a:solidFill>
                <a:latin typeface="Roboto"/>
              </a:rPr>
              <a:t>Развивают</a:t>
            </a:r>
            <a:r>
              <a:rPr lang="en-US" sz="2749" dirty="0">
                <a:solidFill>
                  <a:srgbClr val="5A60F1"/>
                </a:solidFill>
                <a:latin typeface="Roboto"/>
              </a:rPr>
              <a:t> </a:t>
            </a:r>
            <a:r>
              <a:rPr lang="en-US" sz="2749" dirty="0" err="1">
                <a:solidFill>
                  <a:srgbClr val="5A60F1"/>
                </a:solidFill>
                <a:latin typeface="Roboto"/>
              </a:rPr>
              <a:t>память</a:t>
            </a:r>
            <a:r>
              <a:rPr lang="en-US" sz="2749" dirty="0">
                <a:solidFill>
                  <a:srgbClr val="5A60F1"/>
                </a:solidFill>
                <a:latin typeface="Roboto"/>
              </a:rPr>
              <a:t>, </a:t>
            </a:r>
            <a:r>
              <a:rPr lang="en-US" sz="2749" dirty="0" err="1">
                <a:solidFill>
                  <a:srgbClr val="5A60F1"/>
                </a:solidFill>
                <a:latin typeface="Roboto"/>
              </a:rPr>
              <a:t>мы</a:t>
            </a:r>
            <a:r>
              <a:rPr lang="ru-RU" sz="2749" dirty="0">
                <a:solidFill>
                  <a:srgbClr val="5A60F1"/>
                </a:solidFill>
                <a:latin typeface="Roboto"/>
              </a:rPr>
              <a:t>ш</a:t>
            </a:r>
            <a:r>
              <a:rPr lang="en-US" sz="2749" dirty="0" err="1">
                <a:solidFill>
                  <a:srgbClr val="5A60F1"/>
                </a:solidFill>
                <a:latin typeface="Roboto"/>
              </a:rPr>
              <a:t>ление</a:t>
            </a:r>
            <a:r>
              <a:rPr lang="en-US" sz="2749" dirty="0">
                <a:solidFill>
                  <a:srgbClr val="5A60F1"/>
                </a:solidFill>
                <a:latin typeface="Roboto"/>
              </a:rPr>
              <a:t>, </a:t>
            </a:r>
            <a:r>
              <a:rPr lang="en-US" sz="2749" dirty="0" err="1">
                <a:solidFill>
                  <a:srgbClr val="5A60F1"/>
                </a:solidFill>
                <a:latin typeface="Roboto"/>
              </a:rPr>
              <a:t>воображение</a:t>
            </a:r>
            <a:endParaRPr lang="en-US" sz="2749" dirty="0">
              <a:solidFill>
                <a:srgbClr val="5A60F1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50192" y="3263717"/>
            <a:ext cx="6509108" cy="59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0"/>
              </a:lnSpc>
            </a:pPr>
            <a:r>
              <a:rPr lang="en-US" sz="2725">
                <a:solidFill>
                  <a:srgbClr val="5A60F1"/>
                </a:solidFill>
                <a:latin typeface="Roboto"/>
              </a:rPr>
              <a:t>учат выделять главное, обобщать и систематизировать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50192" y="4899025"/>
            <a:ext cx="6509108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4"/>
              </a:lnSpc>
            </a:pPr>
            <a:r>
              <a:rPr lang="en-US" sz="2749">
                <a:solidFill>
                  <a:srgbClr val="5A60F1"/>
                </a:solidFill>
                <a:latin typeface="Roboto"/>
              </a:rPr>
              <a:t>развивают речевые навыки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50192" y="6565964"/>
            <a:ext cx="6509108" cy="58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39"/>
              </a:lnSpc>
            </a:pPr>
            <a:r>
              <a:rPr lang="en-US" sz="2674">
                <a:solidFill>
                  <a:srgbClr val="5A60F1"/>
                </a:solidFill>
                <a:latin typeface="Roboto"/>
              </a:rPr>
              <a:t>помогают быстро и качественно запомнить большой объем информации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50192" y="8268680"/>
            <a:ext cx="6509108" cy="46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7"/>
              </a:lnSpc>
            </a:pPr>
            <a:r>
              <a:rPr lang="en-US" sz="2775">
                <a:solidFill>
                  <a:srgbClr val="5A60F1"/>
                </a:solidFill>
                <a:latin typeface="Roboto"/>
              </a:rPr>
              <a:t>легко создать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5" t="44379" r="57655" b="13413"/>
          <a:stretch/>
        </p:blipFill>
        <p:spPr>
          <a:xfrm>
            <a:off x="2060031" y="4531706"/>
            <a:ext cx="5029200" cy="4799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736464">
            <a:off x="1048339" y="7081103"/>
            <a:ext cx="2817242" cy="2151348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909742" y="412575"/>
            <a:ext cx="5440354" cy="9461850"/>
            <a:chOff x="0" y="0"/>
            <a:chExt cx="3291840" cy="5725160"/>
          </a:xfrm>
        </p:grpSpPr>
        <p:sp>
          <p:nvSpPr>
            <p:cNvPr id="4" name="Freeform 4"/>
            <p:cNvSpPr/>
            <p:nvPr/>
          </p:nvSpPr>
          <p:spPr>
            <a:xfrm>
              <a:off x="38100" y="0"/>
              <a:ext cx="3252470" cy="1734820"/>
            </a:xfrm>
            <a:custGeom>
              <a:avLst/>
              <a:gdLst/>
              <a:ahLst/>
              <a:cxnLst/>
              <a:rect l="l" t="t" r="r" b="b"/>
              <a:pathLst>
                <a:path w="3252470" h="1734820">
                  <a:moveTo>
                    <a:pt x="3021330" y="0"/>
                  </a:moveTo>
                  <a:cubicBezTo>
                    <a:pt x="2995930" y="2540"/>
                    <a:pt x="2971800" y="6350"/>
                    <a:pt x="2946400" y="8890"/>
                  </a:cubicBezTo>
                  <a:cubicBezTo>
                    <a:pt x="2937510" y="10160"/>
                    <a:pt x="2927350" y="11430"/>
                    <a:pt x="2918460" y="12700"/>
                  </a:cubicBezTo>
                  <a:cubicBezTo>
                    <a:pt x="2905760" y="13970"/>
                    <a:pt x="2915920" y="12700"/>
                    <a:pt x="2918460" y="12700"/>
                  </a:cubicBezTo>
                  <a:cubicBezTo>
                    <a:pt x="2894330" y="16510"/>
                    <a:pt x="2871470" y="19050"/>
                    <a:pt x="2847340" y="22860"/>
                  </a:cubicBezTo>
                  <a:cubicBezTo>
                    <a:pt x="2815590" y="26670"/>
                    <a:pt x="2783840" y="30480"/>
                    <a:pt x="2752090" y="31750"/>
                  </a:cubicBezTo>
                  <a:cubicBezTo>
                    <a:pt x="2519680" y="46990"/>
                    <a:pt x="2286000" y="16510"/>
                    <a:pt x="2053590" y="15240"/>
                  </a:cubicBezTo>
                  <a:cubicBezTo>
                    <a:pt x="1816100" y="12700"/>
                    <a:pt x="1577340" y="13970"/>
                    <a:pt x="1339850" y="19050"/>
                  </a:cubicBezTo>
                  <a:cubicBezTo>
                    <a:pt x="892810" y="27940"/>
                    <a:pt x="445770" y="46990"/>
                    <a:pt x="0" y="49530"/>
                  </a:cubicBezTo>
                  <a:cubicBezTo>
                    <a:pt x="1270" y="480060"/>
                    <a:pt x="12700" y="911860"/>
                    <a:pt x="21590" y="1342390"/>
                  </a:cubicBezTo>
                  <a:cubicBezTo>
                    <a:pt x="24130" y="1470660"/>
                    <a:pt x="26670" y="1598930"/>
                    <a:pt x="27940" y="1725930"/>
                  </a:cubicBezTo>
                  <a:cubicBezTo>
                    <a:pt x="228600" y="1728470"/>
                    <a:pt x="427990" y="1734820"/>
                    <a:pt x="628650" y="1733550"/>
                  </a:cubicBezTo>
                  <a:cubicBezTo>
                    <a:pt x="871220" y="1732280"/>
                    <a:pt x="1113790" y="1714500"/>
                    <a:pt x="1356360" y="1710690"/>
                  </a:cubicBezTo>
                  <a:cubicBezTo>
                    <a:pt x="1596390" y="1706880"/>
                    <a:pt x="1835150" y="1711960"/>
                    <a:pt x="2075180" y="1715770"/>
                  </a:cubicBezTo>
                  <a:cubicBezTo>
                    <a:pt x="2316480" y="1719580"/>
                    <a:pt x="2559050" y="1720850"/>
                    <a:pt x="2800350" y="1713230"/>
                  </a:cubicBezTo>
                  <a:cubicBezTo>
                    <a:pt x="2917190" y="1709420"/>
                    <a:pt x="3034030" y="1705610"/>
                    <a:pt x="3150870" y="1709420"/>
                  </a:cubicBezTo>
                  <a:cubicBezTo>
                    <a:pt x="3185160" y="1710690"/>
                    <a:pt x="3218180" y="1710690"/>
                    <a:pt x="3252470" y="1711960"/>
                  </a:cubicBezTo>
                  <a:cubicBezTo>
                    <a:pt x="3247390" y="1141730"/>
                    <a:pt x="3233420" y="570230"/>
                    <a:pt x="3233420" y="0"/>
                  </a:cubicBezTo>
                  <a:lnTo>
                    <a:pt x="302133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15686" t="-29823" b="-32947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1750" y="2037080"/>
              <a:ext cx="3260090" cy="1697990"/>
            </a:xfrm>
            <a:custGeom>
              <a:avLst/>
              <a:gdLst/>
              <a:ahLst/>
              <a:cxnLst/>
              <a:rect l="l" t="t" r="r" b="b"/>
              <a:pathLst>
                <a:path w="3260090" h="1697990">
                  <a:moveTo>
                    <a:pt x="3260090" y="10160"/>
                  </a:moveTo>
                  <a:lnTo>
                    <a:pt x="3111500" y="6350"/>
                  </a:lnTo>
                  <a:cubicBezTo>
                    <a:pt x="2979420" y="3810"/>
                    <a:pt x="2847340" y="11430"/>
                    <a:pt x="2715260" y="13970"/>
                  </a:cubicBezTo>
                  <a:cubicBezTo>
                    <a:pt x="2233930" y="25400"/>
                    <a:pt x="1752600" y="0"/>
                    <a:pt x="1271270" y="11430"/>
                  </a:cubicBezTo>
                  <a:cubicBezTo>
                    <a:pt x="1028700" y="16510"/>
                    <a:pt x="786130" y="34290"/>
                    <a:pt x="543560" y="33020"/>
                  </a:cubicBezTo>
                  <a:cubicBezTo>
                    <a:pt x="374650" y="31750"/>
                    <a:pt x="205740" y="27940"/>
                    <a:pt x="36830" y="25400"/>
                  </a:cubicBezTo>
                  <a:cubicBezTo>
                    <a:pt x="38100" y="227330"/>
                    <a:pt x="36830" y="429260"/>
                    <a:pt x="31750" y="629920"/>
                  </a:cubicBezTo>
                  <a:cubicBezTo>
                    <a:pt x="26670" y="829310"/>
                    <a:pt x="16510" y="1028700"/>
                    <a:pt x="10160" y="1226820"/>
                  </a:cubicBezTo>
                  <a:cubicBezTo>
                    <a:pt x="6350" y="1372870"/>
                    <a:pt x="2540" y="1520190"/>
                    <a:pt x="0" y="1666240"/>
                  </a:cubicBezTo>
                  <a:cubicBezTo>
                    <a:pt x="242570" y="1663700"/>
                    <a:pt x="486410" y="1654810"/>
                    <a:pt x="728980" y="1648460"/>
                  </a:cubicBezTo>
                  <a:cubicBezTo>
                    <a:pt x="967740" y="1642110"/>
                    <a:pt x="1205230" y="1647190"/>
                    <a:pt x="1443990" y="1648460"/>
                  </a:cubicBezTo>
                  <a:cubicBezTo>
                    <a:pt x="1680210" y="1648460"/>
                    <a:pt x="1916430" y="1642110"/>
                    <a:pt x="2153920" y="1643380"/>
                  </a:cubicBezTo>
                  <a:cubicBezTo>
                    <a:pt x="2387600" y="1643380"/>
                    <a:pt x="2620010" y="1653540"/>
                    <a:pt x="2851150" y="1680210"/>
                  </a:cubicBezTo>
                  <a:cubicBezTo>
                    <a:pt x="2959100" y="1692910"/>
                    <a:pt x="3068320" y="1697990"/>
                    <a:pt x="3177540" y="1696720"/>
                  </a:cubicBezTo>
                  <a:cubicBezTo>
                    <a:pt x="3188970" y="1696720"/>
                    <a:pt x="3200400" y="1696720"/>
                    <a:pt x="3211830" y="1695450"/>
                  </a:cubicBezTo>
                  <a:lnTo>
                    <a:pt x="3219450" y="1474470"/>
                  </a:lnTo>
                  <a:cubicBezTo>
                    <a:pt x="3227070" y="1287780"/>
                    <a:pt x="3238500" y="1099820"/>
                    <a:pt x="3247391" y="913130"/>
                  </a:cubicBezTo>
                  <a:cubicBezTo>
                    <a:pt x="3256281" y="722630"/>
                    <a:pt x="3258820" y="532130"/>
                    <a:pt x="3260091" y="341630"/>
                  </a:cubicBezTo>
                  <a:lnTo>
                    <a:pt x="3260091" y="10160"/>
                  </a:lnTo>
                  <a:close/>
                </a:path>
              </a:pathLst>
            </a:custGeom>
            <a:blipFill>
              <a:blip r:embed="rId5" cstate="print"/>
              <a:stretch>
                <a:fillRect t="-18135" b="-10386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-3810" y="3986530"/>
              <a:ext cx="3270250" cy="1742440"/>
            </a:xfrm>
            <a:custGeom>
              <a:avLst/>
              <a:gdLst/>
              <a:ahLst/>
              <a:cxnLst/>
              <a:rect l="l" t="t" r="r" b="b"/>
              <a:pathLst>
                <a:path w="3270250" h="1742440">
                  <a:moveTo>
                    <a:pt x="3267710" y="727710"/>
                  </a:moveTo>
                  <a:cubicBezTo>
                    <a:pt x="3267710" y="549910"/>
                    <a:pt x="3247390" y="372110"/>
                    <a:pt x="3243580" y="193040"/>
                  </a:cubicBezTo>
                  <a:cubicBezTo>
                    <a:pt x="3243580" y="153670"/>
                    <a:pt x="3242310" y="114300"/>
                    <a:pt x="3242310" y="74930"/>
                  </a:cubicBezTo>
                  <a:cubicBezTo>
                    <a:pt x="3224530" y="74930"/>
                    <a:pt x="3206750" y="76200"/>
                    <a:pt x="3188970" y="76200"/>
                  </a:cubicBezTo>
                  <a:cubicBezTo>
                    <a:pt x="3064510" y="76200"/>
                    <a:pt x="2942590" y="64770"/>
                    <a:pt x="2819400" y="50800"/>
                  </a:cubicBezTo>
                  <a:cubicBezTo>
                    <a:pt x="2348230" y="0"/>
                    <a:pt x="1873250" y="31750"/>
                    <a:pt x="1400810" y="26670"/>
                  </a:cubicBezTo>
                  <a:cubicBezTo>
                    <a:pt x="1159510" y="24130"/>
                    <a:pt x="919480" y="22861"/>
                    <a:pt x="678180" y="30480"/>
                  </a:cubicBezTo>
                  <a:cubicBezTo>
                    <a:pt x="462280" y="36830"/>
                    <a:pt x="246380" y="44450"/>
                    <a:pt x="29210" y="45720"/>
                  </a:cubicBezTo>
                  <a:cubicBezTo>
                    <a:pt x="24130" y="416561"/>
                    <a:pt x="20320" y="787400"/>
                    <a:pt x="10160" y="1156970"/>
                  </a:cubicBezTo>
                  <a:cubicBezTo>
                    <a:pt x="5080" y="1341120"/>
                    <a:pt x="0" y="1526540"/>
                    <a:pt x="3810" y="1710690"/>
                  </a:cubicBezTo>
                  <a:cubicBezTo>
                    <a:pt x="266700" y="1710690"/>
                    <a:pt x="528320" y="1715770"/>
                    <a:pt x="791210" y="1720850"/>
                  </a:cubicBezTo>
                  <a:cubicBezTo>
                    <a:pt x="1275080" y="1731010"/>
                    <a:pt x="1760220" y="1742440"/>
                    <a:pt x="2244090" y="1732280"/>
                  </a:cubicBezTo>
                  <a:cubicBezTo>
                    <a:pt x="2585720" y="1724660"/>
                    <a:pt x="2928620" y="1717040"/>
                    <a:pt x="3270250" y="1713230"/>
                  </a:cubicBezTo>
                  <a:cubicBezTo>
                    <a:pt x="3218180" y="1389380"/>
                    <a:pt x="3268980" y="1055370"/>
                    <a:pt x="3267710" y="727710"/>
                  </a:cubicBezTo>
                  <a:close/>
                </a:path>
              </a:pathLst>
            </a:custGeom>
            <a:blipFill>
              <a:blip r:embed="rId6" cstate="print"/>
              <a:stretch>
                <a:fillRect t="-5880" b="-2116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28700" y="1104900"/>
            <a:ext cx="8881042" cy="3657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66"/>
              </a:lnSpc>
            </a:pPr>
            <a:r>
              <a:rPr lang="en-US" sz="8697" dirty="0" err="1">
                <a:solidFill>
                  <a:srgbClr val="F8F6F2"/>
                </a:solidFill>
                <a:latin typeface="Roboto Condensed Bold"/>
              </a:rPr>
              <a:t>Примеры</a:t>
            </a:r>
            <a:r>
              <a:rPr lang="en-US" sz="8697" dirty="0">
                <a:solidFill>
                  <a:srgbClr val="F8F6F2"/>
                </a:solidFill>
                <a:latin typeface="Roboto Condensed Bold"/>
              </a:rPr>
              <a:t> </a:t>
            </a:r>
            <a:r>
              <a:rPr lang="en-US" sz="8697" dirty="0" err="1">
                <a:solidFill>
                  <a:srgbClr val="F8F6F2"/>
                </a:solidFill>
                <a:latin typeface="Roboto Condensed Bold"/>
              </a:rPr>
              <a:t>создания</a:t>
            </a:r>
            <a:r>
              <a:rPr lang="en-US" sz="8697" dirty="0">
                <a:solidFill>
                  <a:srgbClr val="F8F6F2"/>
                </a:solidFill>
                <a:latin typeface="Roboto Condensed Bold"/>
              </a:rPr>
              <a:t> </a:t>
            </a:r>
            <a:r>
              <a:rPr lang="en-US" sz="8697" dirty="0" err="1">
                <a:solidFill>
                  <a:srgbClr val="F8F6F2"/>
                </a:solidFill>
                <a:latin typeface="Roboto Condensed Bold"/>
              </a:rPr>
              <a:t>ментальных</a:t>
            </a:r>
            <a:r>
              <a:rPr lang="en-US" sz="8697" dirty="0">
                <a:solidFill>
                  <a:srgbClr val="F8F6F2"/>
                </a:solidFill>
                <a:latin typeface="Roboto Condensed Bold"/>
              </a:rPr>
              <a:t> </a:t>
            </a:r>
            <a:r>
              <a:rPr lang="en-US" sz="8697" dirty="0" err="1">
                <a:solidFill>
                  <a:srgbClr val="F8F6F2"/>
                </a:solidFill>
                <a:latin typeface="Roboto Condensed Bold"/>
              </a:rPr>
              <a:t>карт</a:t>
            </a:r>
            <a:endParaRPr lang="en-US" sz="8697" dirty="0">
              <a:solidFill>
                <a:srgbClr val="F8F6F2"/>
              </a:solidFill>
              <a:latin typeface="Roboto Condensed Bol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65" t="48485" r="48086" b="8404"/>
          <a:stretch/>
        </p:blipFill>
        <p:spPr>
          <a:xfrm>
            <a:off x="4042119" y="4762437"/>
            <a:ext cx="4291754" cy="4677721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11155678" y="2598422"/>
            <a:ext cx="3063244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6" y="571500"/>
            <a:ext cx="9420726" cy="9715500"/>
            <a:chOff x="0" y="0"/>
            <a:chExt cx="11109683" cy="1075209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395686" y="5058881"/>
              <a:ext cx="5713996" cy="569321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693218" cy="5693218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28700" y="2229912"/>
            <a:ext cx="8740765" cy="582717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081823" y="1300225"/>
            <a:ext cx="7409983" cy="4883985"/>
            <a:chOff x="0" y="0"/>
            <a:chExt cx="9879978" cy="6511979"/>
          </a:xfrm>
        </p:grpSpPr>
        <p:sp>
          <p:nvSpPr>
            <p:cNvPr id="7" name="TextBox 7"/>
            <p:cNvSpPr txBox="1"/>
            <p:nvPr/>
          </p:nvSpPr>
          <p:spPr>
            <a:xfrm>
              <a:off x="0" y="525678"/>
              <a:ext cx="9879978" cy="210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30"/>
                </a:lnSpc>
              </a:pPr>
              <a:r>
                <a:rPr lang="en-US" sz="5573">
                  <a:solidFill>
                    <a:srgbClr val="F8F6F2"/>
                  </a:solidFill>
                  <a:latin typeface="Roboto Condensed"/>
                </a:rPr>
                <a:t>Многофункциональное пособие "Экономишка"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820353"/>
              <a:ext cx="8683038" cy="2612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54"/>
                </a:lnSpc>
              </a:pPr>
              <a:r>
                <a:rPr lang="en-US" sz="3042">
                  <a:solidFill>
                    <a:srgbClr val="F8F6F2"/>
                  </a:solidFill>
                  <a:latin typeface="Roboto"/>
                </a:rPr>
                <a:t>Тематические картинки-ассоциации, </a:t>
              </a:r>
            </a:p>
            <a:p>
              <a:pPr>
                <a:lnSpc>
                  <a:spcPts val="3954"/>
                </a:lnSpc>
              </a:pPr>
              <a:r>
                <a:rPr lang="en-US" sz="3042">
                  <a:solidFill>
                    <a:srgbClr val="F8F6F2"/>
                  </a:solidFill>
                  <a:latin typeface="Roboto"/>
                </a:rPr>
                <a:t>магнитное поле, набор разноцветных стрелок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87" t="61244" r="14115"/>
          <a:stretch/>
        </p:blipFill>
        <p:spPr>
          <a:xfrm>
            <a:off x="12305034" y="6215178"/>
            <a:ext cx="4289067" cy="3652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5375"/>
            <a:ext cx="16230600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dirty="0" err="1">
                <a:solidFill>
                  <a:srgbClr val="5A60F1"/>
                </a:solidFill>
                <a:latin typeface="Roboto Condensed Bold"/>
              </a:rPr>
              <a:t>Результаты</a:t>
            </a:r>
            <a:r>
              <a:rPr lang="en-US" sz="7500" dirty="0">
                <a:solidFill>
                  <a:srgbClr val="5A60F1"/>
                </a:solidFill>
                <a:latin typeface="Roboto Condensed Bold"/>
              </a:rPr>
              <a:t> </a:t>
            </a:r>
            <a:r>
              <a:rPr lang="en-US" sz="7500" dirty="0" err="1">
                <a:solidFill>
                  <a:srgbClr val="5A60F1"/>
                </a:solidFill>
                <a:latin typeface="Roboto Condensed Bold"/>
              </a:rPr>
              <a:t>применения</a:t>
            </a:r>
            <a:r>
              <a:rPr lang="en-US" sz="7500" dirty="0">
                <a:solidFill>
                  <a:srgbClr val="5A60F1"/>
                </a:solidFill>
                <a:latin typeface="Roboto Condensed Bold"/>
              </a:rPr>
              <a:t> </a:t>
            </a:r>
          </a:p>
          <a:p>
            <a:pPr>
              <a:lnSpc>
                <a:spcPts val="8250"/>
              </a:lnSpc>
            </a:pPr>
            <a:r>
              <a:rPr lang="en-US" sz="7500" dirty="0" err="1">
                <a:solidFill>
                  <a:srgbClr val="5A60F1"/>
                </a:solidFill>
                <a:latin typeface="Roboto Condensed Bold"/>
              </a:rPr>
              <a:t>ментальных</a:t>
            </a:r>
            <a:r>
              <a:rPr lang="en-US" sz="7500" dirty="0">
                <a:solidFill>
                  <a:srgbClr val="5A60F1"/>
                </a:solidFill>
                <a:latin typeface="Roboto Condensed Bold"/>
              </a:rPr>
              <a:t> </a:t>
            </a:r>
            <a:r>
              <a:rPr lang="en-US" sz="7500" dirty="0" err="1">
                <a:solidFill>
                  <a:srgbClr val="5A60F1"/>
                </a:solidFill>
                <a:latin typeface="Roboto Condensed Bold"/>
              </a:rPr>
              <a:t>карт</a:t>
            </a:r>
            <a:r>
              <a:rPr lang="en-US" sz="7500" dirty="0">
                <a:solidFill>
                  <a:srgbClr val="5A60F1"/>
                </a:solidFill>
                <a:latin typeface="Roboto Condensed Bold"/>
              </a:rPr>
              <a:t>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0600" y="5219701"/>
            <a:ext cx="4919804" cy="5170169"/>
            <a:chOff x="-50800" y="-325638"/>
            <a:chExt cx="6559739" cy="6893558"/>
          </a:xfrm>
        </p:grpSpPr>
        <p:sp>
          <p:nvSpPr>
            <p:cNvPr id="4" name="TextBox 4"/>
            <p:cNvSpPr txBox="1"/>
            <p:nvPr/>
          </p:nvSpPr>
          <p:spPr>
            <a:xfrm>
              <a:off x="0" y="5957685"/>
              <a:ext cx="6508939" cy="610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7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0800" y="-325638"/>
              <a:ext cx="6559739" cy="61555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7"/>
                </a:lnSpc>
              </a:pPr>
              <a:r>
                <a:rPr lang="ru-RU" sz="3600" dirty="0">
                  <a:solidFill>
                    <a:schemeClr val="tx2"/>
                  </a:solidFill>
                  <a:latin typeface="+mj-lt"/>
                </a:rPr>
                <a:t>-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Повысилась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компетентность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родителей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по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вопросу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экономического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воспитания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детей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.</a:t>
              </a:r>
            </a:p>
            <a:p>
              <a:pPr>
                <a:lnSpc>
                  <a:spcPts val="3607"/>
                </a:lnSpc>
              </a:pPr>
              <a:r>
                <a:rPr lang="ru-RU" sz="3600" dirty="0">
                  <a:solidFill>
                    <a:schemeClr val="tx2"/>
                  </a:solidFill>
                  <a:latin typeface="+mj-lt"/>
                </a:rPr>
                <a:t> -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По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инициативе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родителей</a:t>
              </a:r>
              <a:r>
                <a:rPr lang="ru-RU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в ДОУ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организован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кружок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по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финансовой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грамотности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  "</a:t>
              </a:r>
              <a:r>
                <a:rPr lang="en-US" sz="3600" dirty="0" err="1">
                  <a:solidFill>
                    <a:schemeClr val="tx2"/>
                  </a:solidFill>
                  <a:latin typeface="+mj-lt"/>
                </a:rPr>
                <a:t>Копеечка</a:t>
              </a:r>
              <a:r>
                <a:rPr lang="en-US" sz="3600" dirty="0">
                  <a:solidFill>
                    <a:schemeClr val="tx2"/>
                  </a:solidFill>
                  <a:latin typeface="+mj-lt"/>
                </a:rPr>
                <a:t>"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53200" y="5295900"/>
            <a:ext cx="4881704" cy="324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400" dirty="0">
                <a:solidFill>
                  <a:schemeClr val="tx2"/>
                </a:solidFill>
                <a:latin typeface="+mj-lt"/>
              </a:rPr>
              <a:t>-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Масштабирую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опыт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работы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по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формированию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предпосылок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финанасовой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грамотности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7891" y="4263390"/>
            <a:ext cx="4161309" cy="855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</a:pPr>
            <a:r>
              <a:rPr lang="en-US" sz="4400" b="1" dirty="0" err="1">
                <a:solidFill>
                  <a:schemeClr val="tx2"/>
                </a:solidFill>
                <a:latin typeface="+mj-lt"/>
              </a:rPr>
              <a:t>Родители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629400" y="4457700"/>
            <a:ext cx="4997269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400" b="1" dirty="0" err="1">
                <a:solidFill>
                  <a:schemeClr val="tx2"/>
                </a:solidFill>
                <a:latin typeface="+mj-lt"/>
              </a:rPr>
              <a:t>Личностный</a:t>
            </a:r>
            <a:r>
              <a:rPr lang="en-US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+mj-lt"/>
              </a:rPr>
              <a:t>рост</a:t>
            </a:r>
            <a:r>
              <a:rPr lang="en-US" sz="44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D67692-7D89-4125-B474-92490B89B727}"/>
              </a:ext>
            </a:extLst>
          </p:cNvPr>
          <p:cNvSpPr txBox="1"/>
          <p:nvPr/>
        </p:nvSpPr>
        <p:spPr>
          <a:xfrm>
            <a:off x="12115800" y="4263390"/>
            <a:ext cx="5486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Дети</a:t>
            </a:r>
            <a:endParaRPr lang="ru-RU" sz="4400" b="1" dirty="0">
              <a:solidFill>
                <a:schemeClr val="tx2"/>
              </a:solidFill>
              <a:latin typeface="+mj-lt"/>
            </a:endParaRPr>
          </a:p>
          <a:p>
            <a:r>
              <a:rPr lang="ru-RU" sz="3600" dirty="0">
                <a:solidFill>
                  <a:schemeClr val="tx2"/>
                </a:solidFill>
                <a:latin typeface="+mj-lt"/>
                <a:ea typeface="Roboto" panose="020B0604020202020204" charset="0"/>
              </a:rPr>
              <a:t>- Уверенно работают с готовыми картами</a:t>
            </a:r>
          </a:p>
          <a:p>
            <a:r>
              <a:rPr lang="ru-RU" sz="3600" dirty="0">
                <a:solidFill>
                  <a:schemeClr val="tx2"/>
                </a:solidFill>
                <a:latin typeface="+mj-lt"/>
                <a:ea typeface="Roboto" panose="020B0604020202020204" charset="0"/>
              </a:rPr>
              <a:t> - Умеют создавать ментальные карты</a:t>
            </a:r>
          </a:p>
          <a:p>
            <a:r>
              <a:rPr lang="ru-RU" sz="3600" dirty="0">
                <a:solidFill>
                  <a:schemeClr val="tx2"/>
                </a:solidFill>
                <a:latin typeface="+mj-lt"/>
                <a:ea typeface="Roboto" panose="020B0604020202020204" charset="0"/>
              </a:rPr>
              <a:t> - Расширился словарный запас по финансовой грамотности</a:t>
            </a:r>
          </a:p>
          <a:p>
            <a:endParaRPr lang="ru-RU" sz="3200" dirty="0">
              <a:solidFill>
                <a:schemeClr val="accent1"/>
              </a:solidFill>
            </a:endParaRPr>
          </a:p>
          <a:p>
            <a:endParaRPr lang="ru-RU" sz="3200" dirty="0">
              <a:solidFill>
                <a:schemeClr val="accent1"/>
              </a:solidFill>
            </a:endParaRPr>
          </a:p>
          <a:p>
            <a:endParaRPr lang="ru-RU" sz="3200" dirty="0">
              <a:solidFill>
                <a:schemeClr val="accent1"/>
              </a:solidFill>
            </a:endParaRPr>
          </a:p>
          <a:p>
            <a:endParaRPr lang="ru-RU" sz="3200" dirty="0">
              <a:solidFill>
                <a:schemeClr val="accent1"/>
              </a:solidFill>
            </a:endParaRPr>
          </a:p>
          <a:p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30400" y="342900"/>
            <a:ext cx="3119767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234</Words>
  <Application>Microsoft Office PowerPoint</Application>
  <PresentationFormat>Произвольный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Times New Roman</vt:lpstr>
      <vt:lpstr>Calibri</vt:lpstr>
      <vt:lpstr>Open Sans 1 Bold</vt:lpstr>
      <vt:lpstr>Roboto Condensed</vt:lpstr>
      <vt:lpstr>Roboto Condensed Bold</vt:lpstr>
      <vt:lpstr>Roboto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Кустова Алена Андреевна</dc:title>
  <dc:creator>Софья Кунцевич</dc:creator>
  <cp:lastModifiedBy>PC</cp:lastModifiedBy>
  <cp:revision>37</cp:revision>
  <dcterms:created xsi:type="dcterms:W3CDTF">2006-08-16T00:00:00Z</dcterms:created>
  <dcterms:modified xsi:type="dcterms:W3CDTF">2023-10-29T12:26:03Z</dcterms:modified>
  <dc:identifier>DAFKUpbQKFg</dc:identifier>
</cp:coreProperties>
</file>