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22860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4571999"/>
            <a:ext cx="8001000" cy="1524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9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7999" y="762000"/>
            <a:ext cx="1714500" cy="53340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1" y="762000"/>
            <a:ext cx="5714999" cy="5334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8001000" cy="303847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5065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2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2286000"/>
            <a:ext cx="3863339" cy="3810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2286000"/>
            <a:ext cx="3863341" cy="3810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2286000"/>
            <a:ext cx="3863339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48000"/>
            <a:ext cx="3863339" cy="304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158" y="2286001"/>
            <a:ext cx="3863342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158" y="3048000"/>
            <a:ext cx="3863342" cy="304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1998"/>
            <a:ext cx="2857500" cy="152400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762001"/>
            <a:ext cx="4572000" cy="533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286001"/>
            <a:ext cx="2857500" cy="38100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762000"/>
            <a:ext cx="2857499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762001"/>
            <a:ext cx="4516041" cy="533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2286000"/>
            <a:ext cx="2857499" cy="3810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336368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75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5482095" y="6144070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1"/>
            <a:ext cx="8001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1874" y="194321"/>
            <a:ext cx="153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" y="6356351"/>
            <a:ext cx="4959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5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5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360" userDrawn="1">
          <p15:clr>
            <a:srgbClr val="F26B43"/>
          </p15:clr>
        </p15:guide>
        <p15:guide id="3" pos="720" userDrawn="1">
          <p15:clr>
            <a:srgbClr val="F26B43"/>
          </p15:clr>
        </p15:guide>
        <p15:guide id="4" pos="1080" userDrawn="1">
          <p15:clr>
            <a:srgbClr val="F26B43"/>
          </p15:clr>
        </p15:guide>
        <p15:guide id="5" pos="1440" userDrawn="1">
          <p15:clr>
            <a:srgbClr val="F26B43"/>
          </p15:clr>
        </p15:guide>
        <p15:guide id="6" pos="1800" userDrawn="1">
          <p15:clr>
            <a:srgbClr val="F26B43"/>
          </p15:clr>
        </p15:guide>
        <p15:guide id="7" pos="2160" userDrawn="1">
          <p15:clr>
            <a:srgbClr val="F26B43"/>
          </p15:clr>
        </p15:guide>
        <p15:guide id="8" pos="252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3240" userDrawn="1">
          <p15:clr>
            <a:srgbClr val="F26B43"/>
          </p15:clr>
        </p15:guide>
        <p15:guide id="11" pos="3600" userDrawn="1">
          <p15:clr>
            <a:srgbClr val="F26B43"/>
          </p15:clr>
        </p15:guide>
        <p15:guide id="12" pos="3960" userDrawn="1">
          <p15:clr>
            <a:srgbClr val="F26B43"/>
          </p15:clr>
        </p15:guide>
        <p15:guide id="13" pos="4320" userDrawn="1">
          <p15:clr>
            <a:srgbClr val="F26B43"/>
          </p15:clr>
        </p15:guide>
        <p15:guide id="14" pos="4680" userDrawn="1">
          <p15:clr>
            <a:srgbClr val="F26B43"/>
          </p15:clr>
        </p15:guide>
        <p15:guide id="15" pos="5040" userDrawn="1">
          <p15:clr>
            <a:srgbClr val="F26B43"/>
          </p15:clr>
        </p15:guide>
        <p15:guide id="16" pos="5400" userDrawn="1">
          <p15:clr>
            <a:srgbClr val="F26B43"/>
          </p15:clr>
        </p15:guide>
        <p15:guide id="17" pos="5760" userDrawn="1">
          <p15:clr>
            <a:srgbClr val="F26B43"/>
          </p15:clr>
        </p15:guide>
        <p15:guide id="18" orient="horz" userDrawn="1">
          <p15:clr>
            <a:srgbClr val="F26B43"/>
          </p15:clr>
        </p15:guide>
        <p15:guide id="19" orient="horz" pos="480" userDrawn="1">
          <p15:clr>
            <a:srgbClr val="F26B43"/>
          </p15:clr>
        </p15:guide>
        <p15:guide id="20" orient="horz" pos="960" userDrawn="1">
          <p15:clr>
            <a:srgbClr val="F26B43"/>
          </p15:clr>
        </p15:guide>
        <p15:guide id="21" orient="horz" pos="1440" userDrawn="1">
          <p15:clr>
            <a:srgbClr val="F26B43"/>
          </p15:clr>
        </p15:guide>
        <p15:guide id="22" orient="horz" pos="1920" userDrawn="1">
          <p15:clr>
            <a:srgbClr val="F26B43"/>
          </p15:clr>
        </p15:guide>
        <p15:guide id="23" orient="horz" pos="2400" userDrawn="1">
          <p15:clr>
            <a:srgbClr val="F26B43"/>
          </p15:clr>
        </p15:guide>
        <p15:guide id="24" orient="horz" pos="2880" userDrawn="1">
          <p15:clr>
            <a:srgbClr val="F26B43"/>
          </p15:clr>
        </p15:guide>
        <p15:guide id="25" orient="horz" pos="3360" userDrawn="1">
          <p15:clr>
            <a:srgbClr val="F26B43"/>
          </p15:clr>
        </p15:guide>
        <p15:guide id="26" orient="horz" pos="3840" userDrawn="1">
          <p15:clr>
            <a:srgbClr val="F26B43"/>
          </p15:clr>
        </p15:guide>
        <p15:guide id="27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C132E-B033-5802-CCBE-B0EF4634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3" y="152400"/>
            <a:ext cx="8001000" cy="770965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Повторим 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51788A-6D6A-9CB6-B238-5A96376F0AA0}"/>
              </a:ext>
            </a:extLst>
          </p:cNvPr>
          <p:cNvSpPr/>
          <p:nvPr/>
        </p:nvSpPr>
        <p:spPr>
          <a:xfrm>
            <a:off x="203947" y="76217"/>
            <a:ext cx="289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Р.Т. с. 15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50269-03F2-BA93-DE53-2E5A12C43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8758"/>
          <a:stretch/>
        </p:blipFill>
        <p:spPr>
          <a:xfrm>
            <a:off x="-129679" y="2124669"/>
            <a:ext cx="9273679" cy="102197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36BED01-D0FC-B88F-0DD6-3F615A1A7100}"/>
              </a:ext>
            </a:extLst>
          </p:cNvPr>
          <p:cNvCxnSpPr/>
          <p:nvPr/>
        </p:nvCxnSpPr>
        <p:spPr>
          <a:xfrm>
            <a:off x="2438400" y="3039034"/>
            <a:ext cx="11205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9600776-C9BE-702D-6BD9-C9434E79605B}"/>
              </a:ext>
            </a:extLst>
          </p:cNvPr>
          <p:cNvCxnSpPr/>
          <p:nvPr/>
        </p:nvCxnSpPr>
        <p:spPr>
          <a:xfrm>
            <a:off x="4858870" y="3039034"/>
            <a:ext cx="11205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9F30729-5365-5241-29B3-CAD1A91F8CA0}"/>
              </a:ext>
            </a:extLst>
          </p:cNvPr>
          <p:cNvCxnSpPr>
            <a:cxnSpLocks/>
          </p:cNvCxnSpPr>
          <p:nvPr/>
        </p:nvCxnSpPr>
        <p:spPr>
          <a:xfrm>
            <a:off x="7243482" y="3039034"/>
            <a:ext cx="18198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463097-4D4D-44C3-B5CC-332FA8E196C9}"/>
              </a:ext>
            </a:extLst>
          </p:cNvPr>
          <p:cNvSpPr txBox="1"/>
          <p:nvPr/>
        </p:nvSpPr>
        <p:spPr>
          <a:xfrm>
            <a:off x="0" y="-2793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Алгоритм решения неравенств </a:t>
            </a:r>
            <a:r>
              <a:rPr lang="ru-RU" sz="3200" b="1" dirty="0">
                <a:solidFill>
                  <a:srgbClr val="FFFF00"/>
                </a:solidFill>
              </a:rPr>
              <a:t>x  ≤ a, x ≥ a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72089D-DE27-4DDC-2502-6E5178D4384F}"/>
              </a:ext>
            </a:extLst>
          </p:cNvPr>
          <p:cNvSpPr/>
          <p:nvPr/>
        </p:nvSpPr>
        <p:spPr>
          <a:xfrm>
            <a:off x="1125070" y="601785"/>
            <a:ext cx="6893858" cy="9304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Отметить закрашенным кружком</a:t>
            </a:r>
          </a:p>
          <a:p>
            <a:pPr algn="ctr"/>
            <a:r>
              <a:rPr lang="ru-RU" sz="3200" dirty="0"/>
              <a:t>на числовом луче число а.</a:t>
            </a:r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55209E23-93CE-9DE9-7446-A31940305B30}"/>
              </a:ext>
            </a:extLst>
          </p:cNvPr>
          <p:cNvSpPr/>
          <p:nvPr/>
        </p:nvSpPr>
        <p:spPr>
          <a:xfrm>
            <a:off x="2728696" y="1903964"/>
            <a:ext cx="3578805" cy="865679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Знак ≤ </a:t>
            </a:r>
            <a:r>
              <a:rPr lang="en-US" sz="3200" dirty="0"/>
              <a:t>? </a:t>
            </a:r>
            <a:endParaRPr lang="ru-RU" sz="32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BCF28C-3BD7-C392-BB33-F23B424DBD1F}"/>
              </a:ext>
            </a:extLst>
          </p:cNvPr>
          <p:cNvSpPr/>
          <p:nvPr/>
        </p:nvSpPr>
        <p:spPr>
          <a:xfrm>
            <a:off x="58034" y="2963778"/>
            <a:ext cx="4347410" cy="9304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Отметить закрашенными кружками числа слева от 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F93D39C-4172-5933-6E56-949AE004BC0B}"/>
              </a:ext>
            </a:extLst>
          </p:cNvPr>
          <p:cNvSpPr/>
          <p:nvPr/>
        </p:nvSpPr>
        <p:spPr>
          <a:xfrm>
            <a:off x="4518099" y="2990397"/>
            <a:ext cx="4567867" cy="9304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Отметить закрашенными кружками числа справа от 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77F37F0-53FD-E2B8-25AC-00168196ED61}"/>
              </a:ext>
            </a:extLst>
          </p:cNvPr>
          <p:cNvSpPr/>
          <p:nvPr/>
        </p:nvSpPr>
        <p:spPr>
          <a:xfrm>
            <a:off x="413300" y="5325772"/>
            <a:ext cx="3457577" cy="9304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Записать множество </a:t>
            </a:r>
          </a:p>
          <a:p>
            <a:pPr algn="ctr"/>
            <a:r>
              <a:rPr lang="ru-RU" sz="2800" dirty="0"/>
              <a:t>решений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156BB8-7658-08C6-463F-06A3F1422A34}"/>
              </a:ext>
            </a:extLst>
          </p:cNvPr>
          <p:cNvSpPr/>
          <p:nvPr/>
        </p:nvSpPr>
        <p:spPr>
          <a:xfrm>
            <a:off x="5273122" y="5478618"/>
            <a:ext cx="3457578" cy="9304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Записать множество </a:t>
            </a:r>
          </a:p>
          <a:p>
            <a:pPr algn="ctr"/>
            <a:r>
              <a:rPr lang="ru-RU" sz="2800" dirty="0"/>
              <a:t>решений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7C4B27-8D18-0DF9-6A54-41E109D3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6" t="15990" r="10481" b="48617"/>
          <a:stretch/>
        </p:blipFill>
        <p:spPr>
          <a:xfrm>
            <a:off x="413302" y="3966869"/>
            <a:ext cx="3636602" cy="12058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C3EF89-3B14-4A55-9A1D-AA814DC3E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7" t="55623" r="11324" b="8984"/>
          <a:stretch/>
        </p:blipFill>
        <p:spPr>
          <a:xfrm>
            <a:off x="5252532" y="3989154"/>
            <a:ext cx="3478166" cy="118359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730637-17E2-394D-316D-DAFA100430F8}"/>
              </a:ext>
            </a:extLst>
          </p:cNvPr>
          <p:cNvSpPr/>
          <p:nvPr/>
        </p:nvSpPr>
        <p:spPr>
          <a:xfrm>
            <a:off x="1467364" y="1750460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2A84E2-0BC9-BBE4-75AE-35A8E4D9CF71}"/>
              </a:ext>
            </a:extLst>
          </p:cNvPr>
          <p:cNvSpPr/>
          <p:nvPr/>
        </p:nvSpPr>
        <p:spPr>
          <a:xfrm>
            <a:off x="6541391" y="1750460"/>
            <a:ext cx="1398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Нет 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794DF4D-1ED0-84D3-B819-FFAADF398646}"/>
              </a:ext>
            </a:extLst>
          </p:cNvPr>
          <p:cNvSpPr/>
          <p:nvPr/>
        </p:nvSpPr>
        <p:spPr>
          <a:xfrm>
            <a:off x="4294443" y="1542441"/>
            <a:ext cx="447310" cy="3513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E345D2A0-6AC6-89A2-EFB6-1D65C221A9B3}"/>
              </a:ext>
            </a:extLst>
          </p:cNvPr>
          <p:cNvSpPr/>
          <p:nvPr/>
        </p:nvSpPr>
        <p:spPr>
          <a:xfrm>
            <a:off x="1694780" y="2667153"/>
            <a:ext cx="447310" cy="3513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2A073CBF-73C3-2D95-F656-2E7F3C34FD73}"/>
              </a:ext>
            </a:extLst>
          </p:cNvPr>
          <p:cNvSpPr/>
          <p:nvPr/>
        </p:nvSpPr>
        <p:spPr>
          <a:xfrm>
            <a:off x="6894107" y="2673790"/>
            <a:ext cx="447310" cy="3513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F932E8-310A-DD85-1DA5-13D4DF539093}"/>
              </a:ext>
            </a:extLst>
          </p:cNvPr>
          <p:cNvSpPr/>
          <p:nvPr/>
        </p:nvSpPr>
        <p:spPr>
          <a:xfrm>
            <a:off x="1694780" y="5172752"/>
            <a:ext cx="447310" cy="3513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5633DA89-DB52-5A85-81E8-6CA5B53FDD70}"/>
              </a:ext>
            </a:extLst>
          </p:cNvPr>
          <p:cNvSpPr/>
          <p:nvPr/>
        </p:nvSpPr>
        <p:spPr>
          <a:xfrm>
            <a:off x="6894107" y="5174933"/>
            <a:ext cx="447310" cy="3513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9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754F15-AE60-BDC3-23C3-2F112609F81C}"/>
              </a:ext>
            </a:extLst>
          </p:cNvPr>
          <p:cNvSpPr/>
          <p:nvPr/>
        </p:nvSpPr>
        <p:spPr>
          <a:xfrm>
            <a:off x="203947" y="76217"/>
            <a:ext cx="289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Р.Т. с. 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9C636A-38DA-188D-5B01-273A72E76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1595"/>
          <a:stretch/>
        </p:blipFill>
        <p:spPr>
          <a:xfrm>
            <a:off x="0" y="1663361"/>
            <a:ext cx="9144000" cy="241558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92BEB46-14EB-0FB6-5D34-8CDA818E13C7}"/>
              </a:ext>
            </a:extLst>
          </p:cNvPr>
          <p:cNvCxnSpPr/>
          <p:nvPr/>
        </p:nvCxnSpPr>
        <p:spPr>
          <a:xfrm>
            <a:off x="762000" y="2895600"/>
            <a:ext cx="22591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ECAC40-B6EF-3AD5-926E-FF8B8B738126}"/>
              </a:ext>
            </a:extLst>
          </p:cNvPr>
          <p:cNvSpPr/>
          <p:nvPr/>
        </p:nvSpPr>
        <p:spPr>
          <a:xfrm>
            <a:off x="3327749" y="2321848"/>
            <a:ext cx="124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rgbClr val="FF0000"/>
                </a:solidFill>
              </a:rPr>
              <a:t>Х ≤ 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0EB9896-6A54-7AF0-6DFC-B325A1B850A3}"/>
              </a:ext>
            </a:extLst>
          </p:cNvPr>
          <p:cNvCxnSpPr/>
          <p:nvPr/>
        </p:nvCxnSpPr>
        <p:spPr>
          <a:xfrm>
            <a:off x="5334000" y="2895600"/>
            <a:ext cx="22591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341448-9D23-1AFB-BAB8-5D3FF5A40C33}"/>
              </a:ext>
            </a:extLst>
          </p:cNvPr>
          <p:cNvSpPr/>
          <p:nvPr/>
        </p:nvSpPr>
        <p:spPr>
          <a:xfrm>
            <a:off x="7784332" y="2333258"/>
            <a:ext cx="1359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rgbClr val="FF0000"/>
                </a:solidFill>
              </a:rPr>
              <a:t>Х ≥ 4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E7C0243-75EC-EEB9-F883-1EB7FD54A00E}"/>
              </a:ext>
            </a:extLst>
          </p:cNvPr>
          <p:cNvCxnSpPr>
            <a:cxnSpLocks/>
          </p:cNvCxnSpPr>
          <p:nvPr/>
        </p:nvCxnSpPr>
        <p:spPr>
          <a:xfrm>
            <a:off x="2516954" y="2968179"/>
            <a:ext cx="0" cy="3272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456324F-DCFA-E726-72DD-9FE371FCB884}"/>
              </a:ext>
            </a:extLst>
          </p:cNvPr>
          <p:cNvCxnSpPr>
            <a:cxnSpLocks/>
          </p:cNvCxnSpPr>
          <p:nvPr/>
        </p:nvCxnSpPr>
        <p:spPr>
          <a:xfrm>
            <a:off x="616436" y="2968179"/>
            <a:ext cx="0" cy="3272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E167AD8-AA48-8F54-0456-1E99BA0E59D1}"/>
              </a:ext>
            </a:extLst>
          </p:cNvPr>
          <p:cNvCxnSpPr>
            <a:cxnSpLocks/>
          </p:cNvCxnSpPr>
          <p:nvPr/>
        </p:nvCxnSpPr>
        <p:spPr>
          <a:xfrm flipH="1">
            <a:off x="616436" y="2968179"/>
            <a:ext cx="1913739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5B812078-F008-37CB-2CB7-6F3A1F3BF1F4}"/>
              </a:ext>
            </a:extLst>
          </p:cNvPr>
          <p:cNvSpPr/>
          <p:nvPr/>
        </p:nvSpPr>
        <p:spPr>
          <a:xfrm>
            <a:off x="2394239" y="3122415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068C24D-8AF5-BA59-9667-6921FB175625}"/>
              </a:ext>
            </a:extLst>
          </p:cNvPr>
          <p:cNvSpPr/>
          <p:nvPr/>
        </p:nvSpPr>
        <p:spPr>
          <a:xfrm>
            <a:off x="954567" y="3109399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65921A9-0995-A1BD-ED0A-63BDB7DF37AB}"/>
              </a:ext>
            </a:extLst>
          </p:cNvPr>
          <p:cNvSpPr/>
          <p:nvPr/>
        </p:nvSpPr>
        <p:spPr>
          <a:xfrm>
            <a:off x="1450366" y="3110753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3DF862F-F62B-CC2C-AC66-6A8AAFB8D1DA}"/>
              </a:ext>
            </a:extLst>
          </p:cNvPr>
          <p:cNvSpPr/>
          <p:nvPr/>
        </p:nvSpPr>
        <p:spPr>
          <a:xfrm>
            <a:off x="1922303" y="3110753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AED66A4-289F-FA9A-0B87-0C3C551E368E}"/>
              </a:ext>
            </a:extLst>
          </p:cNvPr>
          <p:cNvSpPr/>
          <p:nvPr/>
        </p:nvSpPr>
        <p:spPr>
          <a:xfrm>
            <a:off x="525066" y="3117009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A73D305-085B-5812-EEA9-554FE82023DD}"/>
              </a:ext>
            </a:extLst>
          </p:cNvPr>
          <p:cNvSpPr/>
          <p:nvPr/>
        </p:nvSpPr>
        <p:spPr>
          <a:xfrm>
            <a:off x="778185" y="3530455"/>
            <a:ext cx="2834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FF0000"/>
                </a:solidFill>
              </a:rPr>
              <a:t>Х = {0,1,2,3,4}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F1FE55C-54F9-3149-362B-596C3732967D}"/>
              </a:ext>
            </a:extLst>
          </p:cNvPr>
          <p:cNvCxnSpPr>
            <a:cxnSpLocks/>
          </p:cNvCxnSpPr>
          <p:nvPr/>
        </p:nvCxnSpPr>
        <p:spPr>
          <a:xfrm>
            <a:off x="6990876" y="3015701"/>
            <a:ext cx="0" cy="3272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E981079-1D63-D667-F1A2-E3F0F5494085}"/>
              </a:ext>
            </a:extLst>
          </p:cNvPr>
          <p:cNvCxnSpPr>
            <a:cxnSpLocks/>
          </p:cNvCxnSpPr>
          <p:nvPr/>
        </p:nvCxnSpPr>
        <p:spPr>
          <a:xfrm flipH="1">
            <a:off x="6990876" y="3015701"/>
            <a:ext cx="1913739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7F2C6CA3-3B06-CC57-3679-67EAAC4DDA19}"/>
              </a:ext>
            </a:extLst>
          </p:cNvPr>
          <p:cNvSpPr/>
          <p:nvPr/>
        </p:nvSpPr>
        <p:spPr>
          <a:xfrm>
            <a:off x="7329007" y="3156921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2EA113B0-463F-1AA0-C310-3BCB70EC68E6}"/>
              </a:ext>
            </a:extLst>
          </p:cNvPr>
          <p:cNvSpPr/>
          <p:nvPr/>
        </p:nvSpPr>
        <p:spPr>
          <a:xfrm>
            <a:off x="7824806" y="3158275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A8D98D2-4944-347C-2F33-4222983038BB}"/>
              </a:ext>
            </a:extLst>
          </p:cNvPr>
          <p:cNvSpPr/>
          <p:nvPr/>
        </p:nvSpPr>
        <p:spPr>
          <a:xfrm>
            <a:off x="8296743" y="3158275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BC356B4-C9D2-1B83-6156-2C15C72FC414}"/>
              </a:ext>
            </a:extLst>
          </p:cNvPr>
          <p:cNvSpPr/>
          <p:nvPr/>
        </p:nvSpPr>
        <p:spPr>
          <a:xfrm>
            <a:off x="6899506" y="3164531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5D541F8-FFCA-3B5D-E71D-1A180BD1068D}"/>
              </a:ext>
            </a:extLst>
          </p:cNvPr>
          <p:cNvSpPr/>
          <p:nvPr/>
        </p:nvSpPr>
        <p:spPr>
          <a:xfrm>
            <a:off x="5165273" y="3494166"/>
            <a:ext cx="29049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FF0000"/>
                </a:solidFill>
              </a:rPr>
              <a:t>Х = {4,5,6,7…} 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E558830-DD37-535A-2273-B7F02FDA7961}"/>
              </a:ext>
            </a:extLst>
          </p:cNvPr>
          <p:cNvSpPr/>
          <p:nvPr/>
        </p:nvSpPr>
        <p:spPr>
          <a:xfrm>
            <a:off x="1247145" y="4396508"/>
            <a:ext cx="7281142" cy="9832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u="sng" dirty="0"/>
              <a:t>Не</a:t>
            </a:r>
            <a:r>
              <a:rPr lang="ru-RU" sz="5400" dirty="0"/>
              <a:t>строгое неравенство</a:t>
            </a:r>
          </a:p>
        </p:txBody>
      </p:sp>
    </p:spTree>
    <p:extLst>
      <p:ext uri="{BB962C8B-B14F-4D97-AF65-F5344CB8AC3E}">
        <p14:creationId xmlns:p14="http://schemas.microsoft.com/office/powerpoint/2010/main" val="32207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21" grpId="0" animBg="1"/>
      <p:bldP spid="22" grpId="0" animBg="1"/>
      <p:bldP spid="23" grpId="0" animBg="1"/>
      <p:bldP spid="24" grpId="0" animBg="1"/>
      <p:bldP spid="25" grpId="0"/>
      <p:bldP spid="30" grpId="0" animBg="1"/>
      <p:bldP spid="31" grpId="0" animBg="1"/>
      <p:bldP spid="32" grpId="0" animBg="1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D3A1B-72AD-D978-7CAB-448C4E22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" y="-376518"/>
            <a:ext cx="8001000" cy="1524000"/>
          </a:xfrm>
        </p:spPr>
        <p:txBody>
          <a:bodyPr>
            <a:normAutofit/>
          </a:bodyPr>
          <a:lstStyle/>
          <a:p>
            <a:r>
              <a:rPr lang="ru-RU" sz="4800" dirty="0"/>
              <a:t>Учебник с. 9 № 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A44BA6-5EC7-4914-AD3C-A3655A292CB8}"/>
              </a:ext>
            </a:extLst>
          </p:cNvPr>
          <p:cNvSpPr/>
          <p:nvPr/>
        </p:nvSpPr>
        <p:spPr>
          <a:xfrm>
            <a:off x="3496681" y="3067744"/>
            <a:ext cx="2012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≤10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D27AB6-E0E6-C7EB-1099-3C0448DADA5C}"/>
              </a:ext>
            </a:extLst>
          </p:cNvPr>
          <p:cNvSpPr/>
          <p:nvPr/>
        </p:nvSpPr>
        <p:spPr>
          <a:xfrm>
            <a:off x="468761" y="615491"/>
            <a:ext cx="859679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Прочитай неравенства.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каких высказываний они состоят?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из них верны, а какие нет ?</a:t>
            </a:r>
            <a:endParaRPr lang="ru-RU" sz="2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59FCBF8-EAEC-42C7-DDD1-CCC159F7B215}"/>
              </a:ext>
            </a:extLst>
          </p:cNvPr>
          <p:cNvSpPr/>
          <p:nvPr/>
        </p:nvSpPr>
        <p:spPr>
          <a:xfrm>
            <a:off x="3496681" y="2102984"/>
            <a:ext cx="2453540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Пример </a:t>
            </a:r>
            <a:endParaRPr lang="ru-RU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4AE335F-9F7D-2903-5969-746F49A951DC}"/>
              </a:ext>
            </a:extLst>
          </p:cNvPr>
          <p:cNvSpPr/>
          <p:nvPr/>
        </p:nvSpPr>
        <p:spPr>
          <a:xfrm>
            <a:off x="235527" y="3991074"/>
            <a:ext cx="8672946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bg1"/>
                </a:solidFill>
              </a:rPr>
              <a:t>Неравенство 4 меньше или равно 10 состоит из двух высказываний :</a:t>
            </a:r>
            <a:r>
              <a:rPr lang="ru-RU" sz="2800" b="1" dirty="0">
                <a:ln w="0"/>
                <a:solidFill>
                  <a:schemeClr val="bg1"/>
                </a:solidFill>
              </a:rPr>
              <a:t>4 &lt; 10 и 4 = 10.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7E6DE90-1224-2D4D-BCBF-C474E1FAF388}"/>
              </a:ext>
            </a:extLst>
          </p:cNvPr>
          <p:cNvSpPr/>
          <p:nvPr/>
        </p:nvSpPr>
        <p:spPr>
          <a:xfrm>
            <a:off x="235526" y="5115222"/>
            <a:ext cx="8672946" cy="10556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0000"/>
                </a:solidFill>
              </a:rPr>
              <a:t>Первое высказывание верно, значит, верно и данное высказывание.</a:t>
            </a:r>
            <a:endParaRPr lang="ru-RU" sz="2800" b="1" cap="none" spc="0" dirty="0">
              <a:ln w="0"/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D3A1B-72AD-D978-7CAB-448C4E22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" y="-376518"/>
            <a:ext cx="8001000" cy="1524000"/>
          </a:xfrm>
        </p:spPr>
        <p:txBody>
          <a:bodyPr>
            <a:normAutofit/>
          </a:bodyPr>
          <a:lstStyle/>
          <a:p>
            <a:r>
              <a:rPr lang="ru-RU" sz="4800" dirty="0"/>
              <a:t>Учебник с. 9 № 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A44BA6-5EC7-4914-AD3C-A3655A292CB8}"/>
              </a:ext>
            </a:extLst>
          </p:cNvPr>
          <p:cNvSpPr/>
          <p:nvPr/>
        </p:nvSpPr>
        <p:spPr>
          <a:xfrm>
            <a:off x="3297909" y="3067744"/>
            <a:ext cx="2409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≤10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D27AB6-E0E6-C7EB-1099-3C0448DADA5C}"/>
              </a:ext>
            </a:extLst>
          </p:cNvPr>
          <p:cNvSpPr/>
          <p:nvPr/>
        </p:nvSpPr>
        <p:spPr>
          <a:xfrm>
            <a:off x="468761" y="615491"/>
            <a:ext cx="859679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Прочитай неравенства.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каких высказываний они состоят?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из них верны, а какие нет ?</a:t>
            </a:r>
            <a:endParaRPr lang="ru-RU" sz="2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59FCBF8-EAEC-42C7-DDD1-CCC159F7B215}"/>
              </a:ext>
            </a:extLst>
          </p:cNvPr>
          <p:cNvSpPr/>
          <p:nvPr/>
        </p:nvSpPr>
        <p:spPr>
          <a:xfrm>
            <a:off x="3493610" y="2104891"/>
            <a:ext cx="2547100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Пример </a:t>
            </a:r>
            <a:endParaRPr lang="ru-RU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4AE335F-9F7D-2903-5969-746F49A951DC}"/>
              </a:ext>
            </a:extLst>
          </p:cNvPr>
          <p:cNvSpPr/>
          <p:nvPr/>
        </p:nvSpPr>
        <p:spPr>
          <a:xfrm>
            <a:off x="235527" y="3991074"/>
            <a:ext cx="8672946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bg1"/>
                </a:solidFill>
              </a:rPr>
              <a:t>Неравенство 24 меньше или равно 10 состоит из двух высказываний :2</a:t>
            </a:r>
            <a:r>
              <a:rPr lang="ru-RU" sz="2800" b="1" dirty="0">
                <a:ln w="0"/>
                <a:solidFill>
                  <a:schemeClr val="bg1"/>
                </a:solidFill>
              </a:rPr>
              <a:t>4 &lt; 10 и 24 = 10.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4F74F86-5879-563D-AD7E-2555C5CA000F}"/>
              </a:ext>
            </a:extLst>
          </p:cNvPr>
          <p:cNvSpPr/>
          <p:nvPr/>
        </p:nvSpPr>
        <p:spPr>
          <a:xfrm>
            <a:off x="235527" y="5182714"/>
            <a:ext cx="8672946" cy="1055608"/>
          </a:xfrm>
          <a:prstGeom prst="roundRect">
            <a:avLst/>
          </a:prstGeom>
          <a:solidFill>
            <a:srgbClr val="FF5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0000"/>
                </a:solidFill>
              </a:rPr>
              <a:t>Оба высказывания неверны, значит, неверно и данное высказывание.</a:t>
            </a:r>
            <a:endParaRPr lang="ru-RU" sz="2800" b="1" cap="none" spc="0" dirty="0">
              <a:ln w="0"/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5DF6-5235-C25E-8ACC-E540F738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4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C132E-B033-5802-CCBE-B0EF4634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3" y="152400"/>
            <a:ext cx="8001000" cy="770965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Повторим 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51788A-6D6A-9CB6-B238-5A96376F0AA0}"/>
              </a:ext>
            </a:extLst>
          </p:cNvPr>
          <p:cNvSpPr/>
          <p:nvPr/>
        </p:nvSpPr>
        <p:spPr>
          <a:xfrm>
            <a:off x="203947" y="76217"/>
            <a:ext cx="289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Р.Т. с. 15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50269-03F2-BA93-DE53-2E5A12C43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1503" b="64706"/>
          <a:stretch/>
        </p:blipFill>
        <p:spPr>
          <a:xfrm>
            <a:off x="-1" y="1380565"/>
            <a:ext cx="9110083" cy="212463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3486D36-FAB2-DBFB-131B-E60B0DCBEC9D}"/>
              </a:ext>
            </a:extLst>
          </p:cNvPr>
          <p:cNvSpPr/>
          <p:nvPr/>
        </p:nvSpPr>
        <p:spPr>
          <a:xfrm>
            <a:off x="2312894" y="2823883"/>
            <a:ext cx="215153" cy="233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7A4931C-C35F-9FC7-6F82-594E2CA9CDEB}"/>
              </a:ext>
            </a:extLst>
          </p:cNvPr>
          <p:cNvCxnSpPr/>
          <p:nvPr/>
        </p:nvCxnSpPr>
        <p:spPr>
          <a:xfrm flipV="1">
            <a:off x="2420470" y="2635624"/>
            <a:ext cx="0" cy="304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DA17B9-B45C-4673-A81B-F7FD437FE8F7}"/>
              </a:ext>
            </a:extLst>
          </p:cNvPr>
          <p:cNvCxnSpPr>
            <a:cxnSpLocks/>
          </p:cNvCxnSpPr>
          <p:nvPr/>
        </p:nvCxnSpPr>
        <p:spPr>
          <a:xfrm flipH="1">
            <a:off x="2420470" y="2635624"/>
            <a:ext cx="21345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301139B2-D5E6-57E3-0620-EF6C536EE443}"/>
              </a:ext>
            </a:extLst>
          </p:cNvPr>
          <p:cNvSpPr/>
          <p:nvPr/>
        </p:nvSpPr>
        <p:spPr>
          <a:xfrm>
            <a:off x="2635623" y="2823883"/>
            <a:ext cx="215153" cy="23308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0EC1DF6-2679-F510-FAA8-03B24DDA76FF}"/>
              </a:ext>
            </a:extLst>
          </p:cNvPr>
          <p:cNvSpPr/>
          <p:nvPr/>
        </p:nvSpPr>
        <p:spPr>
          <a:xfrm>
            <a:off x="2988893" y="2823883"/>
            <a:ext cx="215153" cy="23308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9789BF0-F34A-4114-075C-F03B5C4AFD70}"/>
              </a:ext>
            </a:extLst>
          </p:cNvPr>
          <p:cNvSpPr/>
          <p:nvPr/>
        </p:nvSpPr>
        <p:spPr>
          <a:xfrm>
            <a:off x="3354569" y="2819400"/>
            <a:ext cx="215153" cy="23308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3CA6552-DBF6-0C19-B85F-67C4C9DA0BD0}"/>
              </a:ext>
            </a:extLst>
          </p:cNvPr>
          <p:cNvSpPr/>
          <p:nvPr/>
        </p:nvSpPr>
        <p:spPr>
          <a:xfrm>
            <a:off x="3720245" y="2819400"/>
            <a:ext cx="215153" cy="23308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46A012F-B888-353B-F6D7-2CA73915689C}"/>
              </a:ext>
            </a:extLst>
          </p:cNvPr>
          <p:cNvSpPr/>
          <p:nvPr/>
        </p:nvSpPr>
        <p:spPr>
          <a:xfrm>
            <a:off x="4098532" y="2819400"/>
            <a:ext cx="215153" cy="23308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407494-CA6D-DA20-DCA4-336119F7EF2A}"/>
              </a:ext>
            </a:extLst>
          </p:cNvPr>
          <p:cNvSpPr/>
          <p:nvPr/>
        </p:nvSpPr>
        <p:spPr>
          <a:xfrm>
            <a:off x="2012854" y="1905017"/>
            <a:ext cx="2382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= {6,7,8,9,10… }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EE9DF86-72F8-7D32-53A2-9A0C7EDF4A82}"/>
              </a:ext>
            </a:extLst>
          </p:cNvPr>
          <p:cNvSpPr/>
          <p:nvPr/>
        </p:nvSpPr>
        <p:spPr>
          <a:xfrm>
            <a:off x="5992938" y="2819400"/>
            <a:ext cx="215153" cy="233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68DD954-5144-B6CD-4388-B83C518725CA}"/>
              </a:ext>
            </a:extLst>
          </p:cNvPr>
          <p:cNvCxnSpPr>
            <a:cxnSpLocks/>
          </p:cNvCxnSpPr>
          <p:nvPr/>
        </p:nvCxnSpPr>
        <p:spPr>
          <a:xfrm>
            <a:off x="6100514" y="2716306"/>
            <a:ext cx="0" cy="2196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5BF95D1-8E13-CD61-9DE3-6EC6CEACE3F9}"/>
              </a:ext>
            </a:extLst>
          </p:cNvPr>
          <p:cNvCxnSpPr>
            <a:cxnSpLocks/>
          </p:cNvCxnSpPr>
          <p:nvPr/>
        </p:nvCxnSpPr>
        <p:spPr>
          <a:xfrm>
            <a:off x="5006820" y="2729753"/>
            <a:ext cx="112955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3B08F0C-78D5-3BA7-4B21-2CD9C18C8BE8}"/>
              </a:ext>
            </a:extLst>
          </p:cNvPr>
          <p:cNvCxnSpPr>
            <a:cxnSpLocks/>
          </p:cNvCxnSpPr>
          <p:nvPr/>
        </p:nvCxnSpPr>
        <p:spPr>
          <a:xfrm>
            <a:off x="5006820" y="2754405"/>
            <a:ext cx="0" cy="2196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6AE533F6-E231-A8B5-D35F-84E05018A7D6}"/>
              </a:ext>
            </a:extLst>
          </p:cNvPr>
          <p:cNvSpPr/>
          <p:nvPr/>
        </p:nvSpPr>
        <p:spPr>
          <a:xfrm>
            <a:off x="5603315" y="2788024"/>
            <a:ext cx="215153" cy="23308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47E3AF7-9136-69FC-AD60-E6A9CF135B47}"/>
              </a:ext>
            </a:extLst>
          </p:cNvPr>
          <p:cNvSpPr/>
          <p:nvPr/>
        </p:nvSpPr>
        <p:spPr>
          <a:xfrm>
            <a:off x="5202169" y="2788024"/>
            <a:ext cx="215153" cy="23308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7370186-93AD-45DE-18AC-43D54178E0C5}"/>
              </a:ext>
            </a:extLst>
          </p:cNvPr>
          <p:cNvSpPr/>
          <p:nvPr/>
        </p:nvSpPr>
        <p:spPr>
          <a:xfrm>
            <a:off x="4889300" y="2781300"/>
            <a:ext cx="215153" cy="23308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DBD4EC5-5D8C-C4E0-F54A-7D933CD62D32}"/>
              </a:ext>
            </a:extLst>
          </p:cNvPr>
          <p:cNvSpPr/>
          <p:nvPr/>
        </p:nvSpPr>
        <p:spPr>
          <a:xfrm>
            <a:off x="6659337" y="1884856"/>
            <a:ext cx="14798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2400" b="1" cap="none" spc="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{2,1,0}</a:t>
            </a:r>
          </a:p>
        </p:txBody>
      </p:sp>
    </p:spTree>
    <p:extLst>
      <p:ext uri="{BB962C8B-B14F-4D97-AF65-F5344CB8AC3E}">
        <p14:creationId xmlns:p14="http://schemas.microsoft.com/office/powerpoint/2010/main" val="1157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EE729EC-A848-2478-40B1-8325212CCB35}"/>
              </a:ext>
            </a:extLst>
          </p:cNvPr>
          <p:cNvSpPr/>
          <p:nvPr/>
        </p:nvSpPr>
        <p:spPr>
          <a:xfrm>
            <a:off x="-188259" y="2658492"/>
            <a:ext cx="9502588" cy="3240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C132E-B033-5802-CCBE-B0EF4634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3" y="152400"/>
            <a:ext cx="8001000" cy="770965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Повторим 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51788A-6D6A-9CB6-B238-5A96376F0AA0}"/>
              </a:ext>
            </a:extLst>
          </p:cNvPr>
          <p:cNvSpPr/>
          <p:nvPr/>
        </p:nvSpPr>
        <p:spPr>
          <a:xfrm>
            <a:off x="203947" y="76217"/>
            <a:ext cx="289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Р.Т. с. 15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50269-03F2-BA93-DE53-2E5A12C43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3595" b="27058"/>
          <a:stretch/>
        </p:blipFill>
        <p:spPr>
          <a:xfrm>
            <a:off x="0" y="1577784"/>
            <a:ext cx="9180708" cy="35410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E2ED95-A575-8BCB-6606-45EC0C404CB9}"/>
              </a:ext>
            </a:extLst>
          </p:cNvPr>
          <p:cNvSpPr/>
          <p:nvPr/>
        </p:nvSpPr>
        <p:spPr>
          <a:xfrm>
            <a:off x="869035" y="2808387"/>
            <a:ext cx="12474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234 096</a:t>
            </a:r>
          </a:p>
          <a:p>
            <a:r>
              <a:rPr lang="ru-RU" sz="2800" b="1" u="sng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457 806</a:t>
            </a:r>
            <a:endParaRPr lang="ru-RU" sz="2800" b="1" u="sng" cap="none" spc="0" dirty="0">
              <a:ln w="0"/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A0BB1D-5D66-52F7-4EBA-1AACAF5F3137}"/>
              </a:ext>
            </a:extLst>
          </p:cNvPr>
          <p:cNvSpPr/>
          <p:nvPr/>
        </p:nvSpPr>
        <p:spPr>
          <a:xfrm>
            <a:off x="551885" y="2962276"/>
            <a:ext cx="4924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92A486-4467-6C0D-B529-188D859CCD54}"/>
              </a:ext>
            </a:extLst>
          </p:cNvPr>
          <p:cNvSpPr/>
          <p:nvPr/>
        </p:nvSpPr>
        <p:spPr>
          <a:xfrm>
            <a:off x="904044" y="3606484"/>
            <a:ext cx="1247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691 902</a:t>
            </a:r>
            <a:endParaRPr lang="ru-RU" sz="2800" b="1" u="sng" cap="none" spc="0" dirty="0">
              <a:ln w="0"/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B3F27E-A769-7AF8-C136-06F31EEF56ED}"/>
              </a:ext>
            </a:extLst>
          </p:cNvPr>
          <p:cNvSpPr/>
          <p:nvPr/>
        </p:nvSpPr>
        <p:spPr>
          <a:xfrm>
            <a:off x="869035" y="4038990"/>
            <a:ext cx="12474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400 562</a:t>
            </a:r>
          </a:p>
          <a:p>
            <a:r>
              <a:rPr lang="ru-RU" sz="2800" b="1" u="sng" dirty="0">
                <a:ln w="0"/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95 875</a:t>
            </a:r>
            <a:endParaRPr lang="ru-RU" sz="2800" b="1" u="sng" cap="none" spc="0" dirty="0">
              <a:ln w="0"/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40B189-04E7-52A9-3A83-37D5B167A1AB}"/>
              </a:ext>
            </a:extLst>
          </p:cNvPr>
          <p:cNvSpPr/>
          <p:nvPr/>
        </p:nvSpPr>
        <p:spPr>
          <a:xfrm>
            <a:off x="598629" y="4568000"/>
            <a:ext cx="3289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71B411-F1F5-799A-5EF3-6F575DBB299C}"/>
              </a:ext>
            </a:extLst>
          </p:cNvPr>
          <p:cNvSpPr/>
          <p:nvPr/>
        </p:nvSpPr>
        <p:spPr>
          <a:xfrm>
            <a:off x="869035" y="4827487"/>
            <a:ext cx="1247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304 687</a:t>
            </a:r>
            <a:endParaRPr lang="ru-RU" sz="2800" b="1" u="sng" cap="none" spc="0" dirty="0">
              <a:ln w="0"/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EF5168-B58F-A37D-77E7-7BE0DCA6718A}"/>
              </a:ext>
            </a:extLst>
          </p:cNvPr>
          <p:cNvSpPr/>
          <p:nvPr/>
        </p:nvSpPr>
        <p:spPr>
          <a:xfrm>
            <a:off x="3759123" y="2962276"/>
            <a:ext cx="10021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509</a:t>
            </a:r>
          </a:p>
          <a:p>
            <a:r>
              <a:rPr lang="ru-RU" sz="2800" b="1" u="sng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300</a:t>
            </a:r>
            <a:endParaRPr lang="ru-RU" sz="2800" b="1" u="sng" cap="none" spc="0" dirty="0">
              <a:ln w="0"/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6BBA371-E9D0-D69E-DACA-6688CA0DA9BD}"/>
              </a:ext>
            </a:extLst>
          </p:cNvPr>
          <p:cNvSpPr/>
          <p:nvPr/>
        </p:nvSpPr>
        <p:spPr>
          <a:xfrm rot="2496427">
            <a:off x="3441972" y="3116165"/>
            <a:ext cx="4924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71B3C6-9175-AF28-0E62-F961F91C2295}"/>
              </a:ext>
            </a:extLst>
          </p:cNvPr>
          <p:cNvSpPr/>
          <p:nvPr/>
        </p:nvSpPr>
        <p:spPr>
          <a:xfrm>
            <a:off x="3513863" y="3726695"/>
            <a:ext cx="1247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152 700</a:t>
            </a:r>
            <a:endParaRPr lang="ru-RU" sz="2800" b="1" u="sng" cap="none" spc="0" dirty="0">
              <a:ln w="0"/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026CB8-1B72-0430-9F73-6C1978D0957E}"/>
              </a:ext>
            </a:extLst>
          </p:cNvPr>
          <p:cNvSpPr/>
          <p:nvPr/>
        </p:nvSpPr>
        <p:spPr>
          <a:xfrm>
            <a:off x="6480364" y="2890354"/>
            <a:ext cx="92044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7120</a:t>
            </a:r>
          </a:p>
          <a:p>
            <a:r>
              <a:rPr lang="ru-RU" sz="2800" b="1" u="sng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807   </a:t>
            </a:r>
            <a:endParaRPr lang="ru-RU" sz="2800" b="1" u="sng" cap="none" spc="0" dirty="0">
              <a:ln w="0"/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851B01-0E4F-D7FA-D6E5-E95FA2945A2E}"/>
              </a:ext>
            </a:extLst>
          </p:cNvPr>
          <p:cNvSpPr/>
          <p:nvPr/>
        </p:nvSpPr>
        <p:spPr>
          <a:xfrm rot="2496427">
            <a:off x="6163213" y="3044243"/>
            <a:ext cx="4924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1E956A-AB1D-E7D0-3BBC-CB216D806F8C}"/>
              </a:ext>
            </a:extLst>
          </p:cNvPr>
          <p:cNvSpPr/>
          <p:nvPr/>
        </p:nvSpPr>
        <p:spPr>
          <a:xfrm>
            <a:off x="6225895" y="3698782"/>
            <a:ext cx="920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4984</a:t>
            </a:r>
            <a:endParaRPr lang="ru-RU" sz="2800" b="1" u="sng" cap="none" spc="0" dirty="0">
              <a:ln w="0"/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22FB1F7-A8B2-8D8A-6EDD-7B45C25A7416}"/>
              </a:ext>
            </a:extLst>
          </p:cNvPr>
          <p:cNvCxnSpPr>
            <a:cxnSpLocks/>
          </p:cNvCxnSpPr>
          <p:nvPr/>
        </p:nvCxnSpPr>
        <p:spPr>
          <a:xfrm>
            <a:off x="4347882" y="2962276"/>
            <a:ext cx="0" cy="138560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6213F54-7281-06EA-1885-D35FE48E86A6}"/>
              </a:ext>
            </a:extLst>
          </p:cNvPr>
          <p:cNvCxnSpPr>
            <a:cxnSpLocks/>
          </p:cNvCxnSpPr>
          <p:nvPr/>
        </p:nvCxnSpPr>
        <p:spPr>
          <a:xfrm>
            <a:off x="7055223" y="3005979"/>
            <a:ext cx="0" cy="188518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E292D74-73A5-92E3-68CC-E49B19A744FD}"/>
              </a:ext>
            </a:extLst>
          </p:cNvPr>
          <p:cNvSpPr/>
          <p:nvPr/>
        </p:nvSpPr>
        <p:spPr>
          <a:xfrm>
            <a:off x="5971425" y="3985827"/>
            <a:ext cx="16933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5696</a:t>
            </a:r>
            <a:r>
              <a:rPr lang="ru-RU" sz="2800" b="1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ru-RU" sz="2800" b="1" u="sng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A9B1D42-D532-D4B1-1AF0-C3E9BB2176BE}"/>
              </a:ext>
            </a:extLst>
          </p:cNvPr>
          <p:cNvSpPr/>
          <p:nvPr/>
        </p:nvSpPr>
        <p:spPr>
          <a:xfrm>
            <a:off x="5614465" y="3767934"/>
            <a:ext cx="4924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F9712A9-6483-5E70-295E-64912E43FF5C}"/>
              </a:ext>
            </a:extLst>
          </p:cNvPr>
          <p:cNvSpPr/>
          <p:nvPr/>
        </p:nvSpPr>
        <p:spPr>
          <a:xfrm>
            <a:off x="6010742" y="4297394"/>
            <a:ext cx="13292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0"/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5745840</a:t>
            </a:r>
            <a:endParaRPr lang="ru-RU" sz="2800" b="1" u="sng" cap="none" spc="0" dirty="0">
              <a:ln w="0"/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C132E-B033-5802-CCBE-B0EF4634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53" y="152400"/>
            <a:ext cx="8001000" cy="770965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Повторим 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51788A-6D6A-9CB6-B238-5A96376F0AA0}"/>
              </a:ext>
            </a:extLst>
          </p:cNvPr>
          <p:cNvSpPr/>
          <p:nvPr/>
        </p:nvSpPr>
        <p:spPr>
          <a:xfrm>
            <a:off x="203947" y="76217"/>
            <a:ext cx="289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Р.Т. с. 15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50269-03F2-BA93-DE53-2E5A12C43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69" t="72549"/>
          <a:stretch/>
        </p:blipFill>
        <p:spPr>
          <a:xfrm>
            <a:off x="0" y="1546378"/>
            <a:ext cx="9191188" cy="2572870"/>
          </a:xfrm>
          <a:prstGeom prst="rect">
            <a:avLst/>
          </a:prstGeom>
        </p:spPr>
      </p:pic>
      <p:sp>
        <p:nvSpPr>
          <p:cNvPr id="4" name="Двойные фигурные скобки 3">
            <a:extLst>
              <a:ext uri="{FF2B5EF4-FFF2-40B4-BE49-F238E27FC236}">
                <a16:creationId xmlns:a16="http://schemas.microsoft.com/office/drawing/2014/main" id="{7DE45713-A7B9-AAA4-2314-ACF0F3228322}"/>
              </a:ext>
            </a:extLst>
          </p:cNvPr>
          <p:cNvSpPr/>
          <p:nvPr/>
        </p:nvSpPr>
        <p:spPr>
          <a:xfrm>
            <a:off x="2560606" y="5691008"/>
            <a:ext cx="4069976" cy="878541"/>
          </a:xfrm>
          <a:prstGeom prst="bracePair">
            <a:avLst>
              <a:gd name="adj" fmla="val 1547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69AC89-D7A4-E988-9550-A4F82B4D05CE}"/>
              </a:ext>
            </a:extLst>
          </p:cNvPr>
          <p:cNvSpPr/>
          <p:nvPr/>
        </p:nvSpPr>
        <p:spPr>
          <a:xfrm>
            <a:off x="320488" y="4251842"/>
            <a:ext cx="79516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Множество натуральных чисел, </a:t>
            </a:r>
          </a:p>
          <a:p>
            <a:pPr algn="ctr"/>
            <a:r>
              <a:rPr lang="ru-RU" sz="44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дополненное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61A17-FB8E-38B8-BB2C-6BC9A10738A6}"/>
              </a:ext>
            </a:extLst>
          </p:cNvPr>
          <p:cNvSpPr txBox="1"/>
          <p:nvPr/>
        </p:nvSpPr>
        <p:spPr>
          <a:xfrm>
            <a:off x="1072616" y="5628403"/>
            <a:ext cx="5812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N</a:t>
            </a:r>
            <a:r>
              <a:rPr lang="en-US" sz="3200" dirty="0"/>
              <a:t>0</a:t>
            </a:r>
            <a:r>
              <a:rPr lang="ru-RU" sz="3200" dirty="0"/>
              <a:t> </a:t>
            </a:r>
            <a:r>
              <a:rPr lang="en-US" sz="5400" dirty="0"/>
              <a:t>= </a:t>
            </a:r>
            <a:r>
              <a:rPr lang="ru-RU" sz="5400" dirty="0"/>
              <a:t> 0, </a:t>
            </a:r>
            <a:r>
              <a:rPr lang="en-US" sz="5400" dirty="0"/>
              <a:t>1</a:t>
            </a:r>
            <a:r>
              <a:rPr lang="ru-RU" sz="5400" dirty="0"/>
              <a:t>, 2, 3 …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F43607B-CA7E-A46A-348F-A35B770A59B5}"/>
              </a:ext>
            </a:extLst>
          </p:cNvPr>
          <p:cNvSpPr/>
          <p:nvPr/>
        </p:nvSpPr>
        <p:spPr>
          <a:xfrm>
            <a:off x="7261411" y="2366682"/>
            <a:ext cx="1750359" cy="5289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217FC43-69C3-EC7C-A030-344C76F12435}"/>
              </a:ext>
            </a:extLst>
          </p:cNvPr>
          <p:cNvSpPr/>
          <p:nvPr/>
        </p:nvSpPr>
        <p:spPr>
          <a:xfrm>
            <a:off x="5511052" y="2770186"/>
            <a:ext cx="1750359" cy="5289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4B7EAD5-1034-78F8-E1C9-D021826276CE}"/>
              </a:ext>
            </a:extLst>
          </p:cNvPr>
          <p:cNvSpPr/>
          <p:nvPr/>
        </p:nvSpPr>
        <p:spPr>
          <a:xfrm>
            <a:off x="1830916" y="3227294"/>
            <a:ext cx="1750359" cy="5289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4E00AB7-6C3B-771A-0F9A-577FA10453CD}"/>
              </a:ext>
            </a:extLst>
          </p:cNvPr>
          <p:cNvSpPr/>
          <p:nvPr/>
        </p:nvSpPr>
        <p:spPr>
          <a:xfrm>
            <a:off x="3720414" y="3599239"/>
            <a:ext cx="1750359" cy="5289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754F15-AE60-BDC3-23C3-2F112609F81C}"/>
              </a:ext>
            </a:extLst>
          </p:cNvPr>
          <p:cNvSpPr/>
          <p:nvPr/>
        </p:nvSpPr>
        <p:spPr>
          <a:xfrm>
            <a:off x="203947" y="76217"/>
            <a:ext cx="289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Р.Т. с. 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9C636A-38DA-188D-5B01-273A72E76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1595"/>
          <a:stretch/>
        </p:blipFill>
        <p:spPr>
          <a:xfrm>
            <a:off x="0" y="1663361"/>
            <a:ext cx="9144000" cy="241558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51120B9-CCFD-24EB-BBD3-605452E077F1}"/>
              </a:ext>
            </a:extLst>
          </p:cNvPr>
          <p:cNvSpPr/>
          <p:nvPr/>
        </p:nvSpPr>
        <p:spPr>
          <a:xfrm>
            <a:off x="1783976" y="2581835"/>
            <a:ext cx="1312494" cy="34065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C633ED9-64D9-1827-D34D-793B4CE02719}"/>
              </a:ext>
            </a:extLst>
          </p:cNvPr>
          <p:cNvSpPr/>
          <p:nvPr/>
        </p:nvSpPr>
        <p:spPr>
          <a:xfrm>
            <a:off x="6248399" y="2581835"/>
            <a:ext cx="1312494" cy="34065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F33E47-8282-56CF-F8BE-A38BAA68D741}"/>
              </a:ext>
            </a:extLst>
          </p:cNvPr>
          <p:cNvSpPr/>
          <p:nvPr/>
        </p:nvSpPr>
        <p:spPr>
          <a:xfrm>
            <a:off x="4126204" y="2581835"/>
            <a:ext cx="8915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A8654F-9F82-C86A-75F5-9A0225F7F30F}"/>
              </a:ext>
            </a:extLst>
          </p:cNvPr>
          <p:cNvSpPr/>
          <p:nvPr/>
        </p:nvSpPr>
        <p:spPr>
          <a:xfrm>
            <a:off x="5017795" y="0"/>
            <a:ext cx="330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Подумай !</a:t>
            </a:r>
          </a:p>
        </p:txBody>
      </p:sp>
    </p:spTree>
    <p:extLst>
      <p:ext uri="{BB962C8B-B14F-4D97-AF65-F5344CB8AC3E}">
        <p14:creationId xmlns:p14="http://schemas.microsoft.com/office/powerpoint/2010/main" val="25181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F5C25-2246-C59B-3DB2-D6FF5AC61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412377"/>
            <a:ext cx="8001000" cy="2788024"/>
          </a:xfrm>
        </p:spPr>
        <p:txBody>
          <a:bodyPr>
            <a:normAutofit/>
          </a:bodyPr>
          <a:lstStyle/>
          <a:p>
            <a:r>
              <a:rPr lang="ru-RU" sz="6000" b="0" i="0" u="none" strike="noStrike" dirty="0">
                <a:solidFill>
                  <a:srgbClr val="FFFF00"/>
                </a:solidFill>
                <a:effectLst/>
                <a:latin typeface="PT Sans Caption" panose="020B0603020203020204" pitchFamily="34" charset="-52"/>
              </a:rPr>
              <a:t>Строгое и нестрогое неравенство.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4FA366-EAA1-ABF6-7D94-7E16C97B4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47" y="645458"/>
            <a:ext cx="8001000" cy="1524000"/>
          </a:xfrm>
        </p:spPr>
        <p:txBody>
          <a:bodyPr>
            <a:normAutofit/>
          </a:bodyPr>
          <a:lstStyle/>
          <a:p>
            <a:r>
              <a:rPr lang="ru-RU" sz="3600" dirty="0"/>
              <a:t>ТЕМА УРОКА :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87E601C-6B0C-8162-F9D4-661D0D0CC5D4}"/>
              </a:ext>
            </a:extLst>
          </p:cNvPr>
          <p:cNvCxnSpPr/>
          <p:nvPr/>
        </p:nvCxnSpPr>
        <p:spPr>
          <a:xfrm>
            <a:off x="735106" y="2169458"/>
            <a:ext cx="289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1C8ECB1-8D51-4C2B-C048-546C504D0A7E}"/>
              </a:ext>
            </a:extLst>
          </p:cNvPr>
          <p:cNvCxnSpPr>
            <a:cxnSpLocks/>
          </p:cNvCxnSpPr>
          <p:nvPr/>
        </p:nvCxnSpPr>
        <p:spPr>
          <a:xfrm>
            <a:off x="4509247" y="2241175"/>
            <a:ext cx="39534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E29F6F-080D-A907-E8AB-5CE93F6B9BB8}"/>
              </a:ext>
            </a:extLst>
          </p:cNvPr>
          <p:cNvSpPr/>
          <p:nvPr/>
        </p:nvSpPr>
        <p:spPr>
          <a:xfrm>
            <a:off x="4233606" y="4563034"/>
            <a:ext cx="6767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12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FEE8-4376-712A-61EC-A61D1426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1" y="-385483"/>
            <a:ext cx="8001000" cy="152400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FFFF00"/>
                </a:solidFill>
              </a:rPr>
              <a:t>Рассмотрим высказывание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6C87F-659F-871C-9C9C-C7B834FAF517}"/>
              </a:ext>
            </a:extLst>
          </p:cNvPr>
          <p:cNvSpPr txBox="1"/>
          <p:nvPr/>
        </p:nvSpPr>
        <p:spPr>
          <a:xfrm>
            <a:off x="1142999" y="655856"/>
            <a:ext cx="800100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Для перехода в следующий класс Пете надо иметь отметку </a:t>
            </a:r>
            <a:r>
              <a:rPr lang="ru-RU" sz="3600" dirty="0">
                <a:solidFill>
                  <a:srgbClr val="FFFF00"/>
                </a:solidFill>
              </a:rPr>
              <a:t>х</a:t>
            </a:r>
            <a:r>
              <a:rPr lang="ru-RU" sz="2800" dirty="0"/>
              <a:t> по математике, </a:t>
            </a:r>
            <a:r>
              <a:rPr lang="ru-RU" sz="2800" u="sng" dirty="0"/>
              <a:t>больше 3.</a:t>
            </a:r>
          </a:p>
          <a:p>
            <a:endParaRPr lang="ru-RU" u="sn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28016E-058C-486A-ADB0-A8FF33B0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5" y="1180183"/>
            <a:ext cx="1215994" cy="1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3A60C1-EE4B-7C11-5C9F-4384F5346BEA}"/>
              </a:ext>
            </a:extLst>
          </p:cNvPr>
          <p:cNvSpPr/>
          <p:nvPr/>
        </p:nvSpPr>
        <p:spPr>
          <a:xfrm>
            <a:off x="3847481" y="1885116"/>
            <a:ext cx="176962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0"/>
                <a:solidFill>
                  <a:schemeClr val="accent1"/>
                </a:solidFill>
              </a:rPr>
              <a:t>&gt;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56EA69-B4E8-0680-1966-8E878D54E3D0}"/>
              </a:ext>
            </a:extLst>
          </p:cNvPr>
          <p:cNvCxnSpPr>
            <a:cxnSpLocks/>
          </p:cNvCxnSpPr>
          <p:nvPr/>
        </p:nvCxnSpPr>
        <p:spPr>
          <a:xfrm>
            <a:off x="716583" y="4155283"/>
            <a:ext cx="394438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A67C89-5C7F-7156-8075-9B5DA6FD0BCA}"/>
              </a:ext>
            </a:extLst>
          </p:cNvPr>
          <p:cNvCxnSpPr>
            <a:cxnSpLocks/>
          </p:cNvCxnSpPr>
          <p:nvPr/>
        </p:nvCxnSpPr>
        <p:spPr>
          <a:xfrm>
            <a:off x="1158645" y="4075631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F570A80-4C7E-4431-2F95-B44A020DB9B6}"/>
              </a:ext>
            </a:extLst>
          </p:cNvPr>
          <p:cNvCxnSpPr>
            <a:cxnSpLocks/>
          </p:cNvCxnSpPr>
          <p:nvPr/>
        </p:nvCxnSpPr>
        <p:spPr>
          <a:xfrm>
            <a:off x="734512" y="4075631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14D477-006C-9799-2D31-D90CAA29D0F1}"/>
              </a:ext>
            </a:extLst>
          </p:cNvPr>
          <p:cNvCxnSpPr>
            <a:cxnSpLocks/>
          </p:cNvCxnSpPr>
          <p:nvPr/>
        </p:nvCxnSpPr>
        <p:spPr>
          <a:xfrm>
            <a:off x="1999811" y="3755440"/>
            <a:ext cx="0" cy="3998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B00D475-E0FF-349C-A81C-5F15FFA790F3}"/>
              </a:ext>
            </a:extLst>
          </p:cNvPr>
          <p:cNvCxnSpPr>
            <a:cxnSpLocks/>
          </p:cNvCxnSpPr>
          <p:nvPr/>
        </p:nvCxnSpPr>
        <p:spPr>
          <a:xfrm>
            <a:off x="2005881" y="3755440"/>
            <a:ext cx="26550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39A52EA-2946-7473-8DF5-2C75FF203802}"/>
              </a:ext>
            </a:extLst>
          </p:cNvPr>
          <p:cNvCxnSpPr>
            <a:cxnSpLocks/>
          </p:cNvCxnSpPr>
          <p:nvPr/>
        </p:nvCxnSpPr>
        <p:spPr>
          <a:xfrm>
            <a:off x="1590404" y="4075631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E3AE584-53C3-86DE-0F1F-D112F7447034}"/>
              </a:ext>
            </a:extLst>
          </p:cNvPr>
          <p:cNvCxnSpPr>
            <a:cxnSpLocks/>
          </p:cNvCxnSpPr>
          <p:nvPr/>
        </p:nvCxnSpPr>
        <p:spPr>
          <a:xfrm>
            <a:off x="1970775" y="4075631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98391B5-BBD0-A380-BB7F-15737E31321C}"/>
              </a:ext>
            </a:extLst>
          </p:cNvPr>
          <p:cNvCxnSpPr>
            <a:cxnSpLocks/>
          </p:cNvCxnSpPr>
          <p:nvPr/>
        </p:nvCxnSpPr>
        <p:spPr>
          <a:xfrm>
            <a:off x="2397228" y="4075631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D2099D-7FA4-D934-C350-FB9E83FE3DC8}"/>
              </a:ext>
            </a:extLst>
          </p:cNvPr>
          <p:cNvCxnSpPr>
            <a:cxnSpLocks/>
          </p:cNvCxnSpPr>
          <p:nvPr/>
        </p:nvCxnSpPr>
        <p:spPr>
          <a:xfrm>
            <a:off x="2809332" y="4061580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7E36900-BF6F-C282-22FB-1C65A32CA91D}"/>
              </a:ext>
            </a:extLst>
          </p:cNvPr>
          <p:cNvCxnSpPr>
            <a:cxnSpLocks/>
          </p:cNvCxnSpPr>
          <p:nvPr/>
        </p:nvCxnSpPr>
        <p:spPr>
          <a:xfrm>
            <a:off x="2380838" y="4096684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DC778A-CCF6-3E8A-952D-BB5C2E39EF1F}"/>
              </a:ext>
            </a:extLst>
          </p:cNvPr>
          <p:cNvSpPr/>
          <p:nvPr/>
        </p:nvSpPr>
        <p:spPr>
          <a:xfrm>
            <a:off x="461387" y="4367365"/>
            <a:ext cx="55401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0 1 2 3 4 5 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E13C32B-1035-A525-85E4-CFD6EDD39873}"/>
              </a:ext>
            </a:extLst>
          </p:cNvPr>
          <p:cNvSpPr/>
          <p:nvPr/>
        </p:nvSpPr>
        <p:spPr>
          <a:xfrm>
            <a:off x="2283953" y="4077937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BACCB6C-E1BC-A5B5-C348-C3EA6B6555FF}"/>
              </a:ext>
            </a:extLst>
          </p:cNvPr>
          <p:cNvSpPr/>
          <p:nvPr/>
        </p:nvSpPr>
        <p:spPr>
          <a:xfrm>
            <a:off x="1875822" y="4075631"/>
            <a:ext cx="245429" cy="2510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A5D45FE-9203-F229-0725-966B02113ECE}"/>
              </a:ext>
            </a:extLst>
          </p:cNvPr>
          <p:cNvSpPr/>
          <p:nvPr/>
        </p:nvSpPr>
        <p:spPr>
          <a:xfrm>
            <a:off x="2694015" y="4069635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611C383-E50B-C859-9C36-AEA575AC9380}"/>
              </a:ext>
            </a:extLst>
          </p:cNvPr>
          <p:cNvSpPr/>
          <p:nvPr/>
        </p:nvSpPr>
        <p:spPr>
          <a:xfrm>
            <a:off x="664114" y="3004438"/>
            <a:ext cx="8228666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</a:rPr>
              <a:t>Какие «отметки» удовлетворяют </a:t>
            </a:r>
            <a:r>
              <a:rPr lang="ru-RU" sz="2400" b="1" dirty="0">
                <a:solidFill>
                  <a:schemeClr val="bg1"/>
                </a:solidFill>
              </a:rPr>
              <a:t>данному высказыванию</a:t>
            </a:r>
            <a:r>
              <a:rPr lang="ru-RU" sz="2400" b="1" cap="none" spc="0" dirty="0">
                <a:ln w="0"/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14F5D0-57FC-FDFE-6806-267E95450ACB}"/>
              </a:ext>
            </a:extLst>
          </p:cNvPr>
          <p:cNvSpPr/>
          <p:nvPr/>
        </p:nvSpPr>
        <p:spPr>
          <a:xfrm>
            <a:off x="6001514" y="1956712"/>
            <a:ext cx="755283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accent1"/>
                </a:solidFill>
              </a:rPr>
              <a:t>3</a:t>
            </a:r>
            <a:endParaRPr lang="ru-RU" sz="2400" b="1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333218F-C36F-ED82-BDFC-A6B128EF12C9}"/>
              </a:ext>
            </a:extLst>
          </p:cNvPr>
          <p:cNvSpPr/>
          <p:nvPr/>
        </p:nvSpPr>
        <p:spPr>
          <a:xfrm>
            <a:off x="2736964" y="1907051"/>
            <a:ext cx="755284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accent1"/>
                </a:solidFill>
              </a:rPr>
              <a:t>Х</a:t>
            </a:r>
            <a:endParaRPr lang="ru-RU" sz="2400" b="1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92A815-9FF0-A38A-A5E3-0212C3D2C439}"/>
              </a:ext>
            </a:extLst>
          </p:cNvPr>
          <p:cNvSpPr/>
          <p:nvPr/>
        </p:nvSpPr>
        <p:spPr>
          <a:xfrm>
            <a:off x="5585289" y="3905700"/>
            <a:ext cx="2832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z="5400" b="1" cap="none" spc="0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{ 4,5 }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9F9DC6-4BF7-603F-FEF8-FDC6B7B5D10F}"/>
              </a:ext>
            </a:extLst>
          </p:cNvPr>
          <p:cNvSpPr/>
          <p:nvPr/>
        </p:nvSpPr>
        <p:spPr>
          <a:xfrm>
            <a:off x="461387" y="3573051"/>
            <a:ext cx="4742330" cy="1560035"/>
          </a:xfrm>
          <a:prstGeom prst="rect">
            <a:avLst/>
          </a:prstGeom>
          <a:solidFill>
            <a:srgbClr val="323232"/>
          </a:solidFill>
          <a:ln>
            <a:solidFill>
              <a:srgbClr val="32323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FEE8-4376-712A-61EC-A61D1426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1" y="-385483"/>
            <a:ext cx="8001000" cy="1524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Рассмотрим высказывание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6C87F-659F-871C-9C9C-C7B834FAF517}"/>
              </a:ext>
            </a:extLst>
          </p:cNvPr>
          <p:cNvSpPr txBox="1"/>
          <p:nvPr/>
        </p:nvSpPr>
        <p:spPr>
          <a:xfrm>
            <a:off x="1142999" y="655856"/>
            <a:ext cx="800100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Для перехода в следующий класс Пете надо иметь отметку </a:t>
            </a:r>
            <a:r>
              <a:rPr lang="ru-RU" sz="3600" dirty="0">
                <a:solidFill>
                  <a:srgbClr val="FFFF00"/>
                </a:solidFill>
              </a:rPr>
              <a:t>х</a:t>
            </a:r>
            <a:r>
              <a:rPr lang="ru-RU" sz="2800" dirty="0"/>
              <a:t> по математике, </a:t>
            </a:r>
            <a:r>
              <a:rPr lang="ru-RU" sz="2800" u="sng" dirty="0"/>
              <a:t>большую или равную 3.</a:t>
            </a:r>
          </a:p>
          <a:p>
            <a:endParaRPr lang="ru-RU" u="sn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28016E-058C-486A-ADB0-A8FF33B0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0" y="1003670"/>
            <a:ext cx="1215994" cy="1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3A60C1-EE4B-7C11-5C9F-4384F5346BEA}"/>
              </a:ext>
            </a:extLst>
          </p:cNvPr>
          <p:cNvSpPr/>
          <p:nvPr/>
        </p:nvSpPr>
        <p:spPr>
          <a:xfrm>
            <a:off x="3800030" y="1838946"/>
            <a:ext cx="1830570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u="sng" cap="none" spc="0" dirty="0">
                <a:ln w="0"/>
                <a:solidFill>
                  <a:schemeClr val="accent1"/>
                </a:solidFill>
              </a:rPr>
              <a:t> больше </a:t>
            </a:r>
          </a:p>
          <a:p>
            <a:pPr algn="ctr"/>
            <a:r>
              <a:rPr lang="ru-RU" sz="2400" b="1" u="sng" cap="none" spc="0" dirty="0">
                <a:ln w="0"/>
                <a:solidFill>
                  <a:schemeClr val="accent1"/>
                </a:solidFill>
              </a:rPr>
              <a:t>или равно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56EA69-B4E8-0680-1966-8E878D54E3D0}"/>
              </a:ext>
            </a:extLst>
          </p:cNvPr>
          <p:cNvCxnSpPr>
            <a:cxnSpLocks/>
          </p:cNvCxnSpPr>
          <p:nvPr/>
        </p:nvCxnSpPr>
        <p:spPr>
          <a:xfrm>
            <a:off x="758596" y="4257019"/>
            <a:ext cx="394438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A67C89-5C7F-7156-8075-9B5DA6FD0BCA}"/>
              </a:ext>
            </a:extLst>
          </p:cNvPr>
          <p:cNvCxnSpPr>
            <a:cxnSpLocks/>
          </p:cNvCxnSpPr>
          <p:nvPr/>
        </p:nvCxnSpPr>
        <p:spPr>
          <a:xfrm>
            <a:off x="1200658" y="4177367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F570A80-4C7E-4431-2F95-B44A020DB9B6}"/>
              </a:ext>
            </a:extLst>
          </p:cNvPr>
          <p:cNvCxnSpPr>
            <a:cxnSpLocks/>
          </p:cNvCxnSpPr>
          <p:nvPr/>
        </p:nvCxnSpPr>
        <p:spPr>
          <a:xfrm>
            <a:off x="776525" y="4177367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F14D477-006C-9799-2D31-D90CAA29D0F1}"/>
              </a:ext>
            </a:extLst>
          </p:cNvPr>
          <p:cNvCxnSpPr>
            <a:cxnSpLocks/>
          </p:cNvCxnSpPr>
          <p:nvPr/>
        </p:nvCxnSpPr>
        <p:spPr>
          <a:xfrm>
            <a:off x="2041824" y="3857176"/>
            <a:ext cx="0" cy="3998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B00D475-E0FF-349C-A81C-5F15FFA790F3}"/>
              </a:ext>
            </a:extLst>
          </p:cNvPr>
          <p:cNvCxnSpPr>
            <a:cxnSpLocks/>
          </p:cNvCxnSpPr>
          <p:nvPr/>
        </p:nvCxnSpPr>
        <p:spPr>
          <a:xfrm>
            <a:off x="2047894" y="3857176"/>
            <a:ext cx="26550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39A52EA-2946-7473-8DF5-2C75FF203802}"/>
              </a:ext>
            </a:extLst>
          </p:cNvPr>
          <p:cNvCxnSpPr>
            <a:cxnSpLocks/>
          </p:cNvCxnSpPr>
          <p:nvPr/>
        </p:nvCxnSpPr>
        <p:spPr>
          <a:xfrm>
            <a:off x="1632417" y="4177367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E3AE584-53C3-86DE-0F1F-D112F7447034}"/>
              </a:ext>
            </a:extLst>
          </p:cNvPr>
          <p:cNvCxnSpPr>
            <a:cxnSpLocks/>
          </p:cNvCxnSpPr>
          <p:nvPr/>
        </p:nvCxnSpPr>
        <p:spPr>
          <a:xfrm>
            <a:off x="2012788" y="4177367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98391B5-BBD0-A380-BB7F-15737E31321C}"/>
              </a:ext>
            </a:extLst>
          </p:cNvPr>
          <p:cNvCxnSpPr>
            <a:cxnSpLocks/>
          </p:cNvCxnSpPr>
          <p:nvPr/>
        </p:nvCxnSpPr>
        <p:spPr>
          <a:xfrm>
            <a:off x="2439241" y="4177367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FD2099D-7FA4-D934-C350-FB9E83FE3DC8}"/>
              </a:ext>
            </a:extLst>
          </p:cNvPr>
          <p:cNvCxnSpPr>
            <a:cxnSpLocks/>
          </p:cNvCxnSpPr>
          <p:nvPr/>
        </p:nvCxnSpPr>
        <p:spPr>
          <a:xfrm>
            <a:off x="2851345" y="4163316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7E36900-BF6F-C282-22FB-1C65A32CA91D}"/>
              </a:ext>
            </a:extLst>
          </p:cNvPr>
          <p:cNvCxnSpPr>
            <a:cxnSpLocks/>
          </p:cNvCxnSpPr>
          <p:nvPr/>
        </p:nvCxnSpPr>
        <p:spPr>
          <a:xfrm>
            <a:off x="2422851" y="4198420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DC778A-CCF6-3E8A-952D-BB5C2E39EF1F}"/>
              </a:ext>
            </a:extLst>
          </p:cNvPr>
          <p:cNvSpPr/>
          <p:nvPr/>
        </p:nvSpPr>
        <p:spPr>
          <a:xfrm>
            <a:off x="503400" y="4469101"/>
            <a:ext cx="55401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0 1 2 3 4 5 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E13C32B-1035-A525-85E4-CFD6EDD39873}"/>
              </a:ext>
            </a:extLst>
          </p:cNvPr>
          <p:cNvSpPr/>
          <p:nvPr/>
        </p:nvSpPr>
        <p:spPr>
          <a:xfrm>
            <a:off x="2325966" y="4179673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BACCB6C-E1BC-A5B5-C348-C3EA6B6555FF}"/>
              </a:ext>
            </a:extLst>
          </p:cNvPr>
          <p:cNvSpPr/>
          <p:nvPr/>
        </p:nvSpPr>
        <p:spPr>
          <a:xfrm>
            <a:off x="1917835" y="4177367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A5D45FE-9203-F229-0725-966B02113ECE}"/>
              </a:ext>
            </a:extLst>
          </p:cNvPr>
          <p:cNvSpPr/>
          <p:nvPr/>
        </p:nvSpPr>
        <p:spPr>
          <a:xfrm>
            <a:off x="2736028" y="4171371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611C383-E50B-C859-9C36-AEA575AC9380}"/>
              </a:ext>
            </a:extLst>
          </p:cNvPr>
          <p:cNvSpPr/>
          <p:nvPr/>
        </p:nvSpPr>
        <p:spPr>
          <a:xfrm>
            <a:off x="634409" y="2828268"/>
            <a:ext cx="8228666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bg1"/>
                </a:solidFill>
              </a:rPr>
              <a:t>Какие «отметки» удовлетворяют </a:t>
            </a:r>
            <a:r>
              <a:rPr lang="ru-RU" sz="2400" b="1" dirty="0">
                <a:solidFill>
                  <a:schemeClr val="bg1"/>
                </a:solidFill>
              </a:rPr>
              <a:t>данному высказыванию</a:t>
            </a:r>
            <a:r>
              <a:rPr lang="ru-RU" sz="2400" b="1" cap="none" spc="0" dirty="0">
                <a:ln w="0"/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14F5D0-57FC-FDFE-6806-267E95450ACB}"/>
              </a:ext>
            </a:extLst>
          </p:cNvPr>
          <p:cNvSpPr/>
          <p:nvPr/>
        </p:nvSpPr>
        <p:spPr>
          <a:xfrm>
            <a:off x="6001514" y="1956712"/>
            <a:ext cx="755283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accent1"/>
                </a:solidFill>
              </a:rPr>
              <a:t>3</a:t>
            </a:r>
            <a:endParaRPr lang="ru-RU" sz="2400" b="1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333218F-C36F-ED82-BDFC-A6B128EF12C9}"/>
              </a:ext>
            </a:extLst>
          </p:cNvPr>
          <p:cNvSpPr/>
          <p:nvPr/>
        </p:nvSpPr>
        <p:spPr>
          <a:xfrm>
            <a:off x="2736964" y="1907051"/>
            <a:ext cx="755284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accent1"/>
                </a:solidFill>
              </a:rPr>
              <a:t>Х</a:t>
            </a:r>
            <a:endParaRPr lang="ru-RU" sz="2400" b="1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92A815-9FF0-A38A-A5E3-0212C3D2C439}"/>
              </a:ext>
            </a:extLst>
          </p:cNvPr>
          <p:cNvSpPr/>
          <p:nvPr/>
        </p:nvSpPr>
        <p:spPr>
          <a:xfrm>
            <a:off x="5362807" y="4007436"/>
            <a:ext cx="3361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z="5400" b="1" cap="none" spc="0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{ 3,4,5 }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F983483-3EE4-8345-E377-34373799161B}"/>
              </a:ext>
            </a:extLst>
          </p:cNvPr>
          <p:cNvCxnSpPr>
            <a:cxnSpLocks/>
          </p:cNvCxnSpPr>
          <p:nvPr/>
        </p:nvCxnSpPr>
        <p:spPr>
          <a:xfrm>
            <a:off x="788301" y="5817054"/>
            <a:ext cx="394438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F1B176D-23A0-DF09-E8DE-0AFA4DE483B3}"/>
              </a:ext>
            </a:extLst>
          </p:cNvPr>
          <p:cNvCxnSpPr>
            <a:cxnSpLocks/>
          </p:cNvCxnSpPr>
          <p:nvPr/>
        </p:nvCxnSpPr>
        <p:spPr>
          <a:xfrm>
            <a:off x="1230363" y="5737402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B451D86-0D42-7483-DBE7-5A5DBAD0B543}"/>
              </a:ext>
            </a:extLst>
          </p:cNvPr>
          <p:cNvCxnSpPr>
            <a:cxnSpLocks/>
          </p:cNvCxnSpPr>
          <p:nvPr/>
        </p:nvCxnSpPr>
        <p:spPr>
          <a:xfrm>
            <a:off x="806230" y="5737402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9F32D02-542C-D29E-5BBD-DEC0717840DF}"/>
              </a:ext>
            </a:extLst>
          </p:cNvPr>
          <p:cNvCxnSpPr>
            <a:cxnSpLocks/>
          </p:cNvCxnSpPr>
          <p:nvPr/>
        </p:nvCxnSpPr>
        <p:spPr>
          <a:xfrm>
            <a:off x="2071529" y="5417211"/>
            <a:ext cx="0" cy="3998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AD03FAA-6B83-96EB-690E-13073DA96838}"/>
              </a:ext>
            </a:extLst>
          </p:cNvPr>
          <p:cNvCxnSpPr>
            <a:cxnSpLocks/>
          </p:cNvCxnSpPr>
          <p:nvPr/>
        </p:nvCxnSpPr>
        <p:spPr>
          <a:xfrm>
            <a:off x="2077599" y="5417211"/>
            <a:ext cx="26550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4AEE84C-C840-B1DB-97D0-AF0366877909}"/>
              </a:ext>
            </a:extLst>
          </p:cNvPr>
          <p:cNvCxnSpPr>
            <a:cxnSpLocks/>
          </p:cNvCxnSpPr>
          <p:nvPr/>
        </p:nvCxnSpPr>
        <p:spPr>
          <a:xfrm>
            <a:off x="1662122" y="5737402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41821D4-F893-3D3A-1B9A-3CB6FA77FAD7}"/>
              </a:ext>
            </a:extLst>
          </p:cNvPr>
          <p:cNvCxnSpPr>
            <a:cxnSpLocks/>
          </p:cNvCxnSpPr>
          <p:nvPr/>
        </p:nvCxnSpPr>
        <p:spPr>
          <a:xfrm>
            <a:off x="2042493" y="5737402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0206D9A6-F66A-E8BD-8783-17054CD13DC7}"/>
              </a:ext>
            </a:extLst>
          </p:cNvPr>
          <p:cNvCxnSpPr>
            <a:cxnSpLocks/>
          </p:cNvCxnSpPr>
          <p:nvPr/>
        </p:nvCxnSpPr>
        <p:spPr>
          <a:xfrm>
            <a:off x="2468946" y="5737402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0E11D57-181E-DC39-1F26-26754FA30F09}"/>
              </a:ext>
            </a:extLst>
          </p:cNvPr>
          <p:cNvCxnSpPr>
            <a:cxnSpLocks/>
          </p:cNvCxnSpPr>
          <p:nvPr/>
        </p:nvCxnSpPr>
        <p:spPr>
          <a:xfrm>
            <a:off x="2881050" y="5723351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67ABF61-0808-7B1E-4AFB-03FDD87EAC8F}"/>
              </a:ext>
            </a:extLst>
          </p:cNvPr>
          <p:cNvCxnSpPr>
            <a:cxnSpLocks/>
          </p:cNvCxnSpPr>
          <p:nvPr/>
        </p:nvCxnSpPr>
        <p:spPr>
          <a:xfrm>
            <a:off x="2452556" y="5758455"/>
            <a:ext cx="0" cy="251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0184C-C952-D070-0B84-A7CBEB52B45A}"/>
              </a:ext>
            </a:extLst>
          </p:cNvPr>
          <p:cNvSpPr/>
          <p:nvPr/>
        </p:nvSpPr>
        <p:spPr>
          <a:xfrm>
            <a:off x="533105" y="6029136"/>
            <a:ext cx="55401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0 1 2 3 4 5 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EDA4FB24-F524-5109-CD47-AD4297408AE3}"/>
              </a:ext>
            </a:extLst>
          </p:cNvPr>
          <p:cNvSpPr/>
          <p:nvPr/>
        </p:nvSpPr>
        <p:spPr>
          <a:xfrm>
            <a:off x="2355671" y="5739708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AD30F59-13E6-31FC-D934-AF61C28DD984}"/>
              </a:ext>
            </a:extLst>
          </p:cNvPr>
          <p:cNvSpPr/>
          <p:nvPr/>
        </p:nvSpPr>
        <p:spPr>
          <a:xfrm>
            <a:off x="1947540" y="5737402"/>
            <a:ext cx="245429" cy="2510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393FC90-5C2F-6D32-5922-C8C67A3F4BE6}"/>
              </a:ext>
            </a:extLst>
          </p:cNvPr>
          <p:cNvSpPr/>
          <p:nvPr/>
        </p:nvSpPr>
        <p:spPr>
          <a:xfrm>
            <a:off x="2765733" y="5731406"/>
            <a:ext cx="245429" cy="25101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5310145-0C52-729F-4C06-544CDF149A09}"/>
              </a:ext>
            </a:extLst>
          </p:cNvPr>
          <p:cNvSpPr/>
          <p:nvPr/>
        </p:nvSpPr>
        <p:spPr>
          <a:xfrm>
            <a:off x="5657007" y="5567471"/>
            <a:ext cx="2832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z="5400" b="1" cap="none" spc="0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{ 4,5 }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218C008-385F-6996-F32B-6EA26B5CE2AC}"/>
              </a:ext>
            </a:extLst>
          </p:cNvPr>
          <p:cNvSpPr/>
          <p:nvPr/>
        </p:nvSpPr>
        <p:spPr>
          <a:xfrm>
            <a:off x="815638" y="5178807"/>
            <a:ext cx="1010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 &gt;3 </a:t>
            </a:r>
            <a:endParaRPr lang="ru-RU" sz="3200" b="1" cap="none" spc="0" dirty="0">
              <a:ln w="0"/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E9B8C2F-7349-918B-3E34-6C39C78AAA66}"/>
              </a:ext>
            </a:extLst>
          </p:cNvPr>
          <p:cNvSpPr/>
          <p:nvPr/>
        </p:nvSpPr>
        <p:spPr>
          <a:xfrm>
            <a:off x="480180" y="3505718"/>
            <a:ext cx="4742330" cy="1560035"/>
          </a:xfrm>
          <a:prstGeom prst="rect">
            <a:avLst/>
          </a:prstGeom>
          <a:solidFill>
            <a:srgbClr val="323232"/>
          </a:solidFill>
          <a:ln>
            <a:solidFill>
              <a:srgbClr val="32323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52203D8-C2DD-85C2-9334-E1CE980439D7}"/>
              </a:ext>
            </a:extLst>
          </p:cNvPr>
          <p:cNvSpPr/>
          <p:nvPr/>
        </p:nvSpPr>
        <p:spPr>
          <a:xfrm>
            <a:off x="3877903" y="4647160"/>
            <a:ext cx="1154989" cy="442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Сравни !</a:t>
            </a:r>
          </a:p>
        </p:txBody>
      </p:sp>
    </p:spTree>
    <p:extLst>
      <p:ext uri="{BB962C8B-B14F-4D97-AF65-F5344CB8AC3E}">
        <p14:creationId xmlns:p14="http://schemas.microsoft.com/office/powerpoint/2010/main" val="23647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FEE8-4376-712A-61EC-A61D1426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1" y="-385483"/>
            <a:ext cx="8001000" cy="1524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Рассмотрим высказывание 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333218F-C36F-ED82-BDFC-A6B128EF12C9}"/>
              </a:ext>
            </a:extLst>
          </p:cNvPr>
          <p:cNvSpPr/>
          <p:nvPr/>
        </p:nvSpPr>
        <p:spPr>
          <a:xfrm>
            <a:off x="324641" y="816203"/>
            <a:ext cx="3592935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accent1"/>
                </a:solidFill>
              </a:rPr>
              <a:t>Х </a:t>
            </a:r>
            <a:r>
              <a:rPr lang="ru-RU" sz="2400" b="1" u="sng" dirty="0">
                <a:ln w="0"/>
                <a:solidFill>
                  <a:schemeClr val="accent1"/>
                </a:solidFill>
              </a:rPr>
              <a:t>больше или равно </a:t>
            </a:r>
            <a:r>
              <a:rPr lang="ru-RU" sz="3600" b="1" dirty="0">
                <a:ln w="0"/>
                <a:solidFill>
                  <a:schemeClr val="accent1"/>
                </a:solidFill>
              </a:rPr>
              <a:t>3</a:t>
            </a:r>
            <a:endParaRPr lang="ru-RU" sz="14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92A815-9FF0-A38A-A5E3-0212C3D2C439}"/>
              </a:ext>
            </a:extLst>
          </p:cNvPr>
          <p:cNvSpPr/>
          <p:nvPr/>
        </p:nvSpPr>
        <p:spPr>
          <a:xfrm>
            <a:off x="408130" y="1606091"/>
            <a:ext cx="3361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z="5400" b="1" cap="none" spc="0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{ 3,4,5 }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5310145-0C52-729F-4C06-544CDF149A09}"/>
              </a:ext>
            </a:extLst>
          </p:cNvPr>
          <p:cNvSpPr/>
          <p:nvPr/>
        </p:nvSpPr>
        <p:spPr>
          <a:xfrm>
            <a:off x="5903043" y="1586997"/>
            <a:ext cx="2832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sz="5400" b="1" cap="none" spc="0" dirty="0">
                <a:ln w="0"/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{ 4,5 }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4218C008-385F-6996-F32B-6EA26B5CE2AC}"/>
              </a:ext>
            </a:extLst>
          </p:cNvPr>
          <p:cNvSpPr/>
          <p:nvPr/>
        </p:nvSpPr>
        <p:spPr>
          <a:xfrm>
            <a:off x="6774580" y="867281"/>
            <a:ext cx="1089755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 &gt;3 </a:t>
            </a:r>
            <a:endParaRPr lang="ru-RU" sz="3200" b="1" cap="none" spc="0" dirty="0">
              <a:ln w="0"/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9A6A2-BE1F-4988-479C-5B6C4ED4F55A}"/>
              </a:ext>
            </a:extLst>
          </p:cNvPr>
          <p:cNvSpPr txBox="1"/>
          <p:nvPr/>
        </p:nvSpPr>
        <p:spPr>
          <a:xfrm>
            <a:off x="125506" y="2606218"/>
            <a:ext cx="4446494" cy="1645563"/>
          </a:xfrm>
          <a:prstGeom prst="roundRect">
            <a:avLst>
              <a:gd name="adj" fmla="val 90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Неравенство как бы «больше разрешает» своей переменной, поэтому его называют нестрогим.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71E8AB-CBD0-2A0E-B227-10B2F16C570C}"/>
              </a:ext>
            </a:extLst>
          </p:cNvPr>
          <p:cNvSpPr/>
          <p:nvPr/>
        </p:nvSpPr>
        <p:spPr>
          <a:xfrm>
            <a:off x="162320" y="5030575"/>
            <a:ext cx="4372865" cy="152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u="sng" dirty="0"/>
              <a:t>Не</a:t>
            </a:r>
            <a:r>
              <a:rPr lang="ru-RU" sz="5400" dirty="0"/>
              <a:t>строгое неравенство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64E20C5-99F6-D8AA-2FD7-C69D6576E702}"/>
              </a:ext>
            </a:extLst>
          </p:cNvPr>
          <p:cNvSpPr/>
          <p:nvPr/>
        </p:nvSpPr>
        <p:spPr>
          <a:xfrm>
            <a:off x="4921623" y="3344289"/>
            <a:ext cx="4096871" cy="1524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Строгое  неравенство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3CE9391-1472-84D5-A2CA-9B1C5B4D71E3}"/>
              </a:ext>
            </a:extLst>
          </p:cNvPr>
          <p:cNvCxnSpPr>
            <a:cxnSpLocks/>
          </p:cNvCxnSpPr>
          <p:nvPr/>
        </p:nvCxnSpPr>
        <p:spPr>
          <a:xfrm>
            <a:off x="2259106" y="4356846"/>
            <a:ext cx="0" cy="403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7EDBF9F-A389-2833-F06B-5D8591D163AF}"/>
              </a:ext>
            </a:extLst>
          </p:cNvPr>
          <p:cNvCxnSpPr>
            <a:cxnSpLocks/>
          </p:cNvCxnSpPr>
          <p:nvPr/>
        </p:nvCxnSpPr>
        <p:spPr>
          <a:xfrm>
            <a:off x="6970058" y="2689411"/>
            <a:ext cx="0" cy="403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7DC164A9-D867-69CA-10DB-EFFDEA9B9104}"/>
              </a:ext>
            </a:extLst>
          </p:cNvPr>
          <p:cNvSpPr/>
          <p:nvPr/>
        </p:nvSpPr>
        <p:spPr>
          <a:xfrm>
            <a:off x="824753" y="875445"/>
            <a:ext cx="2635623" cy="7831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лево 27">
            <a:extLst>
              <a:ext uri="{FF2B5EF4-FFF2-40B4-BE49-F238E27FC236}">
                <a16:creationId xmlns:a16="http://schemas.microsoft.com/office/drawing/2014/main" id="{8D4D748F-5CE2-1CCB-3071-AB6D4121B0E3}"/>
              </a:ext>
            </a:extLst>
          </p:cNvPr>
          <p:cNvSpPr/>
          <p:nvPr/>
        </p:nvSpPr>
        <p:spPr>
          <a:xfrm>
            <a:off x="4068973" y="845595"/>
            <a:ext cx="2139873" cy="78319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Учебник С. 9 </a:t>
            </a:r>
          </a:p>
        </p:txBody>
      </p:sp>
    </p:spTree>
    <p:extLst>
      <p:ext uri="{BB962C8B-B14F-4D97-AF65-F5344CB8AC3E}">
        <p14:creationId xmlns:p14="http://schemas.microsoft.com/office/powerpoint/2010/main" val="36365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PebbleVTI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Галька</Template>
  <TotalTime>226</TotalTime>
  <Words>441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Avenir Next LT Pro</vt:lpstr>
      <vt:lpstr>Avenir Next LT Pro Light</vt:lpstr>
      <vt:lpstr>Calibri</vt:lpstr>
      <vt:lpstr>PT Sans Caption</vt:lpstr>
      <vt:lpstr>Sitka Subheading</vt:lpstr>
      <vt:lpstr>PebbleVTI</vt:lpstr>
      <vt:lpstr>Повторим !</vt:lpstr>
      <vt:lpstr>Повторим !</vt:lpstr>
      <vt:lpstr>Повторим !</vt:lpstr>
      <vt:lpstr>Повторим !</vt:lpstr>
      <vt:lpstr>Презентация PowerPoint</vt:lpstr>
      <vt:lpstr>Строгое и нестрогое неравенство.</vt:lpstr>
      <vt:lpstr>Рассмотрим высказывание </vt:lpstr>
      <vt:lpstr>Рассмотрим высказывание </vt:lpstr>
      <vt:lpstr>Рассмотрим высказывание </vt:lpstr>
      <vt:lpstr>Презентация PowerPoint</vt:lpstr>
      <vt:lpstr>Презентация PowerPoint</vt:lpstr>
      <vt:lpstr>Учебник с. 9 № 2</vt:lpstr>
      <vt:lpstr>Учебник с. 9 № 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Повторим !</dc:title>
  <dc:creator>Анастасия Гарбуз</dc:creator>
  <cp:lastModifiedBy>Анастасия Гарбуз</cp:lastModifiedBy>
  <cp:revision>8</cp:revision>
  <dcterms:created xsi:type="dcterms:W3CDTF">2023-09-10T09:11:02Z</dcterms:created>
  <dcterms:modified xsi:type="dcterms:W3CDTF">2023-09-11T16:22:21Z</dcterms:modified>
</cp:coreProperties>
</file>