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3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147C-51A9-43F3-A369-BE0965E08B80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1F7D6-4EC7-4AE3-8124-165FC8B8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1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37D3E-3AEC-409A-A7BE-A3F87A3124A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1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1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0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6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2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3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6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4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6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3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7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7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F30E-7784-4C84-AD04-D54E39243B7A}" type="datetimeFigureOut">
              <a:rPr lang="ru-RU" smtClean="0"/>
              <a:t>чт 17.11.22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64FB-DB4F-4DC4-B367-2893E0B09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804333"/>
            <a:ext cx="12293600" cy="81957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3300" y="1663701"/>
            <a:ext cx="7124700" cy="20907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«Эффективные методы работы по коррекции речи на логопедических занятиях 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школе</a:t>
            </a:r>
            <a:r>
              <a:rPr lang="ru-RU" b="1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8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D1D2F-29D8-4913-ADB9-E5BDFF71F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2" y="1497639"/>
            <a:ext cx="6059281" cy="53603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AA9B5-C231-4C5C-8FB0-39D26CC53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062" y="231819"/>
            <a:ext cx="9144000" cy="792521"/>
          </a:xfrm>
        </p:spPr>
        <p:txBody>
          <a:bodyPr>
            <a:normAutofit/>
          </a:bodyPr>
          <a:lstStyle/>
          <a:p>
            <a:r>
              <a:rPr lang="ru-RU" sz="4800" dirty="0"/>
              <a:t>«Эмоциональные фразы»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8825FF-DA25-4054-AD22-A06F817AF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518" y="1184855"/>
            <a:ext cx="6375043" cy="5441325"/>
          </a:xfrm>
        </p:spPr>
        <p:txBody>
          <a:bodyPr/>
          <a:lstStyle/>
          <a:p>
            <a:pPr algn="l"/>
            <a:r>
              <a:rPr lang="ru-RU" dirty="0"/>
              <a:t>Просим детей произносить представленные фразы с различными эмоциями.</a:t>
            </a:r>
          </a:p>
          <a:p>
            <a:pPr algn="l"/>
            <a:r>
              <a:rPr lang="ru-RU" dirty="0"/>
              <a:t>Например: </a:t>
            </a:r>
          </a:p>
          <a:p>
            <a:pPr algn="l"/>
            <a:r>
              <a:rPr lang="ru-RU" dirty="0"/>
              <a:t>- «Открой дверь!» (гневно, трагически, грустно, умоляюще, радостно, высокомерно, хитро);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«Пришла!» (испуганно, ехидно, с чувством радостного облегчения, завораживающе, обидно).</a:t>
            </a:r>
          </a:p>
          <a:p>
            <a:pPr marL="342900" indent="-342900" algn="l">
              <a:buFontTx/>
              <a:buChar char="-"/>
            </a:pPr>
            <a:endParaRPr lang="ru-RU" dirty="0"/>
          </a:p>
          <a:p>
            <a:pPr algn="l"/>
            <a:r>
              <a:rPr lang="ru-RU" dirty="0"/>
              <a:t>*Для младших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91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0900" y="279400"/>
            <a:ext cx="5130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Развитие общей и мелкой моторики</a:t>
            </a:r>
            <a:r>
              <a:rPr lang="ru-RU" sz="24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8"/>
          <a:stretch/>
        </p:blipFill>
        <p:spPr>
          <a:xfrm>
            <a:off x="-245318" y="968991"/>
            <a:ext cx="4454029" cy="4938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r="18611" b="25024"/>
          <a:stretch/>
        </p:blipFill>
        <p:spPr>
          <a:xfrm>
            <a:off x="7364112" y="1919048"/>
            <a:ext cx="4778973" cy="49389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8284" y="1919048"/>
            <a:ext cx="3365828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84" y="1845189"/>
            <a:ext cx="6676794" cy="5012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r="12997" b="8463"/>
          <a:stretch/>
        </p:blipFill>
        <p:spPr>
          <a:xfrm>
            <a:off x="241300" y="180217"/>
            <a:ext cx="4635500" cy="40003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b="20022"/>
          <a:stretch/>
        </p:blipFill>
        <p:spPr>
          <a:xfrm>
            <a:off x="6776962" y="411665"/>
            <a:ext cx="5265825" cy="37688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6700" y="190500"/>
            <a:ext cx="64897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Развитие навыков звукового анализа и синтеза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5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401" y="189646"/>
            <a:ext cx="47371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Развитие фонематического </a:t>
            </a:r>
            <a:r>
              <a:rPr lang="ru-RU" sz="2400" b="1" dirty="0" smtClean="0"/>
              <a:t>слуха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9" y="1400611"/>
            <a:ext cx="6067931" cy="45556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3"/>
          <a:stretch/>
        </p:blipFill>
        <p:spPr>
          <a:xfrm>
            <a:off x="6286501" y="469900"/>
            <a:ext cx="6077138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0" y="228600"/>
            <a:ext cx="49657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Развитие лексического строя речи</a:t>
            </a:r>
            <a:r>
              <a:rPr lang="ru-RU" sz="24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4" b="34509"/>
          <a:stretch/>
        </p:blipFill>
        <p:spPr>
          <a:xfrm>
            <a:off x="101600" y="901474"/>
            <a:ext cx="5041900" cy="5956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9215"/>
          <a:stretch/>
        </p:blipFill>
        <p:spPr>
          <a:xfrm>
            <a:off x="5461000" y="786199"/>
            <a:ext cx="6489700" cy="59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736" y="112784"/>
            <a:ext cx="5334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Развитие грамматического строя речи</a:t>
            </a:r>
            <a:r>
              <a:rPr lang="ru-RU" sz="24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/>
        </p:blipFill>
        <p:spPr>
          <a:xfrm>
            <a:off x="219570" y="737317"/>
            <a:ext cx="5304929" cy="6019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36" y="408632"/>
            <a:ext cx="4567243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57" y="3110776"/>
            <a:ext cx="4991100" cy="37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6"/>
          <a:stretch/>
        </p:blipFill>
        <p:spPr>
          <a:xfrm>
            <a:off x="0" y="741065"/>
            <a:ext cx="5539700" cy="60005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9100" y="279400"/>
            <a:ext cx="33655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Развитие связной речи</a:t>
            </a:r>
            <a:r>
              <a:rPr lang="ru-RU" sz="24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530" r="6631" b="13010"/>
          <a:stretch/>
        </p:blipFill>
        <p:spPr>
          <a:xfrm>
            <a:off x="5721350" y="1562100"/>
            <a:ext cx="633059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23" y="590038"/>
            <a:ext cx="4453577" cy="59319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7085" y="241300"/>
            <a:ext cx="24511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Чтение и письмо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t="5385" r="13997" b="40534"/>
          <a:stretch/>
        </p:blipFill>
        <p:spPr>
          <a:xfrm>
            <a:off x="422771" y="781048"/>
            <a:ext cx="6057900" cy="3594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/>
          <a:stretch/>
        </p:blipFill>
        <p:spPr>
          <a:xfrm>
            <a:off x="3172321" y="3429000"/>
            <a:ext cx="5582185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71" y="773234"/>
            <a:ext cx="4568329" cy="6084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800" y="161114"/>
            <a:ext cx="203934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Поощрение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3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1" y="0"/>
            <a:ext cx="125046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0614" y="1613118"/>
            <a:ext cx="9423400" cy="363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СПАСИБО ЗА ВНИМАНИЕ!</a:t>
            </a:r>
            <a:endParaRPr lang="ru-RU" sz="115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150" y="333325"/>
            <a:ext cx="62729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Комплексы </a:t>
            </a:r>
            <a:r>
              <a:rPr lang="ru-RU" sz="2400" b="1" dirty="0"/>
              <a:t>артикуляционной </a:t>
            </a:r>
            <a:r>
              <a:rPr lang="ru-RU" sz="2400" b="1" dirty="0" smtClean="0"/>
              <a:t>гимнастики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7" y="1212284"/>
            <a:ext cx="4013153" cy="5345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1" b="12544"/>
          <a:stretch/>
        </p:blipFill>
        <p:spPr>
          <a:xfrm>
            <a:off x="7765002" y="3118238"/>
            <a:ext cx="4272132" cy="36187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68" y="945584"/>
            <a:ext cx="4165600" cy="3127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584"/>
            <a:ext cx="3560979" cy="4743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137"/>
            <a:ext cx="4110043" cy="30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33635"/>
            <a:ext cx="4800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Развитие общих речевых навыков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24379" r="-493" b="29695"/>
          <a:stretch/>
        </p:blipFill>
        <p:spPr>
          <a:xfrm>
            <a:off x="3064371" y="495300"/>
            <a:ext cx="5148858" cy="3149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2"/>
          <a:stretch/>
        </p:blipFill>
        <p:spPr>
          <a:xfrm>
            <a:off x="3450455" y="3467099"/>
            <a:ext cx="4241490" cy="3529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9" t="27593"/>
          <a:stretch/>
        </p:blipFill>
        <p:spPr>
          <a:xfrm>
            <a:off x="8467489" y="698499"/>
            <a:ext cx="3724511" cy="5537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r="15883" b="8572"/>
          <a:stretch/>
        </p:blipFill>
        <p:spPr>
          <a:xfrm>
            <a:off x="4212" y="698500"/>
            <a:ext cx="279744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6593" r="8450"/>
          <a:stretch/>
        </p:blipFill>
        <p:spPr>
          <a:xfrm>
            <a:off x="-125687" y="450199"/>
            <a:ext cx="3373483" cy="3462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96" y="815513"/>
            <a:ext cx="5757887" cy="4322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6"/>
          <a:stretch/>
        </p:blipFill>
        <p:spPr>
          <a:xfrm>
            <a:off x="546605" y="3689647"/>
            <a:ext cx="5485643" cy="3029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6323" y="219366"/>
            <a:ext cx="764991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Автоматизация и дифференциация поставленных звуков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40" y="3576303"/>
            <a:ext cx="5169322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EE8E00-C77B-486F-BEDE-6AAEA5E9B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49" y="753412"/>
            <a:ext cx="6327149" cy="63364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F1C43-C6D1-440E-BADC-2C6B2623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9278" y="1380744"/>
            <a:ext cx="6439438" cy="2374590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Приёмы работы с детьми над интонацией эмоциональных состояний</a:t>
            </a:r>
          </a:p>
        </p:txBody>
      </p:sp>
    </p:spTree>
    <p:extLst>
      <p:ext uri="{BB962C8B-B14F-4D97-AF65-F5344CB8AC3E}">
        <p14:creationId xmlns:p14="http://schemas.microsoft.com/office/powerpoint/2010/main" val="37166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0DA96-8F5E-473E-B8CA-F2A0022F3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211" y="264017"/>
            <a:ext cx="9144000" cy="921309"/>
          </a:xfrm>
        </p:spPr>
        <p:txBody>
          <a:bodyPr>
            <a:normAutofit/>
          </a:bodyPr>
          <a:lstStyle/>
          <a:p>
            <a:r>
              <a:rPr lang="ru-RU" sz="4800" dirty="0"/>
              <a:t>Игра «Другой мир в эмоциях»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CF53D8-F612-44E4-9652-09D12335F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003" y="1287887"/>
            <a:ext cx="6915955" cy="530609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dirty="0"/>
              <a:t>Инструкция: </a:t>
            </a:r>
          </a:p>
          <a:p>
            <a:pPr algn="l">
              <a:lnSpc>
                <a:spcPct val="100000"/>
              </a:lnSpc>
            </a:pPr>
            <a:r>
              <a:rPr lang="ru-RU" dirty="0"/>
              <a:t>- Представьте себе, что весь класс перенёсся на машине времени в другой мир, где разговаривают только длинными гласными, например: </a:t>
            </a:r>
            <a:r>
              <a:rPr lang="ru-RU" dirty="0" err="1"/>
              <a:t>Аааааа</a:t>
            </a:r>
            <a:r>
              <a:rPr lang="ru-RU" dirty="0"/>
              <a:t>, </a:t>
            </a:r>
            <a:r>
              <a:rPr lang="ru-RU" dirty="0" err="1"/>
              <a:t>Ееееее</a:t>
            </a:r>
            <a:r>
              <a:rPr lang="ru-RU" dirty="0"/>
              <a:t>, </a:t>
            </a:r>
            <a:r>
              <a:rPr lang="ru-RU" dirty="0" err="1"/>
              <a:t>Ииииии</a:t>
            </a:r>
            <a:r>
              <a:rPr lang="ru-RU" dirty="0"/>
              <a:t>... </a:t>
            </a:r>
          </a:p>
          <a:p>
            <a:pPr algn="l">
              <a:lnSpc>
                <a:spcPct val="100000"/>
              </a:lnSpc>
            </a:pPr>
            <a:r>
              <a:rPr lang="ru-RU" dirty="0"/>
              <a:t>Люди, разговаривающие на этом языке, могут выражать все свои чувства только разным произнесением этих звуков, с разной интонацией.</a:t>
            </a:r>
          </a:p>
          <a:p>
            <a:pPr algn="l">
              <a:lnSpc>
                <a:spcPct val="100000"/>
              </a:lnSpc>
            </a:pPr>
            <a:r>
              <a:rPr lang="ru-RU" dirty="0"/>
              <a:t>Попробуйте показать, как люди этой страны говорят, что они счастливы? Скажите мне все радостное </a:t>
            </a:r>
            <a:r>
              <a:rPr lang="ru-RU" dirty="0" err="1"/>
              <a:t>Аааа</a:t>
            </a:r>
            <a:r>
              <a:rPr lang="ru-RU" dirty="0"/>
              <a:t>, радостные </a:t>
            </a:r>
            <a:r>
              <a:rPr lang="ru-RU" dirty="0" err="1"/>
              <a:t>Еееее</a:t>
            </a:r>
            <a:r>
              <a:rPr lang="ru-RU" dirty="0"/>
              <a:t>, </a:t>
            </a:r>
            <a:r>
              <a:rPr lang="ru-RU" dirty="0" err="1"/>
              <a:t>Иииии</a:t>
            </a:r>
            <a:r>
              <a:rPr lang="ru-RU" dirty="0"/>
              <a:t>, </a:t>
            </a:r>
            <a:r>
              <a:rPr lang="ru-RU" dirty="0" err="1"/>
              <a:t>Ооооо</a:t>
            </a:r>
            <a:r>
              <a:rPr lang="ru-RU" dirty="0"/>
              <a:t>, </a:t>
            </a:r>
            <a:r>
              <a:rPr lang="ru-RU" dirty="0" err="1"/>
              <a:t>Ууууу</a:t>
            </a:r>
            <a:r>
              <a:rPr lang="ru-RU" dirty="0"/>
              <a:t>...</a:t>
            </a:r>
          </a:p>
          <a:p>
            <a:pPr algn="l">
              <a:lnSpc>
                <a:spcPct val="100000"/>
              </a:lnSpc>
            </a:pPr>
            <a:r>
              <a:rPr lang="ru-RU" dirty="0"/>
              <a:t>Выразите так другие чувства: гнев, печаль, любовь, волнение, гордость, любопытство и др.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21E05D-5068-4E02-BD8E-38D6CA718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8" y="1593760"/>
            <a:ext cx="4652494" cy="46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26BEF-CD5C-40D4-A56D-CB0D9CE21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848" y="180305"/>
            <a:ext cx="9144000" cy="1531870"/>
          </a:xfrm>
        </p:spPr>
        <p:txBody>
          <a:bodyPr>
            <a:normAutofit/>
          </a:bodyPr>
          <a:lstStyle/>
          <a:p>
            <a:r>
              <a:rPr lang="ru-RU" sz="4800" dirty="0"/>
              <a:t>Игровой прием с помощью карточек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D06D5C-77F0-4933-8F7F-BE7403363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882" y="1712175"/>
            <a:ext cx="11307650" cy="4868929"/>
          </a:xfrm>
        </p:spPr>
        <p:txBody>
          <a:bodyPr/>
          <a:lstStyle/>
          <a:p>
            <a:pPr algn="l"/>
            <a:r>
              <a:rPr lang="ru-RU" dirty="0"/>
              <a:t>Показываем детям поочередно карточки с изображением различных эмоций, спрашиваем, почему ребенок, который изображен на картинке грустит, смущается, радуется и т.д.</a:t>
            </a:r>
          </a:p>
          <a:p>
            <a:pPr algn="l"/>
            <a:r>
              <a:rPr lang="ru-RU" dirty="0"/>
              <a:t>После ответов детей, просим произнести с помощью данной эмоции.</a:t>
            </a:r>
          </a:p>
          <a:p>
            <a:pPr algn="l"/>
            <a:r>
              <a:rPr lang="ru-RU" dirty="0"/>
              <a:t>Например:</a:t>
            </a:r>
          </a:p>
          <a:p>
            <a:pPr algn="l"/>
            <a:r>
              <a:rPr lang="ru-RU" dirty="0"/>
              <a:t>Показываем картинку</a:t>
            </a:r>
          </a:p>
          <a:p>
            <a:pPr algn="l"/>
            <a:r>
              <a:rPr lang="ru-RU" dirty="0"/>
              <a:t>Что здесь изображено? 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Девочка грустит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Почему девочка может грустить?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Потому что плохая погода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А, теперь скажи с грустной эмоцией, - Плохая погода.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B45AA-7E67-43F2-9602-EE4B84A02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35" y="3244045"/>
            <a:ext cx="2472744" cy="34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CCC298-54E7-4C21-BF14-0146DAAB7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75" y="28977"/>
            <a:ext cx="4108360" cy="68526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443163-F572-4D77-B872-D1C923A09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1" y="5316"/>
            <a:ext cx="4108360" cy="685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AB64E-AFAA-46DB-A290-75FF4B125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97" y="28977"/>
            <a:ext cx="3909002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33C91-23B1-4594-8DBB-716B0F3BF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09" y="1893194"/>
            <a:ext cx="6163340" cy="56280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4E646-0E31-4273-BC7F-F43DDC2DE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5002"/>
            <a:ext cx="9144000" cy="856915"/>
          </a:xfrm>
        </p:spPr>
        <p:txBody>
          <a:bodyPr>
            <a:normAutofit/>
          </a:bodyPr>
          <a:lstStyle/>
          <a:p>
            <a:r>
              <a:rPr lang="ru-RU" sz="4800" dirty="0"/>
              <a:t>Игра «Эмоциональные цифры»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3BC8FF-A998-4259-80B1-9F0626E8A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97" y="1532584"/>
            <a:ext cx="5606603" cy="5112913"/>
          </a:xfrm>
        </p:spPr>
        <p:txBody>
          <a:bodyPr/>
          <a:lstStyle/>
          <a:p>
            <a:pPr algn="l"/>
            <a:r>
              <a:rPr lang="ru-RU" dirty="0"/>
              <a:t>Предлагаем детям посчитать от 1 до 10 выражая различными эмоциями (радость, печаль, страх, гнев и т.д.)</a:t>
            </a:r>
          </a:p>
          <a:p>
            <a:pPr algn="l"/>
            <a:r>
              <a:rPr lang="ru-RU" i="1" dirty="0"/>
              <a:t>Можно разыграть следующим образом: </a:t>
            </a:r>
          </a:p>
          <a:p>
            <a:pPr algn="l"/>
            <a:r>
              <a:rPr lang="ru-RU" dirty="0"/>
              <a:t>Каждому ребенку даем свою цифру, а затем поочередно показываем карточки выше представленные с изображением различных эмоций, а дети воспроизводят данную им цифру с представленной карточкой логопеда.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*Аналогичное задание можно проиграть с алфавитом.</a:t>
            </a:r>
          </a:p>
        </p:txBody>
      </p:sp>
    </p:spTree>
    <p:extLst>
      <p:ext uri="{BB962C8B-B14F-4D97-AF65-F5344CB8AC3E}">
        <p14:creationId xmlns:p14="http://schemas.microsoft.com/office/powerpoint/2010/main" val="38554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371</Words>
  <Application>Microsoft Office PowerPoint</Application>
  <PresentationFormat>Широкоэкранный</PresentationFormat>
  <Paragraphs>44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Тема Office</vt:lpstr>
      <vt:lpstr>«Эффективные методы работы по коррекции речи на логопедических занятиях в  школе»</vt:lpstr>
      <vt:lpstr>Презентация PowerPoint</vt:lpstr>
      <vt:lpstr>Презентация PowerPoint</vt:lpstr>
      <vt:lpstr>Презентация PowerPoint</vt:lpstr>
      <vt:lpstr>Приёмы работы с детьми над интонацией эмоциональных состояний</vt:lpstr>
      <vt:lpstr>Игра «Другой мир в эмоциях»</vt:lpstr>
      <vt:lpstr>Игровой прием с помощью карточек</vt:lpstr>
      <vt:lpstr>Презентация PowerPoint</vt:lpstr>
      <vt:lpstr>Игра «Эмоциональные цифры»</vt:lpstr>
      <vt:lpstr>«Эмоциональные фразы»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«Эффективные методы работы по коррекции речи на логопедических занятиях в школе»</dc:title>
  <dc:creator>Пользователь</dc:creator>
  <cp:lastModifiedBy>Пользователь</cp:lastModifiedBy>
  <cp:revision>14</cp:revision>
  <dcterms:created xsi:type="dcterms:W3CDTF">2022-11-16T12:40:12Z</dcterms:created>
  <dcterms:modified xsi:type="dcterms:W3CDTF">2022-11-17T14:27:33Z</dcterms:modified>
</cp:coreProperties>
</file>