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81" r:id="rId5"/>
    <p:sldId id="282" r:id="rId6"/>
    <p:sldId id="258" r:id="rId7"/>
    <p:sldId id="259" r:id="rId8"/>
    <p:sldId id="261" r:id="rId9"/>
    <p:sldId id="262" r:id="rId10"/>
    <p:sldId id="264" r:id="rId11"/>
    <p:sldId id="265" r:id="rId12"/>
    <p:sldId id="263" r:id="rId13"/>
    <p:sldId id="266" r:id="rId14"/>
    <p:sldId id="267" r:id="rId15"/>
    <p:sldId id="268" r:id="rId16"/>
    <p:sldId id="274" r:id="rId17"/>
    <p:sldId id="275" r:id="rId18"/>
    <p:sldId id="278" r:id="rId19"/>
    <p:sldId id="279" r:id="rId20"/>
    <p:sldId id="269" r:id="rId21"/>
    <p:sldId id="270" r:id="rId22"/>
    <p:sldId id="271" r:id="rId23"/>
    <p:sldId id="273" r:id="rId24"/>
    <p:sldId id="272" r:id="rId25"/>
    <p:sldId id="276" r:id="rId26"/>
    <p:sldId id="277" r:id="rId27"/>
    <p:sldId id="26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E6ED"/>
    <a:srgbClr val="35C6EC"/>
    <a:srgbClr val="11B6E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086" autoAdjust="0"/>
    <p:restoredTop sz="94660"/>
  </p:normalViewPr>
  <p:slideViewPr>
    <p:cSldViewPr snapToGrid="0">
      <p:cViewPr varScale="1">
        <p:scale>
          <a:sx n="68" d="100"/>
          <a:sy n="68" d="100"/>
        </p:scale>
        <p:origin x="-8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BDFD-9EE1-46A2-894B-4E72B05E69B6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5367-5D62-47E7-8BB1-C6CBDFE58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484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BDFD-9EE1-46A2-894B-4E72B05E69B6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5367-5D62-47E7-8BB1-C6CBDFE58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610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BDFD-9EE1-46A2-894B-4E72B05E69B6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5367-5D62-47E7-8BB1-C6CBDFE58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7654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BDFD-9EE1-46A2-894B-4E72B05E69B6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5367-5D62-47E7-8BB1-C6CBDFE58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7079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BDFD-9EE1-46A2-894B-4E72B05E69B6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5367-5D62-47E7-8BB1-C6CBDFE58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7427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BDFD-9EE1-46A2-894B-4E72B05E69B6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5367-5D62-47E7-8BB1-C6CBDFE58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692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BDFD-9EE1-46A2-894B-4E72B05E69B6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5367-5D62-47E7-8BB1-C6CBDFE58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355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BDFD-9EE1-46A2-894B-4E72B05E69B6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5367-5D62-47E7-8BB1-C6CBDFE58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8967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BDFD-9EE1-46A2-894B-4E72B05E69B6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5367-5D62-47E7-8BB1-C6CBDFE58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0044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BDFD-9EE1-46A2-894B-4E72B05E69B6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5367-5D62-47E7-8BB1-C6CBDFE58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0274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9BDFD-9EE1-46A2-894B-4E72B05E69B6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5367-5D62-47E7-8BB1-C6CBDFE58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159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9BDFD-9EE1-46A2-894B-4E72B05E69B6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35367-5D62-47E7-8BB1-C6CBDFE58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598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4%D0%B0%D0%BA%D1%82%D0%B8%D0%BB%D0%BE%D1%81%D0%BA%D0%BE%D0%BF%D0%B8%D1%8F" TargetMode="External"/><Relationship Id="rId7" Type="http://schemas.openxmlformats.org/officeDocument/2006/relationships/hyperlink" Target="https://www.dissercat.com/content/sovremennaya-daktiloskopiya-teoriya-praktika-i-tendentsii-razvitiy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g.ru/2010/03/18/bastrykin.html" TargetMode="External"/><Relationship Id="rId5" Type="http://schemas.openxmlformats.org/officeDocument/2006/relationships/hyperlink" Target="https://pikabu.ru/story/na_konchikakh_paltsev_daktiloskopiya_7191220" TargetMode="External"/><Relationship Id="rId4" Type="http://schemas.openxmlformats.org/officeDocument/2006/relationships/hyperlink" Target="https://mind-control.fandom.com/wiki/%D0%94%D0%B0%D0%BA%D1%82%D0%B8%D0%BB%D0%BE%D1%81%D0%BA%D0%BE%D0%BF%D0%B8%D1%8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9703" y="955343"/>
            <a:ext cx="79930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Исследовательский проект по биологии по </a:t>
            </a:r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теме: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"</a:t>
            </a:r>
            <a:r>
              <a:rPr lang="ru-RU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Отпечатки пальцев - уникальный код человека"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500417" y="4688974"/>
            <a:ext cx="58230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Работу выполнила: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у</a:t>
            </a:r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ченица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г</a:t>
            </a:r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имназии №20 «Гармония»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Андреянова Ангелина Сергеевна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Проверила работу: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Шакирова С.А.  </a:t>
            </a: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00758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t="10714"/>
          <a:stretch/>
        </p:blipFill>
        <p:spPr>
          <a:xfrm>
            <a:off x="7237790" y="651510"/>
            <a:ext cx="4709968" cy="60121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" y="651510"/>
            <a:ext cx="6871229" cy="424053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37957" y="0"/>
            <a:ext cx="8597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Характеристика </a:t>
            </a:r>
            <a:r>
              <a:rPr lang="ru-RU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дерматоглифических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узоров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3324" y="5005126"/>
            <a:ext cx="64846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Френсис </a:t>
            </a:r>
            <a:r>
              <a:rPr lang="ru-RU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Гальтон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предложил  первую классификацию узоров пальцев рук, выделив три основных типа узоров: завиток (W), петля (L) и дуга (А).</a:t>
            </a:r>
          </a:p>
        </p:txBody>
      </p:sp>
    </p:spTree>
    <p:extLst>
      <p:ext uri="{BB962C8B-B14F-4D97-AF65-F5344CB8AC3E}">
        <p14:creationId xmlns="" xmlns:p14="http://schemas.microsoft.com/office/powerpoint/2010/main" val="34129574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844" y="116644"/>
            <a:ext cx="8447123" cy="66285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1455" y="550487"/>
            <a:ext cx="330076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 Люди, у которых основной рисунок пальцевых узоров — петля, обладают взрывным темпераментом. Они не выносят длинной и монотонной работы, информацию усваивают медленно, но запоминают её надолго.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3319" y="0"/>
            <a:ext cx="1160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Петля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61169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050"/>
            <a:ext cx="1186118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Человек «дуга» имеет небольшой жизненный потенциал и не самое крепкое здоровье. Но отпущенные природой силы такой человек использует разумно и экономно. Однажды найдя своё место, «дуга» не тратит сил на поиски лучшей доли. Люди, у которых на пальцах преобладают дуговые узоры, крайне консервативны и авторитарны, плохо сходятся с людьми. Но, если такой человек стал вашим другом, он пойдёт за вас в огонь и в воду. </a:t>
            </a:r>
          </a:p>
          <a:p>
            <a:pPr algn="ctr"/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60" y="731286"/>
            <a:ext cx="5315417" cy="3757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4911" t="3635" r="15041" b="7352"/>
          <a:stretch/>
        </p:blipFill>
        <p:spPr>
          <a:xfrm>
            <a:off x="6049107" y="759422"/>
            <a:ext cx="5504756" cy="36723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2288" y="149298"/>
            <a:ext cx="1021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Дуга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52565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319" y="93659"/>
            <a:ext cx="1580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Завиток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8148" y="5109980"/>
            <a:ext cx="117875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Самый сложный петлевой узор. Так же сложно организованы и его обладатели — трепетные, ранимые, но чрезвычайно способные люди. Они мобильны, активны, выносливы, с лёгкостью адаптируются к любым условиям, но при этом концентрируются на своём внутреннем мире.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19" y="831646"/>
            <a:ext cx="11868847" cy="4190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68289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089" y="0"/>
            <a:ext cx="969848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Применение в практической деятельности человека</a:t>
            </a:r>
          </a:p>
          <a:p>
            <a:pPr algn="ctr"/>
            <a:endParaRPr lang="ru-RU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0" y="4746863"/>
            <a:ext cx="121843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Знание морфологических особенностей кожного покрова широко используется сегодня для ранней диагностики болезней, выявления групп риска, наследственной предрасположенности к заболеваниям или долголетию, разработки рекомендаций по здоровому образу жизни, профессиональной ориентации, в этнографии.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31399" r="7261" b="15227"/>
          <a:stretch/>
        </p:blipFill>
        <p:spPr>
          <a:xfrm>
            <a:off x="1266092" y="660091"/>
            <a:ext cx="4397870" cy="40519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2906" t="8029" r="11893" b="6564"/>
          <a:stretch/>
        </p:blipFill>
        <p:spPr>
          <a:xfrm>
            <a:off x="5894363" y="646024"/>
            <a:ext cx="5491918" cy="41422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83859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727" y="393895"/>
            <a:ext cx="117942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Дерматоглифика и психоэмоциональные особенности человека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037" y="1488679"/>
            <a:ext cx="121399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Выбор профессии как психологическая особенность человека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1247" y="5519367"/>
            <a:ext cx="120507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Психологи выделяют ряд специфических психологических проблем подрастающего поколения в профессиональном самоопределении, в выборе своего профессионального будущего.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8375" t="4135" r="6654" b="9331"/>
          <a:stretch/>
        </p:blipFill>
        <p:spPr>
          <a:xfrm>
            <a:off x="2096086" y="2181234"/>
            <a:ext cx="4687572" cy="3183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6049" y="2059681"/>
            <a:ext cx="3734572" cy="33908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31931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985" y="4919008"/>
            <a:ext cx="120210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В своих исследованиях мы использовали методику «Эрудит» Г.В. </a:t>
            </a:r>
            <a:r>
              <a:rPr lang="ru-RU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Резапкиной</a:t>
            </a:r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 Методика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предназначена для определения усвоения ряда понятий школьной </a:t>
            </a:r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программы, </a:t>
            </a:r>
            <a:r>
              <a:rPr lang="ru-RU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сформированности</a:t>
            </a:r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основных мыслительных процессов и развития </a:t>
            </a:r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вербального интеллекта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учащихся 8–9-х классов.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39282" y="22302"/>
            <a:ext cx="10240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Методика определения профессионального профиля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b="9078"/>
          <a:stretch/>
        </p:blipFill>
        <p:spPr>
          <a:xfrm>
            <a:off x="6696221" y="690556"/>
            <a:ext cx="4149969" cy="4141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545" r="8713"/>
          <a:stretch/>
        </p:blipFill>
        <p:spPr>
          <a:xfrm>
            <a:off x="858129" y="662422"/>
            <a:ext cx="5767754" cy="42027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1038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2874" y="1694314"/>
            <a:ext cx="69701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Результаты тестирования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9787" y="2886436"/>
            <a:ext cx="9022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Полученные данные занесли в сводную 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таблицу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2231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15" y="520505"/>
            <a:ext cx="6642181" cy="649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854" y="495765"/>
            <a:ext cx="6457950" cy="649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103649" y="-68807"/>
            <a:ext cx="4003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Методика 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«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Эрудит»</a:t>
            </a:r>
            <a:endParaRPr lang="ru-RU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1278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64" r="4442"/>
          <a:stretch/>
        </p:blipFill>
        <p:spPr>
          <a:xfrm>
            <a:off x="0" y="0"/>
            <a:ext cx="637574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06" r="4350"/>
          <a:stretch/>
        </p:blipFill>
        <p:spPr>
          <a:xfrm>
            <a:off x="2642993" y="14287"/>
            <a:ext cx="6400800" cy="684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14287"/>
            <a:ext cx="212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Андреянова А. С.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30675" y="14287"/>
            <a:ext cx="212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Мингалеева Э.Р.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11" y="0"/>
            <a:ext cx="656071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98717" y="14287"/>
            <a:ext cx="212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Григорьева А</a:t>
            </a:r>
            <a:r>
              <a:rPr lang="ru-RU" b="1" dirty="0" smtClean="0"/>
              <a:t>. Р.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081" y="0"/>
            <a:ext cx="656071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50685" y="18930"/>
            <a:ext cx="212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Щербаков </a:t>
            </a:r>
            <a:r>
              <a:rPr lang="ru-RU" b="1" dirty="0"/>
              <a:t>В</a:t>
            </a:r>
            <a:r>
              <a:rPr lang="ru-RU" b="1" dirty="0" smtClean="0"/>
              <a:t>. В.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5491771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584" y="0"/>
            <a:ext cx="6090432" cy="7498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8268" y="520929"/>
            <a:ext cx="10181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Введение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……………………………………………………………………………..……3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1972" y="998736"/>
            <a:ext cx="90864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Дерматоглифика как наука:</a:t>
            </a:r>
          </a:p>
          <a:p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История возникновения дерматоглифики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……………………………………….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  <a:p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Характеристика </a:t>
            </a:r>
            <a:r>
              <a:rPr lang="ru-RU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дерматоглифических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 узоров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………………………..………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  <a:p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Применение в практической деятельности человека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………………..………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9257" y="3237009"/>
            <a:ext cx="87547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Дерматоглифика и психоэмоциональные особенности человека:</a:t>
            </a:r>
          </a:p>
          <a:p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Выбор профессии как психологическая особенность человека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………..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  <a:p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Методика определения профессионального профиля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……………….…..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8268" y="5051503"/>
            <a:ext cx="104133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Результаты тестирования учащихся 9 классов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………………………………..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10</a:t>
            </a:r>
          </a:p>
          <a:p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Вывод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……………………………………………………………………………….……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19</a:t>
            </a:r>
          </a:p>
          <a:p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Список использованной литературы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…………………………….…………….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="" xmlns:p14="http://schemas.microsoft.com/office/powerpoint/2010/main" val="11423175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193654"/>
              </p:ext>
            </p:extLst>
          </p:nvPr>
        </p:nvGraphicFramePr>
        <p:xfrm>
          <a:off x="247804" y="869794"/>
          <a:ext cx="11750907" cy="552894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69008">
                  <a:extLst>
                    <a:ext uri="{9D8B030D-6E8A-4147-A177-3AD203B41FA5}">
                      <a16:colId xmlns="" xmlns:a16="http://schemas.microsoft.com/office/drawing/2014/main" val="465038683"/>
                    </a:ext>
                  </a:extLst>
                </a:gridCol>
                <a:gridCol w="2134922">
                  <a:extLst>
                    <a:ext uri="{9D8B030D-6E8A-4147-A177-3AD203B41FA5}">
                      <a16:colId xmlns="" xmlns:a16="http://schemas.microsoft.com/office/drawing/2014/main" val="2087767673"/>
                    </a:ext>
                  </a:extLst>
                </a:gridCol>
                <a:gridCol w="2464247">
                  <a:extLst>
                    <a:ext uri="{9D8B030D-6E8A-4147-A177-3AD203B41FA5}">
                      <a16:colId xmlns="" xmlns:a16="http://schemas.microsoft.com/office/drawing/2014/main" val="3011382151"/>
                    </a:ext>
                  </a:extLst>
                </a:gridCol>
                <a:gridCol w="2838993">
                  <a:extLst>
                    <a:ext uri="{9D8B030D-6E8A-4147-A177-3AD203B41FA5}">
                      <a16:colId xmlns="" xmlns:a16="http://schemas.microsoft.com/office/drawing/2014/main" val="2917546920"/>
                    </a:ext>
                  </a:extLst>
                </a:gridCol>
                <a:gridCol w="2543737">
                  <a:extLst>
                    <a:ext uri="{9D8B030D-6E8A-4147-A177-3AD203B41FA5}">
                      <a16:colId xmlns="" xmlns:a16="http://schemas.microsoft.com/office/drawing/2014/main" val="1088728463"/>
                    </a:ext>
                  </a:extLst>
                </a:gridCol>
              </a:tblGrid>
              <a:tr h="1826071"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ФИО</a:t>
                      </a:r>
                      <a:endParaRPr lang="ru-RU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СОЦИАЛЬНО-ЭКОНОМ.ПРОФ.</a:t>
                      </a:r>
                      <a:endParaRPr lang="ru-RU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ГУМАНИТАР-НЫЙ ПРОФ.</a:t>
                      </a:r>
                      <a:endParaRPr lang="ru-RU" b="1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ЕСТЕСТВЕННО-НАУЧНЫЙ ПРОФ.</a:t>
                      </a:r>
                      <a:endParaRPr lang="ru-RU" b="1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ФИЗИКО-МАТЕМАТ. ПРОФ.</a:t>
                      </a:r>
                      <a:endParaRPr lang="ru-RU" b="1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5003450"/>
                  </a:ext>
                </a:extLst>
              </a:tr>
              <a:tr h="7405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Андреянова А.С.</a:t>
                      </a:r>
                      <a:endParaRPr lang="ru-RU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72336655"/>
                  </a:ext>
                </a:extLst>
              </a:tr>
              <a:tr h="7405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Щербаков В.В.</a:t>
                      </a:r>
                      <a:endParaRPr lang="ru-RU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19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0520852"/>
                  </a:ext>
                </a:extLst>
              </a:tr>
              <a:tr h="7405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Мингалеева Э.Р</a:t>
                      </a:r>
                      <a:endParaRPr lang="ru-RU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1668277"/>
                  </a:ext>
                </a:extLst>
              </a:tr>
              <a:tr h="7405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Григорьева Т. Р.</a:t>
                      </a:r>
                      <a:endParaRPr lang="ru-RU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10798353"/>
                  </a:ext>
                </a:extLst>
              </a:tr>
              <a:tr h="7405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Григорьева А. Р.</a:t>
                      </a:r>
                      <a:endParaRPr lang="ru-RU"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3652541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20398" y="181094"/>
            <a:ext cx="8005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ИТОГИ 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ТЕСТИРОВАНИЯ 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ПО МЕТОДИКЕ «ТУР»</a:t>
            </a:r>
          </a:p>
        </p:txBody>
      </p:sp>
    </p:spTree>
    <p:extLst>
      <p:ext uri="{BB962C8B-B14F-4D97-AF65-F5344CB8AC3E}">
        <p14:creationId xmlns="" xmlns:p14="http://schemas.microsoft.com/office/powerpoint/2010/main" val="1472331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6603" y="158234"/>
            <a:ext cx="9084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Дактилоскопические исследования пальцев 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рук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93086574"/>
              </p:ext>
            </p:extLst>
          </p:nvPr>
        </p:nvGraphicFramePr>
        <p:xfrm>
          <a:off x="159270" y="910056"/>
          <a:ext cx="11876521" cy="56249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074142">
                  <a:extLst>
                    <a:ext uri="{9D8B030D-6E8A-4147-A177-3AD203B41FA5}">
                      <a16:colId xmlns="" xmlns:a16="http://schemas.microsoft.com/office/drawing/2014/main" val="2254143747"/>
                    </a:ext>
                  </a:extLst>
                </a:gridCol>
                <a:gridCol w="2864119">
                  <a:extLst>
                    <a:ext uri="{9D8B030D-6E8A-4147-A177-3AD203B41FA5}">
                      <a16:colId xmlns="" xmlns:a16="http://schemas.microsoft.com/office/drawing/2014/main" val="3561697618"/>
                    </a:ext>
                  </a:extLst>
                </a:gridCol>
                <a:gridCol w="2969130">
                  <a:extLst>
                    <a:ext uri="{9D8B030D-6E8A-4147-A177-3AD203B41FA5}">
                      <a16:colId xmlns="" xmlns:a16="http://schemas.microsoft.com/office/drawing/2014/main" val="3257556088"/>
                    </a:ext>
                  </a:extLst>
                </a:gridCol>
                <a:gridCol w="2969130">
                  <a:extLst>
                    <a:ext uri="{9D8B030D-6E8A-4147-A177-3AD203B41FA5}">
                      <a16:colId xmlns="" xmlns:a16="http://schemas.microsoft.com/office/drawing/2014/main" val="677032421"/>
                    </a:ext>
                  </a:extLst>
                </a:gridCol>
              </a:tblGrid>
              <a:tr h="754817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ФИО</a:t>
                      </a:r>
                      <a:endParaRPr lang="ru-RU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Петли</a:t>
                      </a:r>
                      <a:endParaRPr lang="ru-RU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Дуги</a:t>
                      </a:r>
                      <a:endParaRPr lang="ru-RU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Завитки</a:t>
                      </a:r>
                      <a:endParaRPr lang="ru-RU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5925311"/>
                  </a:ext>
                </a:extLst>
              </a:tr>
              <a:tr h="130283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Андреянова А.С.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12115711"/>
                  </a:ext>
                </a:extLst>
              </a:tr>
              <a:tr h="754817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Щербаков В.В.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27765247"/>
                  </a:ext>
                </a:extLst>
              </a:tr>
              <a:tr h="1302836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Мингалеева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Э.Р.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3337775"/>
                  </a:ext>
                </a:extLst>
              </a:tr>
              <a:tr h="754817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Григорьева Т.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7236475"/>
                  </a:ext>
                </a:extLst>
              </a:tr>
              <a:tr h="754817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Григорьева А.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119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272147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28803362"/>
              </p:ext>
            </p:extLst>
          </p:nvPr>
        </p:nvGraphicFramePr>
        <p:xfrm>
          <a:off x="156113" y="1873405"/>
          <a:ext cx="11708784" cy="477637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51918">
                  <a:extLst>
                    <a:ext uri="{9D8B030D-6E8A-4147-A177-3AD203B41FA5}">
                      <a16:colId xmlns="" xmlns:a16="http://schemas.microsoft.com/office/drawing/2014/main" val="2678381619"/>
                    </a:ext>
                  </a:extLst>
                </a:gridCol>
                <a:gridCol w="8556866">
                  <a:extLst>
                    <a:ext uri="{9D8B030D-6E8A-4147-A177-3AD203B41FA5}">
                      <a16:colId xmlns="" xmlns:a16="http://schemas.microsoft.com/office/drawing/2014/main" val="1988219960"/>
                    </a:ext>
                  </a:extLst>
                </a:gridCol>
              </a:tblGrid>
              <a:tr h="581722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Профессиональная деятельность</a:t>
                      </a:r>
                      <a:endParaRPr lang="ru-RU" sz="2800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18112668"/>
                  </a:ext>
                </a:extLst>
              </a:tr>
              <a:tr h="4194654">
                <a:tc>
                  <a:txBody>
                    <a:bodyPr/>
                    <a:lstStyle/>
                    <a:p>
                      <a:r>
                        <a:rPr lang="ru-RU" sz="2400" b="1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Максимум петель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Ощущения и информацию такие люди добывают исключительно из общения с другими людьми, работая в команде.  Не переносят скучную и монотонную работу, которая им не интересна. Сильно развита фантазия. Люди такого склада охотно выбирают профессии, связанные с большим количеством людей, обменом информацией, вербальным общением.</a:t>
                      </a:r>
                    </a:p>
                    <a:p>
                      <a:endParaRPr lang="ru-RU" sz="20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ГУМАНИТАРНЫЙ ПРОФИЛЬ</a:t>
                      </a:r>
                    </a:p>
                    <a:p>
                      <a:endParaRPr lang="ru-RU" sz="20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ЕСТЕСТВЕННО-НАУЧНЫЙ ПРОФИЛЬ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9686462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18890" y="390293"/>
            <a:ext cx="10783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С помощью литературных источников по данному вопросу, а также с использованием психологических методик установили зависимость между папиллярными линиями и выбором профессии:</a:t>
            </a:r>
          </a:p>
        </p:txBody>
      </p:sp>
    </p:spTree>
    <p:extLst>
      <p:ext uri="{BB962C8B-B14F-4D97-AF65-F5344CB8AC3E}">
        <p14:creationId xmlns="" xmlns:p14="http://schemas.microsoft.com/office/powerpoint/2010/main" val="1384832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60752515"/>
              </p:ext>
            </p:extLst>
          </p:nvPr>
        </p:nvGraphicFramePr>
        <p:xfrm>
          <a:off x="111509" y="139804"/>
          <a:ext cx="11998714" cy="70713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98237">
                  <a:extLst>
                    <a:ext uri="{9D8B030D-6E8A-4147-A177-3AD203B41FA5}">
                      <a16:colId xmlns="" xmlns:a16="http://schemas.microsoft.com/office/drawing/2014/main" val="3646085043"/>
                    </a:ext>
                  </a:extLst>
                </a:gridCol>
                <a:gridCol w="9400477">
                  <a:extLst>
                    <a:ext uri="{9D8B030D-6E8A-4147-A177-3AD203B41FA5}">
                      <a16:colId xmlns="" xmlns:a16="http://schemas.microsoft.com/office/drawing/2014/main" val="2345441143"/>
                    </a:ext>
                  </a:extLst>
                </a:gridCol>
              </a:tblGrid>
              <a:tr h="57387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Профессиональная деятельность</a:t>
                      </a:r>
                    </a:p>
                    <a:p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727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Максимум дуг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Наличие на руке большинства дуг делает человека энергичным, уверенным в себе. У такого человека наблюдается уверенность во всем: в осанке, походке, манерах, жестах. У него выразительная артистичная мимика. Такие люди обладают сугубо конкретным мышлением. Они однозначны и целеустремлены.</a:t>
                      </a:r>
                    </a:p>
                    <a:p>
                      <a:endParaRPr lang="ru-RU" sz="20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ru-RU" sz="20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СОЦИАЛЬНО-ЭКОНОМИЧЕСКИЙ ПРОФИЛЬ</a:t>
                      </a:r>
                    </a:p>
                    <a:p>
                      <a:endParaRPr lang="ru-RU" sz="20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9222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Максимум завитков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Быстро обучаются, схватывают информацию на лету. Ощущения черпает внутри себя, а информацию – в письменных источниках. Строгая логика в мышлении и требовательность в доказательствах.  Люди с большим количеством завитков имеют предрасположенность к программированию, юриспруденции, научным работам. Так же они обладают хорошей координацией движений, поэтому стоит предложить этим людям такие единоборства, как борьба или бокс. В футболе, баскетболе им больше подойдет роль защитника.</a:t>
                      </a:r>
                    </a:p>
                    <a:p>
                      <a:endParaRPr lang="ru-RU" sz="20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ФИЗИКО-МАТЕМАТЕМАТИЧЕСКИЙ  ПРОФИЛЬ</a:t>
                      </a:r>
                    </a:p>
                    <a:p>
                      <a:endParaRPr lang="ru-RU" sz="20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42512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33858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59835" y="78059"/>
            <a:ext cx="12351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Соотнесли ряд профессий с профильными направлениями. Получили следующие 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данные: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0623004"/>
              </p:ext>
            </p:extLst>
          </p:nvPr>
        </p:nvGraphicFramePr>
        <p:xfrm>
          <a:off x="128390" y="1204331"/>
          <a:ext cx="11970682" cy="558044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985341">
                  <a:extLst>
                    <a:ext uri="{9D8B030D-6E8A-4147-A177-3AD203B41FA5}">
                      <a16:colId xmlns="" xmlns:a16="http://schemas.microsoft.com/office/drawing/2014/main" val="263263088"/>
                    </a:ext>
                  </a:extLst>
                </a:gridCol>
                <a:gridCol w="5985341">
                  <a:extLst>
                    <a:ext uri="{9D8B030D-6E8A-4147-A177-3AD203B41FA5}">
                      <a16:colId xmlns="" xmlns:a16="http://schemas.microsoft.com/office/drawing/2014/main" val="4287267462"/>
                    </a:ext>
                  </a:extLst>
                </a:gridCol>
              </a:tblGrid>
              <a:tr h="474044"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Профессии</a:t>
                      </a:r>
                      <a:endParaRPr lang="ru-RU" b="1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54650280"/>
                  </a:ext>
                </a:extLst>
              </a:tr>
              <a:tr h="2220865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Социально – экономический профиль</a:t>
                      </a:r>
                      <a:endParaRPr lang="ru-RU" b="1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Бухгалтер, менеджер, программист, социолог, аудитор, бизнесмен-предприниматель, специалист банковского дела, финансист, специалист страхового дела, оператор ЭВМ, статистик, секретарь.</a:t>
                      </a:r>
                      <a:endParaRPr lang="ru-RU" sz="2400" b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94636099"/>
                  </a:ext>
                </a:extLst>
              </a:tr>
              <a:tr h="818214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Гуманитарный профиль</a:t>
                      </a:r>
                      <a:endParaRPr lang="ru-RU" b="1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Психолог, историк, филология, политолог, философ, журналист, лингвист.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35925958"/>
                  </a:ext>
                </a:extLst>
              </a:tr>
              <a:tr h="818214"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Естественно – научный профиль</a:t>
                      </a:r>
                      <a:endParaRPr lang="ru-RU" b="1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Геолог, географ, биолог, фармацевт, медик, химик, технолог.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28409669"/>
                  </a:ext>
                </a:extLst>
              </a:tr>
              <a:tr h="818214">
                <a:tc>
                  <a:txBody>
                    <a:bodyPr/>
                    <a:lstStyle/>
                    <a:p>
                      <a:r>
                        <a:rPr lang="ru-RU" b="1" i="1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Физико</a:t>
                      </a:r>
                      <a:r>
                        <a:rPr lang="ru-RU" b="1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– математический профиль</a:t>
                      </a:r>
                      <a:endParaRPr lang="ru-RU" b="1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Геофизик, инженер связи, программист, физик.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90719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595090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0518" y="90321"/>
            <a:ext cx="10404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Таким образом, соединив профессиональные предпочтения учащихся и дактилоскопические исследования, получим следующую зависимость: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69916189"/>
              </p:ext>
            </p:extLst>
          </p:nvPr>
        </p:nvGraphicFramePr>
        <p:xfrm>
          <a:off x="167269" y="970157"/>
          <a:ext cx="11619571" cy="577865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27141">
                  <a:extLst>
                    <a:ext uri="{9D8B030D-6E8A-4147-A177-3AD203B41FA5}">
                      <a16:colId xmlns="" xmlns:a16="http://schemas.microsoft.com/office/drawing/2014/main" val="3102681389"/>
                    </a:ext>
                  </a:extLst>
                </a:gridCol>
                <a:gridCol w="3282646">
                  <a:extLst>
                    <a:ext uri="{9D8B030D-6E8A-4147-A177-3AD203B41FA5}">
                      <a16:colId xmlns="" xmlns:a16="http://schemas.microsoft.com/office/drawing/2014/main" val="223126892"/>
                    </a:ext>
                  </a:extLst>
                </a:gridCol>
                <a:gridCol w="2904892">
                  <a:extLst>
                    <a:ext uri="{9D8B030D-6E8A-4147-A177-3AD203B41FA5}">
                      <a16:colId xmlns="" xmlns:a16="http://schemas.microsoft.com/office/drawing/2014/main" val="300828765"/>
                    </a:ext>
                  </a:extLst>
                </a:gridCol>
                <a:gridCol w="2904892">
                  <a:extLst>
                    <a:ext uri="{9D8B030D-6E8A-4147-A177-3AD203B41FA5}">
                      <a16:colId xmlns="" xmlns:a16="http://schemas.microsoft.com/office/drawing/2014/main" val="3839063513"/>
                    </a:ext>
                  </a:extLst>
                </a:gridCol>
              </a:tblGrid>
              <a:tr h="1904649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ФИО</a:t>
                      </a:r>
                      <a:endParaRPr lang="ru-RU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Максимум папиллярного узора</a:t>
                      </a:r>
                      <a:endParaRPr lang="ru-RU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Профиль, выбранный учащимся по психологическому тесту</a:t>
                      </a:r>
                      <a:endParaRPr lang="ru-RU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Совпадение</a:t>
                      </a:r>
                      <a:endParaRPr lang="ru-RU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71600108"/>
                  </a:ext>
                </a:extLst>
              </a:tr>
              <a:tr h="102380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Андреянова А.С.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П/З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ФИЗ-МАТ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100%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80361627"/>
                  </a:ext>
                </a:extLst>
              </a:tr>
              <a:tr h="59315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Щербаков В.В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ФИЗ-МАТ</a:t>
                      </a: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75%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59339806"/>
                  </a:ext>
                </a:extLst>
              </a:tr>
              <a:tr h="102380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Мингалеева Э.Р.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П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СОЦ-ЭКОНОМ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75%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3707849"/>
                  </a:ext>
                </a:extLst>
              </a:tr>
              <a:tr h="59315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Григорьева Т.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Д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ЕСТ-НАУЧ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50%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42751006"/>
                  </a:ext>
                </a:extLst>
              </a:tr>
              <a:tr h="59315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Григорьева А.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З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ФИЗ-МАТ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100%</a:t>
                      </a:r>
                      <a:endParaRPr lang="ru-RU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60459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055400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6247"/>
            <a:ext cx="1187604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						Вывод</a:t>
            </a:r>
            <a:endParaRPr lang="ru-RU" sz="32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Анализируя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полученные данные, устанавливаем, что отпечатки пальцев и выбор профиля будущей профессии совпадают на 75%.  Это неплохие показатели при данной методике. Это доказывает лишний раз слова руководителя лаборатории спортивной антропологии, морфологии и генетики ВНИИ физической культуры Татьяны Абрамовой: «Кожные узоры на пальцах окончательно формируются на 3–5-м месяце эмбрионального развития и больше не изменяются на протяжении всей жизни. Кожа и центральная нервная система развиваются в одно время и из одного эмбрионального зачатка. Поэтому пальцевые узоры называют маркером особенностей организации человеческого мозга. По отпечаткам пальцев можно не только узнать о слабых местах нервной системы, но и определить характер человека».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    </a:t>
            </a:r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	Так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как, отпечатки пальцев дают определенную информацию, о предрасположенности к той или иной профессии, то можно пожелать учащимся </a:t>
            </a:r>
            <a:r>
              <a:rPr lang="ru-RU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подойти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более тщательно к выбору своей профессии.</a:t>
            </a:r>
          </a:p>
        </p:txBody>
      </p:sp>
    </p:spTree>
    <p:extLst>
      <p:ext uri="{BB962C8B-B14F-4D97-AF65-F5344CB8AC3E}">
        <p14:creationId xmlns="" xmlns:p14="http://schemas.microsoft.com/office/powerpoint/2010/main" val="11621571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4131" y="461108"/>
            <a:ext cx="1162527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Список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источников информации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Голдованский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Ю. П.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Следы рук: Учебное пособие. – М.: ВЮЗИ МВ и ССО СССР, 1980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Железняков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А. И., Ручкин В.А. Современное состояние и возможности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дактилоскопического исследования: Лекция. Волгоград: ВСШ МВД СССР, 1986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Безымянные пальцы –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Российская газета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Самищенко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С. С. «Современная дактилоскопия: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Теория, практика и тенденции развития», М., 2003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Вэл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Макдермид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«Анатомия преступления: Что могут рассказать насекомые, отпечатки пальцев и ДНК»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Дактилоскопия —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Википедия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 (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wikipedia.org)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Дактилоскопия | Контроль Разума |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Fandom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На кончиках пальцев. Дактилоскопия |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Пикабу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 (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pikabu.ru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Александр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Бастрыкин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: Дактилоскопия — Российская газета (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rg.ru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Диссертация на тему «Современная дактилоскопия: Теория, практика и тенденции развития» (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dissercat.com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0322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2257" y="1186036"/>
            <a:ext cx="15504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Цель:</a:t>
            </a:r>
            <a:endParaRPr lang="ru-RU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5083" y="2296414"/>
            <a:ext cx="115355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И</a:t>
            </a:r>
            <a:r>
              <a:rPr lang="ru-RU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зучить</a:t>
            </a:r>
            <a:r>
              <a:rPr lang="ru-RU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, как по отпечаткам пальцев можно </a:t>
            </a:r>
            <a:r>
              <a:rPr lang="ru-RU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определить предрасположенность человека к той или иной профессиональной деятельности</a:t>
            </a:r>
            <a:endParaRPr lang="ru-RU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48523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2586" y="426724"/>
            <a:ext cx="21900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Задачи:</a:t>
            </a:r>
            <a:endParaRPr lang="ru-RU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0026" y="3650955"/>
            <a:ext cx="114055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В</a:t>
            </a:r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ыяснить</a:t>
            </a:r>
            <a:r>
              <a:rPr lang="ru-RU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, какие свойства пальцевых узоров определяют их идентификационное значение;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1890" y="2291513"/>
            <a:ext cx="105054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И</a:t>
            </a:r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зучить</a:t>
            </a:r>
            <a:r>
              <a:rPr lang="ru-RU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, чем похожи и чем отличаются отпечатки пальцев разных людей;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7823" y="1305659"/>
            <a:ext cx="1192666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В</a:t>
            </a:r>
            <a:r>
              <a:rPr lang="ru-RU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ыяснить</a:t>
            </a:r>
            <a:r>
              <a:rPr lang="ru-RU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, что такое дерматоглифика и дактилоскопия;</a:t>
            </a:r>
          </a:p>
          <a:p>
            <a:endParaRPr lang="ru-RU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71742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34518" y="1051192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Гипотеза</a:t>
            </a:r>
            <a:endParaRPr lang="ru-RU" sz="4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1338" y="1949522"/>
            <a:ext cx="113967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О</a:t>
            </a:r>
            <a:r>
              <a:rPr lang="ru-RU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тпечатки </a:t>
            </a:r>
            <a:r>
              <a:rPr lang="ru-RU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пальцев являются уникальным кодом, позволяющим точно </a:t>
            </a:r>
            <a:r>
              <a:rPr lang="ru-RU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определить предрасположенность человека к той или иной профессиональной деятельности</a:t>
            </a:r>
            <a:endParaRPr lang="ru-RU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77723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26998" y="3244334"/>
            <a:ext cx="1138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Введение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5082" y="5032567"/>
            <a:ext cx="11732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Дерматоглифика – это наука, изучающая рисунки кожи. Рисунки на коже есть только у человека и высших приматов. Современная наука не имеет общепринятой теории о происхождении рисунков кожи человека.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172" t="175" r="28672" b="22557"/>
          <a:stretch/>
        </p:blipFill>
        <p:spPr>
          <a:xfrm>
            <a:off x="697840" y="687667"/>
            <a:ext cx="5196523" cy="4253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2959" r="8979"/>
          <a:stretch/>
        </p:blipFill>
        <p:spPr>
          <a:xfrm>
            <a:off x="6260270" y="589834"/>
            <a:ext cx="5074774" cy="43338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85055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265878"/>
            <a:ext cx="11857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Папиллярные 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узоры на подушечках пальцев формируются еще в утробе матери и не исчезают после смерти (в отличие от линий судьбы на ладонях). Они не меняются в течение жизни.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070" y="0"/>
            <a:ext cx="9253415" cy="52050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55570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641226"/>
            <a:ext cx="121213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Некоторые ученые биоэнергетики считают, что пальцы являются </a:t>
            </a:r>
            <a:r>
              <a:rPr lang="ru-RU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биорезонаторами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которые принимают вибрации из информационного поля, с которым взаимодействует человек и каждый в своем строго определенном режиме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30" t="9563" r="3659" b="7055"/>
          <a:stretch/>
        </p:blipFill>
        <p:spPr>
          <a:xfrm>
            <a:off x="900332" y="211858"/>
            <a:ext cx="10478715" cy="41491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32432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9565" y="0"/>
            <a:ext cx="7747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История возникновения дерматоглифики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84" t="3787" r="282" b="2560"/>
          <a:stretch/>
        </p:blipFill>
        <p:spPr>
          <a:xfrm>
            <a:off x="1336431" y="452883"/>
            <a:ext cx="10179666" cy="50345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5473005"/>
            <a:ext cx="12191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Наиболее ранние научные сообщения об анатомических и гистологических особенностях кожной ребристости (гребешков) и углублений между ними (бороздок) относятся к XVII </a:t>
            </a:r>
            <a:r>
              <a:rPr lang="ru-RU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в.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4370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1084</Words>
  <Application>Microsoft Office PowerPoint</Application>
  <PresentationFormat>Произвольный</PresentationFormat>
  <Paragraphs>188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Ангелина</dc:creator>
  <cp:lastModifiedBy>Ахметзянова</cp:lastModifiedBy>
  <cp:revision>63</cp:revision>
  <dcterms:created xsi:type="dcterms:W3CDTF">2020-12-23T17:23:18Z</dcterms:created>
  <dcterms:modified xsi:type="dcterms:W3CDTF">2022-11-21T16:04:13Z</dcterms:modified>
</cp:coreProperties>
</file>