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3" r:id="rId3"/>
    <p:sldId id="275" r:id="rId4"/>
    <p:sldId id="281" r:id="rId5"/>
    <p:sldId id="294" r:id="rId6"/>
    <p:sldId id="269" r:id="rId7"/>
    <p:sldId id="293" r:id="rId8"/>
    <p:sldId id="297" r:id="rId9"/>
    <p:sldId id="273" r:id="rId10"/>
    <p:sldId id="296" r:id="rId11"/>
    <p:sldId id="276" r:id="rId12"/>
    <p:sldId id="26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70179"/>
    <a:srgbClr val="560C0A"/>
    <a:srgbClr val="041004"/>
    <a:srgbClr val="0B2B0C"/>
    <a:srgbClr val="EEECE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2899" autoAdjust="0"/>
  </p:normalViewPr>
  <p:slideViewPr>
    <p:cSldViewPr>
      <p:cViewPr>
        <p:scale>
          <a:sx n="60" d="100"/>
          <a:sy n="60" d="100"/>
        </p:scale>
        <p:origin x="-1872" y="-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C213E-3B49-4DA4-B07F-DD3523417CAD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D8ECF-E0A9-4BC5-A629-CDDF28AF5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97F03-0E08-4022-BB7F-06CB5421A13E}" type="datetimeFigureOut">
              <a:rPr lang="ru-RU" smtClean="0"/>
              <a:pPr/>
              <a:t>23.03.2024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6813D-52AC-4481-9513-5CB69409C0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068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6813D-52AC-4481-9513-5CB69409C05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6813D-52AC-4481-9513-5CB69409C05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6813D-52AC-4481-9513-5CB69409C05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6813D-52AC-4481-9513-5CB69409C05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6813D-52AC-4481-9513-5CB69409C05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6813D-52AC-4481-9513-5CB69409C055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9A66-CC72-41C3-98E2-C45AF0DE12F7}" type="datetime1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3655-F853-46EE-A591-D1B058D0B053}" type="datetime1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EB53-AE16-445A-9C54-086FEF3CD2BF}" type="datetime1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6C42-DD8B-4E79-9D68-80E7C8CC7486}" type="datetime1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BE8DA-97DB-4E66-A3D7-6880C3459B44}" type="datetime1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139C-DE57-4382-B9ED-31D65140CA0D}" type="datetime1">
              <a:rPr lang="ru-RU" smtClean="0"/>
              <a:pPr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CBF7-EC4F-4997-9749-FAC4BFEB6198}" type="datetime1">
              <a:rPr lang="ru-RU" smtClean="0"/>
              <a:pPr/>
              <a:t>23.03.2024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7B2CC-A8A9-41B0-8EE9-178DD961F8FE}" type="datetime1">
              <a:rPr lang="ru-RU" smtClean="0"/>
              <a:pPr/>
              <a:t>23.03.2024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EF27-0FB4-41D3-8514-68ADC93D2F3C}" type="datetime1">
              <a:rPr lang="ru-RU" smtClean="0"/>
              <a:pPr/>
              <a:t>23.03.2024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5B24-2462-44B9-980A-CD04473629BC}" type="datetime1">
              <a:rPr lang="ru-RU" smtClean="0"/>
              <a:pPr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D82F-486B-4297-BE9E-3B329338E483}" type="datetime1">
              <a:rPr lang="ru-RU" smtClean="0"/>
              <a:pPr/>
              <a:t>23.03.2024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  <a:alpha val="85000"/>
              </a:schemeClr>
            </a:gs>
            <a:gs pos="50000">
              <a:srgbClr val="92D050"/>
            </a:gs>
            <a:gs pos="100000">
              <a:schemeClr val="accent3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95C46-949B-49C6-8698-5EC4CDB115EE}" type="datetime1">
              <a:rPr lang="ru-RU" smtClean="0"/>
              <a:pPr/>
              <a:t>23.03.2024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padlet.com/ayakovleva86/1yfzdr2z4a2re71f" TargetMode="External"/><Relationship Id="rId7" Type="http://schemas.openxmlformats.org/officeDocument/2006/relationships/image" Target="../media/image33.jpeg"/><Relationship Id="rId2" Type="http://schemas.openxmlformats.org/officeDocument/2006/relationships/hyperlink" Target="https://sites.google.com/site/ayakovleva86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vcasmo.com/video/anna86/4895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apalata.com/ui_ru/home.asp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learningapps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apalata.com/ui_ru/home.asp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s://learningapps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79512" y="332656"/>
            <a:ext cx="8568952" cy="6336704"/>
          </a:xfrm>
          <a:prstGeom prst="roundRect">
            <a:avLst>
              <a:gd name="adj" fmla="val 7685"/>
            </a:avLst>
          </a:prstGeom>
          <a:solidFill>
            <a:schemeClr val="bg1">
              <a:alpha val="99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059832" y="4687396"/>
            <a:ext cx="56521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Яковлева Анна Сергеевна,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учитель русского языка и литературы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Филиал МБОУ «Первомайская средняя общеобразовательная школа» в с.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Новосеславино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852936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Обучаем, вовлекая с использованием цифровых инструментов и сервисов на уроках русского языка, литературы и внеурочных занятиях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251520" y="734764"/>
            <a:ext cx="8568952" cy="2190180"/>
            <a:chOff x="251520" y="734764"/>
            <a:chExt cx="8568952" cy="2550220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251520" y="734764"/>
              <a:ext cx="8568952" cy="2262188"/>
              <a:chOff x="251520" y="1052736"/>
              <a:chExt cx="8568952" cy="2262188"/>
            </a:xfrm>
          </p:grpSpPr>
          <p:pic>
            <p:nvPicPr>
              <p:cNvPr id="5" name="Picture 2" descr="http://russia-school.com/wp-content/uploads/2013/09/logotip-590x343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82617"/>
              <a:stretch>
                <a:fillRect/>
              </a:stretch>
            </p:blipFill>
            <p:spPr bwMode="auto">
              <a:xfrm>
                <a:off x="251520" y="1052736"/>
                <a:ext cx="8568952" cy="2262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Заголовок 1"/>
              <p:cNvSpPr txBox="1">
                <a:spLocks/>
              </p:cNvSpPr>
              <p:nvPr/>
            </p:nvSpPr>
            <p:spPr>
              <a:xfrm>
                <a:off x="1619672" y="1171443"/>
                <a:ext cx="6011863" cy="1103312"/>
              </a:xfrm>
              <a:prstGeom prst="rect">
                <a:avLst/>
              </a:prstGeom>
            </p:spPr>
            <p:txBody>
              <a:bodyPr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itchFamily="34" charset="0"/>
                    <a:ea typeface="+mj-ea"/>
                    <a:cs typeface="Arial" pitchFamily="34" charset="0"/>
                  </a:rPr>
                  <a:t>Конкурсная</a:t>
                </a:r>
                <a:r>
                  <a:rPr kumimoji="0" lang="ru-RU" sz="1800" b="1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itchFamily="34" charset="0"/>
                    <a:ea typeface="+mj-ea"/>
                    <a:cs typeface="Arial" pitchFamily="34" charset="0"/>
                  </a:rPr>
                  <a:t> работа</a:t>
                </a:r>
                <a:r>
                  <a:rPr kumimoji="0" lang="ru-RU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itchFamily="34" charset="0"/>
                    <a:ea typeface="+mj-ea"/>
                    <a:cs typeface="Arial" pitchFamily="34" charset="0"/>
                  </a:rPr>
                  <a:t/>
                </a:r>
                <a:br>
                  <a:rPr kumimoji="0" lang="ru-RU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itchFamily="34" charset="0"/>
                    <a:ea typeface="+mj-ea"/>
                    <a:cs typeface="Arial" pitchFamily="34" charset="0"/>
                  </a:rPr>
                </a:br>
                <a:r>
                  <a:rPr kumimoji="0" lang="ru-RU" sz="2800" b="1" i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itchFamily="34" charset="0"/>
                    <a:ea typeface="+mj-ea"/>
                    <a:cs typeface="Arial" pitchFamily="34" charset="0"/>
                  </a:rPr>
                  <a:t>«Педагогические секреты»</a:t>
                </a:r>
                <a:endParaRPr kumimoji="0" lang="ru-RU" sz="28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j-ea"/>
                  <a:cs typeface="Arial" pitchFamily="34" charset="0"/>
                </a:endParaRPr>
              </a:p>
            </p:txBody>
          </p:sp>
        </p:grpSp>
        <p:sp>
          <p:nvSpPr>
            <p:cNvPr id="12" name="Трапеция 11"/>
            <p:cNvSpPr/>
            <p:nvPr/>
          </p:nvSpPr>
          <p:spPr>
            <a:xfrm>
              <a:off x="1331640" y="2564904"/>
              <a:ext cx="1728192" cy="720080"/>
            </a:xfrm>
            <a:prstGeom prst="trapezoid">
              <a:avLst>
                <a:gd name="adj" fmla="val 7949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260648"/>
            <a:ext cx="8568952" cy="6336704"/>
          </a:xfrm>
          <a:prstGeom prst="roundRect">
            <a:avLst>
              <a:gd name="adj" fmla="val 7685"/>
            </a:avLst>
          </a:prstGeom>
          <a:solidFill>
            <a:srgbClr val="EEECE1">
              <a:alpha val="14118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7059" t="17320" r="18367" b="7081"/>
          <a:stretch>
            <a:fillRect/>
          </a:stretch>
        </p:blipFill>
        <p:spPr bwMode="auto">
          <a:xfrm>
            <a:off x="0" y="404664"/>
            <a:ext cx="2952328" cy="25817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1625" t="5481" r="31625" b="13040"/>
          <a:stretch>
            <a:fillRect/>
          </a:stretch>
        </p:blipFill>
        <p:spPr bwMode="auto">
          <a:xfrm>
            <a:off x="1691680" y="980728"/>
            <a:ext cx="2304256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33200" t="13881" r="33200" b="13880"/>
          <a:stretch>
            <a:fillRect/>
          </a:stretch>
        </p:blipFill>
        <p:spPr bwMode="auto">
          <a:xfrm>
            <a:off x="3635896" y="908720"/>
            <a:ext cx="237626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33200" t="13881" r="33725" b="12200"/>
          <a:stretch>
            <a:fillRect/>
          </a:stretch>
        </p:blipFill>
        <p:spPr bwMode="auto">
          <a:xfrm rot="177892">
            <a:off x="6103625" y="2989214"/>
            <a:ext cx="2578378" cy="3603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 l="33725" t="13881" r="33200" b="10000"/>
          <a:stretch>
            <a:fillRect/>
          </a:stretch>
        </p:blipFill>
        <p:spPr bwMode="auto">
          <a:xfrm>
            <a:off x="251520" y="2636912"/>
            <a:ext cx="2592288" cy="3645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 l="16534" t="6400" r="16792" b="12121"/>
          <a:stretch>
            <a:fillRect/>
          </a:stretch>
        </p:blipFill>
        <p:spPr bwMode="auto">
          <a:xfrm>
            <a:off x="1403648" y="4049689"/>
            <a:ext cx="3600400" cy="247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/>
          <a:srcRect l="12201" t="13041" r="13250" b="10000"/>
          <a:stretch>
            <a:fillRect/>
          </a:stretch>
        </p:blipFill>
        <p:spPr bwMode="auto">
          <a:xfrm>
            <a:off x="5560132" y="908720"/>
            <a:ext cx="318833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/>
          <a:srcRect l="23225" t="13881" r="23225" b="23960"/>
          <a:stretch>
            <a:fillRect/>
          </a:stretch>
        </p:blipFill>
        <p:spPr bwMode="auto">
          <a:xfrm>
            <a:off x="3707904" y="3861048"/>
            <a:ext cx="3240360" cy="23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627784" y="188640"/>
            <a:ext cx="5184576" cy="648072"/>
          </a:xfrm>
          <a:prstGeom prst="rect">
            <a:avLst/>
          </a:prstGeom>
          <a:solidFill>
            <a:srgbClr val="0B2B0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Результативность опыта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260648"/>
            <a:ext cx="8568952" cy="6336704"/>
          </a:xfrm>
          <a:prstGeom prst="roundRect">
            <a:avLst>
              <a:gd name="adj" fmla="val 7685"/>
            </a:avLst>
          </a:prstGeom>
          <a:solidFill>
            <a:srgbClr val="EEECE1">
              <a:alpha val="14118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332656"/>
            <a:ext cx="5184576" cy="504056"/>
          </a:xfrm>
          <a:prstGeom prst="rect">
            <a:avLst/>
          </a:prstGeom>
          <a:solidFill>
            <a:srgbClr val="0B2B0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Диссеминация опыта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077072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Победитель Всероссийского конкурса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«Инновации в образовании 2022»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5661248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Описания опыта на личном сайте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sites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google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com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site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  <a:hlinkClick r:id="rId2"/>
              </a:rPr>
              <a:t>ayakovleva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86/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https://padlet.com/ayakovleva86/1yfzdr2z4a2re71f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836712"/>
            <a:ext cx="3456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Публикации в сетевых педагогических сообществах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3888" y="2060848"/>
            <a:ext cx="331236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региональных сетевых мастерских по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работе с сервисами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WEB.2.0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7609" t="18160" r="9442" b="4561"/>
          <a:stretch>
            <a:fillRect/>
          </a:stretch>
        </p:blipFill>
        <p:spPr bwMode="auto">
          <a:xfrm>
            <a:off x="5868144" y="4581128"/>
            <a:ext cx="2808312" cy="185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33200" t="10000" r="33200" b="13880"/>
          <a:stretch>
            <a:fillRect/>
          </a:stretch>
        </p:blipFill>
        <p:spPr bwMode="auto">
          <a:xfrm>
            <a:off x="323528" y="1484784"/>
            <a:ext cx="1872208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 l="13251" t="13881" r="14825" b="6321"/>
          <a:stretch>
            <a:fillRect/>
          </a:stretch>
        </p:blipFill>
        <p:spPr bwMode="auto">
          <a:xfrm>
            <a:off x="3635897" y="836712"/>
            <a:ext cx="280831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444208" y="908720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Участник межрегионального конкурса 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-учитель 2021»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 l="13776" t="13881" r="14300" b="7161"/>
          <a:stretch>
            <a:fillRect/>
          </a:stretch>
        </p:blipFill>
        <p:spPr bwMode="auto">
          <a:xfrm>
            <a:off x="6444208" y="2204864"/>
            <a:ext cx="248478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 l="33200" t="13881" r="33200" b="13040"/>
          <a:stretch>
            <a:fillRect/>
          </a:stretch>
        </p:blipFill>
        <p:spPr bwMode="auto">
          <a:xfrm>
            <a:off x="1619672" y="1412776"/>
            <a:ext cx="19442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/>
          <a:srcRect t="15640" r="5768" b="4561"/>
          <a:stretch>
            <a:fillRect/>
          </a:stretch>
        </p:blipFill>
        <p:spPr bwMode="auto">
          <a:xfrm>
            <a:off x="3131840" y="3861048"/>
            <a:ext cx="33123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260648"/>
            <a:ext cx="8568952" cy="6336704"/>
          </a:xfrm>
          <a:prstGeom prst="roundRect">
            <a:avLst>
              <a:gd name="adj" fmla="val 7685"/>
            </a:avLst>
          </a:prstGeom>
          <a:solidFill>
            <a:srgbClr val="EEECE1">
              <a:alpha val="14118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83568" y="2631970"/>
            <a:ext cx="79928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Спасибо за внимание!</a:t>
            </a:r>
            <a:endParaRPr lang="ru-RU" sz="54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14282" y="285728"/>
            <a:ext cx="8568952" cy="6264696"/>
          </a:xfrm>
          <a:prstGeom prst="roundRect">
            <a:avLst>
              <a:gd name="adj" fmla="val 7685"/>
            </a:avLst>
          </a:prstGeom>
          <a:solidFill>
            <a:srgbClr val="EEECE1">
              <a:alpha val="14118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428604"/>
            <a:ext cx="7776864" cy="785818"/>
          </a:xfrm>
          <a:prstGeom prst="rect">
            <a:avLst/>
          </a:prstGeom>
          <a:solidFill>
            <a:srgbClr val="0B2B0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Цель и задачи образовательной деятельности в рамках педагогического опыта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412776"/>
            <a:ext cx="80648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совершенствование методики проведения уроков по различным областям знаний с применением цифровых ресурсов;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обеспечение дифференцированного подхода к обучающимся в образовательном процессе.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2564904"/>
            <a:ext cx="8064896" cy="4038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активизация познавательной деятельности, повышение качества успеваемости школьников;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навыков самообразования и  самоконтроля у школьников;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информационного мышления школьников, формирование информационно-коммуникативной компетенции;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Внедрить в практику наиболее эффективные средства ИКТ для развития навыков работы с текстом в процессе обучения  русскому языку и литературе.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4282" y="285728"/>
            <a:ext cx="8715436" cy="6336704"/>
          </a:xfrm>
          <a:prstGeom prst="roundRect">
            <a:avLst>
              <a:gd name="adj" fmla="val 7685"/>
            </a:avLst>
          </a:prstGeom>
          <a:solidFill>
            <a:srgbClr val="EEECE1">
              <a:alpha val="14118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572000" y="476672"/>
            <a:ext cx="4320480" cy="1857388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8900" t="26560" r="19676" b="5401"/>
          <a:stretch>
            <a:fillRect/>
          </a:stretch>
        </p:blipFill>
        <p:spPr bwMode="auto">
          <a:xfrm>
            <a:off x="395536" y="404664"/>
            <a:ext cx="8424936" cy="5832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0"/>
            <a:ext cx="8640960" cy="6597352"/>
          </a:xfrm>
          <a:prstGeom prst="roundRect">
            <a:avLst>
              <a:gd name="adj" fmla="val 7685"/>
            </a:avLst>
          </a:prstGeom>
          <a:solidFill>
            <a:srgbClr val="EEECE1">
              <a:alpha val="14118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500042"/>
            <a:ext cx="7200800" cy="1000132"/>
          </a:xfrm>
          <a:prstGeom prst="rect">
            <a:avLst/>
          </a:prstGeom>
          <a:solidFill>
            <a:srgbClr val="0B2B0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Средства ИКТ для развития навыков работы с текстом в процессе обучения  русскому языку и литературе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568" y="1412776"/>
            <a:ext cx="7848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использование и создание видео-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аудиофайлов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буктрейлеров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видеороликов, аудиозаписей);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использование сервисов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Web 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геймификация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сетевых проектах.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 descr="https://marketug.ru/upload/iblock/73e/73ebc919731ce65e26dbda1a0b46bb5d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36096" y="1700808"/>
            <a:ext cx="3240360" cy="280831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4725144"/>
            <a:ext cx="7848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Внедрение информационных и телекоммуникационных технологий стимулирует широкое использование активных методов обучения, позволяет в полной мере раскрыть педагогические, дидактические функции этих методов, реализовать заложенные в них потенциальные возможности.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188640"/>
            <a:ext cx="8640960" cy="6408712"/>
          </a:xfrm>
          <a:prstGeom prst="roundRect">
            <a:avLst>
              <a:gd name="adj" fmla="val 7685"/>
            </a:avLst>
          </a:prstGeom>
          <a:solidFill>
            <a:srgbClr val="EEECE1">
              <a:alpha val="14118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Сервисы для создания  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интерактивных презентаций,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плакатов и лент времени: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Genially</a:t>
            </a:r>
            <a:r>
              <a:rPr lang="ru-RU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Canva</a:t>
            </a:r>
            <a:r>
              <a:rPr lang="ru-RU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Utell</a:t>
            </a:r>
            <a:r>
              <a:rPr lang="en-US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 story</a:t>
            </a:r>
            <a:r>
              <a:rPr lang="ru-RU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u="sng" dirty="0" smtClean="0">
              <a:solidFill>
                <a:srgbClr val="070179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Click2map</a:t>
            </a:r>
            <a:r>
              <a:rPr lang="ru-RU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Timetoast</a:t>
            </a:r>
            <a:r>
              <a:rPr lang="ru-RU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Coggle.it</a:t>
            </a:r>
            <a:endParaRPr lang="ru-RU" sz="2400" u="sng" dirty="0" smtClean="0">
              <a:solidFill>
                <a:srgbClr val="07017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1700808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32656"/>
            <a:ext cx="8280920" cy="504056"/>
          </a:xfrm>
          <a:prstGeom prst="rect">
            <a:avLst/>
          </a:prstGeom>
          <a:solidFill>
            <a:srgbClr val="0B2B0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Интерактивная  презентация, лента времени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1809" t="8920" r="13117" b="7081"/>
          <a:stretch>
            <a:fillRect/>
          </a:stretch>
        </p:blipFill>
        <p:spPr bwMode="auto">
          <a:xfrm>
            <a:off x="395536" y="980728"/>
            <a:ext cx="396043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 l="1701" t="10000" r="2751" b="6321"/>
          <a:stretch>
            <a:fillRect/>
          </a:stretch>
        </p:blipFill>
        <p:spPr bwMode="auto">
          <a:xfrm>
            <a:off x="467544" y="3789040"/>
            <a:ext cx="396044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16009" t="21840" r="17317" b="5921"/>
          <a:stretch>
            <a:fillRect/>
          </a:stretch>
        </p:blipFill>
        <p:spPr bwMode="auto">
          <a:xfrm>
            <a:off x="4572000" y="980728"/>
            <a:ext cx="4040821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14282" y="285728"/>
            <a:ext cx="8568952" cy="6336704"/>
          </a:xfrm>
          <a:prstGeom prst="roundRect">
            <a:avLst>
              <a:gd name="adj" fmla="val 7685"/>
            </a:avLst>
          </a:prstGeom>
          <a:solidFill>
            <a:srgbClr val="EEECE1">
              <a:alpha val="14118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Сервисы для создания 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мультфильмов, видеороликов, </a:t>
            </a:r>
          </a:p>
          <a:p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буктрейлеров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Vcasmo.com</a:t>
            </a:r>
          </a:p>
          <a:p>
            <a:r>
              <a:rPr lang="en-US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Vimperor.ru</a:t>
            </a:r>
          </a:p>
          <a:p>
            <a:r>
              <a:rPr lang="en-US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Video puppet</a:t>
            </a:r>
          </a:p>
          <a:p>
            <a:r>
              <a:rPr lang="en-US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Powtoon</a:t>
            </a:r>
            <a:endParaRPr lang="ru-RU" sz="2400" u="sng" dirty="0" smtClean="0">
              <a:solidFill>
                <a:srgbClr val="07017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357166"/>
            <a:ext cx="6840760" cy="432048"/>
          </a:xfrm>
          <a:prstGeom prst="rect">
            <a:avLst/>
          </a:prstGeom>
          <a:solidFill>
            <a:srgbClr val="0B2B0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Видео- и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аудиофайлы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028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0712" t="27190" r="21774" b="33121"/>
          <a:stretch>
            <a:fillRect/>
          </a:stretch>
        </p:blipFill>
        <p:spPr bwMode="auto">
          <a:xfrm>
            <a:off x="4860032" y="3573016"/>
            <a:ext cx="3816424" cy="273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l="4725" t="12600" r="7601" b="6761"/>
          <a:stretch>
            <a:fillRect/>
          </a:stretch>
        </p:blipFill>
        <p:spPr bwMode="auto">
          <a:xfrm>
            <a:off x="4788024" y="1052736"/>
            <a:ext cx="374441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26375" t="31520" r="57875" b="54200"/>
          <a:stretch>
            <a:fillRect/>
          </a:stretch>
        </p:blipFill>
        <p:spPr bwMode="auto">
          <a:xfrm>
            <a:off x="395536" y="1052736"/>
            <a:ext cx="396044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332656"/>
            <a:ext cx="8568952" cy="6336704"/>
          </a:xfrm>
          <a:prstGeom prst="roundRect">
            <a:avLst>
              <a:gd name="adj" fmla="val 7685"/>
            </a:avLst>
          </a:prstGeom>
          <a:solidFill>
            <a:srgbClr val="EEECE1">
              <a:alpha val="14118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Сервисы для создания игр,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тестов, викторин,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квестов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кроссвордов: </a:t>
            </a:r>
          </a:p>
          <a:p>
            <a:r>
              <a:rPr lang="en-US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CloudText</a:t>
            </a:r>
            <a:r>
              <a:rPr lang="ru-RU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Kahoot</a:t>
            </a:r>
            <a:r>
              <a:rPr lang="ru-RU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Classtime</a:t>
            </a:r>
            <a:endParaRPr lang="ru-RU" sz="2400" u="sng" dirty="0" smtClean="0">
              <a:solidFill>
                <a:srgbClr val="07017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Onlinetestpad</a:t>
            </a:r>
            <a:r>
              <a:rPr lang="ru-RU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Joyteka</a:t>
            </a:r>
            <a:r>
              <a:rPr lang="ru-RU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learningapps.org</a:t>
            </a:r>
            <a:r>
              <a:rPr lang="ru-RU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Umaigra</a:t>
            </a:r>
            <a:endParaRPr lang="ru-RU" sz="2400" dirty="0" smtClean="0">
              <a:solidFill>
                <a:srgbClr val="07017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u="sng" dirty="0" smtClean="0">
              <a:solidFill>
                <a:srgbClr val="070179"/>
              </a:solidFill>
            </a:endParaRPr>
          </a:p>
          <a:p>
            <a:endParaRPr lang="ru-RU" u="sng" dirty="0" smtClean="0">
              <a:solidFill>
                <a:srgbClr val="070179"/>
              </a:solidFill>
            </a:endParaRPr>
          </a:p>
          <a:p>
            <a:endParaRPr lang="ru-RU" u="sng" dirty="0" smtClean="0">
              <a:solidFill>
                <a:srgbClr val="070179"/>
              </a:solidFill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357166"/>
            <a:ext cx="6840760" cy="432048"/>
          </a:xfrm>
          <a:prstGeom prst="rect">
            <a:avLst/>
          </a:prstGeom>
          <a:solidFill>
            <a:srgbClr val="0B2B0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Геймификация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3934" t="17320" r="31492" b="12121"/>
          <a:stretch>
            <a:fillRect/>
          </a:stretch>
        </p:blipFill>
        <p:spPr bwMode="auto">
          <a:xfrm>
            <a:off x="3851920" y="4005064"/>
            <a:ext cx="390129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 l="26375" t="23960" r="24275" b="23960"/>
          <a:stretch>
            <a:fillRect/>
          </a:stretch>
        </p:blipFill>
        <p:spPr bwMode="auto">
          <a:xfrm>
            <a:off x="5436096" y="2708920"/>
            <a:ext cx="3384376" cy="229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 l="17975" t="18920" r="19551" b="6321"/>
          <a:stretch>
            <a:fillRect/>
          </a:stretch>
        </p:blipFill>
        <p:spPr bwMode="auto">
          <a:xfrm>
            <a:off x="395536" y="3645024"/>
            <a:ext cx="3528392" cy="224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 l="5376" t="10000" r="30050" b="12201"/>
          <a:stretch>
            <a:fillRect/>
          </a:stretch>
        </p:blipFill>
        <p:spPr bwMode="auto">
          <a:xfrm>
            <a:off x="4427984" y="836712"/>
            <a:ext cx="334696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332656"/>
            <a:ext cx="8568952" cy="6336704"/>
          </a:xfrm>
          <a:prstGeom prst="roundRect">
            <a:avLst>
              <a:gd name="adj" fmla="val 7685"/>
            </a:avLst>
          </a:prstGeom>
          <a:solidFill>
            <a:srgbClr val="EEECE1">
              <a:alpha val="14118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Сервисы для создания игр,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тестов, викторин,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квестов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кроссвордов: </a:t>
            </a:r>
          </a:p>
          <a:p>
            <a:r>
              <a:rPr lang="en-US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CloudText</a:t>
            </a:r>
            <a:r>
              <a:rPr lang="ru-RU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Kahoot</a:t>
            </a:r>
            <a:r>
              <a:rPr lang="ru-RU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Classtime</a:t>
            </a:r>
            <a:endParaRPr lang="ru-RU" sz="2400" u="sng" dirty="0" smtClean="0">
              <a:solidFill>
                <a:srgbClr val="07017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Onlinetestpad</a:t>
            </a:r>
            <a:r>
              <a:rPr lang="ru-RU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Joyteka</a:t>
            </a:r>
            <a:r>
              <a:rPr lang="ru-RU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400" u="sng" dirty="0" err="1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learningapps.org</a:t>
            </a:r>
            <a:r>
              <a:rPr lang="ru-RU" sz="2400" u="sng" dirty="0" smtClean="0">
                <a:solidFill>
                  <a:srgbClr val="07017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u="sng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Umaigra</a:t>
            </a:r>
            <a:endParaRPr lang="ru-RU" sz="2400" dirty="0" smtClean="0">
              <a:solidFill>
                <a:srgbClr val="07017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u="sng" dirty="0" smtClean="0">
              <a:solidFill>
                <a:srgbClr val="070179"/>
              </a:solidFill>
            </a:endParaRPr>
          </a:p>
          <a:p>
            <a:endParaRPr lang="ru-RU" u="sng" dirty="0" smtClean="0">
              <a:solidFill>
                <a:srgbClr val="070179"/>
              </a:solidFill>
            </a:endParaRPr>
          </a:p>
          <a:p>
            <a:endParaRPr lang="ru-RU" u="sng" dirty="0" smtClean="0">
              <a:solidFill>
                <a:srgbClr val="070179"/>
              </a:solidFill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  <a:p>
            <a:endParaRPr lang="ru-RU" u="sng" dirty="0" smtClean="0">
              <a:solidFill>
                <a:srgbClr val="07017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357166"/>
            <a:ext cx="6840760" cy="432048"/>
          </a:xfrm>
          <a:prstGeom prst="rect">
            <a:avLst/>
          </a:prstGeom>
          <a:solidFill>
            <a:srgbClr val="0B2B0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Геймификация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7975" t="18920" r="19026" b="10000"/>
          <a:stretch>
            <a:fillRect/>
          </a:stretch>
        </p:blipFill>
        <p:spPr bwMode="auto">
          <a:xfrm>
            <a:off x="539552" y="3429000"/>
            <a:ext cx="352839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16667" t="10000" r="16667" b="34040"/>
          <a:stretch>
            <a:fillRect/>
          </a:stretch>
        </p:blipFill>
        <p:spPr bwMode="auto">
          <a:xfrm>
            <a:off x="4788024" y="908720"/>
            <a:ext cx="3384376" cy="238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l="10759" t="9760" r="11017" b="5401"/>
          <a:stretch>
            <a:fillRect/>
          </a:stretch>
        </p:blipFill>
        <p:spPr bwMode="auto">
          <a:xfrm>
            <a:off x="5580112" y="3284984"/>
            <a:ext cx="328598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 l="14825" t="16400" b="6640"/>
          <a:stretch>
            <a:fillRect/>
          </a:stretch>
        </p:blipFill>
        <p:spPr bwMode="auto">
          <a:xfrm>
            <a:off x="2987824" y="3789040"/>
            <a:ext cx="3096344" cy="267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260648"/>
            <a:ext cx="8568952" cy="6336704"/>
          </a:xfrm>
          <a:prstGeom prst="roundRect">
            <a:avLst>
              <a:gd name="adj" fmla="val 7685"/>
            </a:avLst>
          </a:prstGeom>
          <a:solidFill>
            <a:srgbClr val="EEECE1">
              <a:alpha val="14118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99792" y="332656"/>
            <a:ext cx="4150814" cy="504056"/>
          </a:xfrm>
          <a:prstGeom prst="rect">
            <a:avLst/>
          </a:prstGeom>
          <a:solidFill>
            <a:srgbClr val="0B2B0C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 Сетевые проекты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234" t="15640" r="9967" b="5401"/>
          <a:stretch>
            <a:fillRect/>
          </a:stretch>
        </p:blipFill>
        <p:spPr bwMode="auto">
          <a:xfrm>
            <a:off x="539552" y="980728"/>
            <a:ext cx="3888432" cy="2760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8526" t="15560" r="10625" b="7480"/>
          <a:stretch>
            <a:fillRect/>
          </a:stretch>
        </p:blipFill>
        <p:spPr bwMode="auto">
          <a:xfrm>
            <a:off x="4716016" y="980728"/>
            <a:ext cx="3888431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6951" t="19760" r="16667" b="6679"/>
          <a:stretch>
            <a:fillRect/>
          </a:stretch>
        </p:blipFill>
        <p:spPr bwMode="auto">
          <a:xfrm>
            <a:off x="539552" y="3861048"/>
            <a:ext cx="3888432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1701" t="13881" r="5901" b="6321"/>
          <a:stretch>
            <a:fillRect/>
          </a:stretch>
        </p:blipFill>
        <p:spPr bwMode="auto">
          <a:xfrm>
            <a:off x="4716016" y="3861048"/>
            <a:ext cx="3816424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4399</TotalTime>
  <Words>344</Words>
  <Application>Microsoft Office PowerPoint</Application>
  <PresentationFormat>Экран (4:3)</PresentationFormat>
  <Paragraphs>138</Paragraphs>
  <Slides>12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Преподаватель</dc:creator>
  <cp:lastModifiedBy>777</cp:lastModifiedBy>
  <cp:revision>213</cp:revision>
  <dcterms:created xsi:type="dcterms:W3CDTF">2017-03-15T16:56:37Z</dcterms:created>
  <dcterms:modified xsi:type="dcterms:W3CDTF">2024-03-23T10:41:19Z</dcterms:modified>
</cp:coreProperties>
</file>