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73" r:id="rId2"/>
    <p:sldId id="256" r:id="rId3"/>
    <p:sldId id="257" r:id="rId4"/>
    <p:sldId id="275" r:id="rId5"/>
    <p:sldId id="276" r:id="rId6"/>
    <p:sldId id="277" r:id="rId7"/>
    <p:sldId id="278" r:id="rId8"/>
    <p:sldId id="279" r:id="rId9"/>
    <p:sldId id="280" r:id="rId10"/>
    <p:sldId id="281" r:id="rId11"/>
    <p:sldId id="283" r:id="rId12"/>
    <p:sldId id="282" r:id="rId13"/>
    <p:sldId id="284" r:id="rId14"/>
    <p:sldId id="267" r:id="rId15"/>
    <p:sldId id="268" r:id="rId16"/>
    <p:sldId id="269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94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B9857F-03ED-4DD4-B178-8C638F466995}" type="datetimeFigureOut">
              <a:rPr lang="ru-RU" smtClean="0"/>
              <a:t>26.01.2023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B66365-5CCA-4DB1-A4FE-FB7E2710D2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9814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! </a:t>
            </a:r>
            <a:r>
              <a:rPr lang="ru-RU" smtClean="0"/>
              <a:t>«Змейка» высовывает язычок, напоминая нам о правильном произношении звука.</a:t>
            </a:r>
          </a:p>
          <a:p>
            <a:r>
              <a:rPr lang="en-US" smtClean="0"/>
              <a:t>! </a:t>
            </a:r>
            <a:r>
              <a:rPr lang="ru-RU" smtClean="0"/>
              <a:t>Отвечая на предложенный вопрос, учащиеся вспоминают об употреблении глагола-связки в  единственном и множественном числах, и делают предположения об использовании данных оборотов «</a:t>
            </a:r>
            <a:r>
              <a:rPr lang="en-US" smtClean="0"/>
              <a:t>There is/are</a:t>
            </a:r>
            <a:r>
              <a:rPr lang="ru-RU" smtClean="0"/>
              <a:t>»</a:t>
            </a:r>
            <a:r>
              <a:rPr lang="en-US" smtClean="0"/>
              <a:t>/</a:t>
            </a:r>
            <a:endParaRPr lang="ru-RU" smtClean="0"/>
          </a:p>
          <a:p>
            <a:endParaRPr lang="ru-RU" smtClean="0"/>
          </a:p>
        </p:txBody>
      </p:sp>
      <p:sp>
        <p:nvSpPr>
          <p:cNvPr id="1843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13E04DA-D8B2-4E4C-95F9-CE18F707F5EB}" type="slidenum">
              <a:rPr lang="ru-RU" smtClean="0"/>
              <a:pPr/>
              <a:t>13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7654227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26.01.2023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http://www.scrapwish.com/2113522/2011/howryou/howryou-5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4664"/>
            <a:ext cx="4064432" cy="4300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 rot="248983">
            <a:off x="4427984" y="2276872"/>
            <a:ext cx="370838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fine, thank you</a:t>
            </a:r>
            <a:endParaRPr lang="ru-RU" sz="4400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 rot="21286563">
            <a:off x="4165385" y="973452"/>
            <a:ext cx="462049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 bad, thank you</a:t>
            </a:r>
            <a:endParaRPr lang="ru-RU" sz="4400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21170818">
            <a:off x="4139952" y="3573016"/>
            <a:ext cx="407900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4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super, thank you</a:t>
            </a:r>
            <a:endParaRPr lang="ru-RU" sz="4400" dirty="0">
              <a:solidFill>
                <a:srgbClr val="008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 rot="259876">
            <a:off x="3347864" y="5085184"/>
            <a:ext cx="4572000" cy="769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4400" b="1" dirty="0">
                <a:solidFill>
                  <a:srgbClr val="F42C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Medium ITC" pitchFamily="34" charset="0"/>
              </a:rPr>
              <a:t>g</a:t>
            </a:r>
            <a:r>
              <a:rPr lang="fr-FR" sz="4400" b="1" dirty="0">
                <a:solidFill>
                  <a:srgbClr val="F42C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reat, thank you</a:t>
            </a:r>
            <a:endParaRPr lang="ru-RU" sz="4400" b="1" dirty="0">
              <a:solidFill>
                <a:srgbClr val="F42C4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96781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Объект 3" descr="Скачивание изображения: цветут, цветение, цветущие 394045 / Разрешение: original / Раздел: Природа / HallPic.ru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84784"/>
            <a:ext cx="8363272" cy="53732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30129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0082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993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SING  SONG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37160" indent="0">
              <a:buNone/>
            </a:pPr>
            <a:r>
              <a:rPr lang="en-US" sz="4800" dirty="0" smtClean="0"/>
              <a:t>      LISTEN  AND  SING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924944"/>
            <a:ext cx="8147248" cy="3835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0020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Скругленный прямоугольник 21"/>
          <p:cNvSpPr/>
          <p:nvPr/>
        </p:nvSpPr>
        <p:spPr>
          <a:xfrm>
            <a:off x="1259632" y="260648"/>
            <a:ext cx="7128792" cy="1656184"/>
          </a:xfrm>
          <a:prstGeom prst="roundRect">
            <a:avLst/>
          </a:prstGeom>
          <a:noFill/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619672" y="3861048"/>
            <a:ext cx="3024336" cy="115212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547664" y="2132856"/>
            <a:ext cx="2736304" cy="115212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1258888" y="333375"/>
            <a:ext cx="712946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того, чтобы сказать что где-то что-то есть англичане используют оборот </a:t>
            </a:r>
            <a:r>
              <a:rPr lang="ru-RU" sz="32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en-US" sz="32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There is / There are</a:t>
            </a:r>
            <a:r>
              <a:rPr lang="ru-RU" sz="32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r>
              <a:rPr lang="ru-RU" sz="32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11" name="Rectangle 7"/>
          <p:cNvSpPr>
            <a:spLocks noChangeArrowheads="1"/>
          </p:cNvSpPr>
          <p:nvPr/>
        </p:nvSpPr>
        <p:spPr bwMode="auto">
          <a:xfrm>
            <a:off x="1619672" y="2132856"/>
            <a:ext cx="3208663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5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There</a:t>
            </a:r>
            <a:r>
              <a:rPr lang="en-US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</a:t>
            </a:r>
            <a:endParaRPr lang="ru-RU" sz="4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07" name="Rectangle 11"/>
          <p:cNvSpPr>
            <a:spLocks noChangeArrowheads="1"/>
          </p:cNvSpPr>
          <p:nvPr/>
        </p:nvSpPr>
        <p:spPr bwMode="auto">
          <a:xfrm>
            <a:off x="1691680" y="3861048"/>
            <a:ext cx="4032447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54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There are</a:t>
            </a:r>
            <a:endParaRPr lang="ru-RU" sz="5400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36" name="Picture 16" descr="Копия рис1 0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924944"/>
            <a:ext cx="961169" cy="835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4572000" y="2348880"/>
            <a:ext cx="25922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ед. число</a:t>
            </a:r>
            <a:endParaRPr lang="ru-RU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860032" y="4221088"/>
            <a:ext cx="34563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мн. число</a:t>
            </a:r>
            <a:endParaRPr lang="ru-RU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ext Box 2"/>
          <p:cNvSpPr txBox="1">
            <a:spLocks noChangeArrowheads="1"/>
          </p:cNvSpPr>
          <p:nvPr/>
        </p:nvSpPr>
        <p:spPr bwMode="auto">
          <a:xfrm>
            <a:off x="755576" y="5373216"/>
            <a:ext cx="705678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There is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bed in the room.</a:t>
            </a:r>
            <a:endParaRPr lang="ru-RU" sz="3600" b="1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83568" y="6021288"/>
            <a:ext cx="678198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There are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two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room</a:t>
            </a:r>
            <a:r>
              <a:rPr lang="en-US" sz="36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the house.</a:t>
            </a:r>
            <a:endParaRPr lang="ru-RU" sz="3600" b="1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13912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9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6" grpId="0" animBg="1"/>
      <p:bldP spid="4111" grpId="0"/>
      <p:bldP spid="4107" grpId="0"/>
      <p:bldP spid="18" grpId="0"/>
      <p:bldP spid="19" grpId="0"/>
      <p:bldP spid="20" grpId="0"/>
      <p:bldP spid="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Fill in is\are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b="1" dirty="0"/>
              <a:t>There  …   a kitchen in the house.</a:t>
            </a:r>
          </a:p>
          <a:p>
            <a:r>
              <a:rPr lang="en-US" b="1" dirty="0"/>
              <a:t> There  …    pens on the table.</a:t>
            </a:r>
          </a:p>
          <a:p>
            <a:r>
              <a:rPr lang="en-US" b="1" dirty="0"/>
              <a:t> There  …  flowers on the wall.</a:t>
            </a:r>
          </a:p>
          <a:p>
            <a:r>
              <a:rPr lang="en-US" b="1" dirty="0"/>
              <a:t> There …  a book in the bag.</a:t>
            </a:r>
          </a:p>
          <a:p>
            <a:r>
              <a:rPr lang="en-US" b="1" dirty="0"/>
              <a:t> There  …  four chairs in the living room.</a:t>
            </a:r>
          </a:p>
          <a:p>
            <a:r>
              <a:rPr lang="en-US" b="1" dirty="0"/>
              <a:t> There  …  a hall in the flat.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3976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1215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Домашнее задание: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Р.т.стр</a:t>
            </a:r>
            <a:r>
              <a:rPr lang="ru-RU" dirty="0" smtClean="0"/>
              <a:t>. 49 упр.2,3,4</a:t>
            </a:r>
            <a:r>
              <a:rPr lang="ru-RU" smtClean="0"/>
              <a:t>. </a:t>
            </a:r>
          </a:p>
          <a:p>
            <a:r>
              <a:rPr lang="ru-RU" smtClean="0"/>
              <a:t>Рассказ </a:t>
            </a:r>
            <a:r>
              <a:rPr lang="ru-RU" dirty="0" smtClean="0"/>
              <a:t>: «</a:t>
            </a:r>
            <a:r>
              <a:rPr lang="ru-RU" smtClean="0"/>
              <a:t>Моя комната» 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202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371600" y="1018054"/>
            <a:ext cx="55046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1D1D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Look at the picture and guess the topic of the lesson. </a:t>
            </a:r>
            <a:endParaRPr lang="ru-RU" sz="2800" dirty="0"/>
          </a:p>
        </p:txBody>
      </p:sp>
      <p:pic>
        <p:nvPicPr>
          <p:cNvPr id="5" name="Picture 2" descr="https://resh.edu.ru/uploads/lesson_extract/3607/20190523122107/OEBPS/objects/m_engl_3_25_1/5bbd4c97da3e0f358035ef8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180861"/>
            <a:ext cx="6507088" cy="4338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424284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phonetic exercise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57200" y="1341438"/>
            <a:ext cx="8229600" cy="99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[ʤ]</a:t>
            </a:r>
            <a:r>
              <a:rPr lang="ru-RU" sz="44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[ʤ]</a:t>
            </a:r>
            <a:r>
              <a:rPr lang="ru-RU" sz="44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sz="4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ʤ]</a:t>
            </a:r>
            <a:endParaRPr lang="en-US" sz="4400" b="1" dirty="0">
              <a:solidFill>
                <a:prstClr val="black"/>
              </a:solidFill>
              <a:ea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4444" y="2557207"/>
            <a:ext cx="34594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l-GR" sz="4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sz="4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ru-RU" sz="4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l-GR" sz="4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sz="4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] [</a:t>
            </a:r>
            <a:r>
              <a:rPr lang="el-GR" sz="4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sz="4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endParaRPr lang="en-US" sz="4800" b="1" dirty="0">
              <a:solidFill>
                <a:srgbClr val="C00000"/>
              </a:solidFill>
              <a:ea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4444" y="3766961"/>
            <a:ext cx="3581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BZ" sz="4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ð</a:t>
            </a:r>
            <a:r>
              <a:rPr lang="en-US" sz="4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ru-RU" sz="4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BZ" sz="4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ð</a:t>
            </a:r>
            <a:r>
              <a:rPr lang="en-US" sz="4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] [</a:t>
            </a:r>
            <a:r>
              <a:rPr lang="en-BZ" sz="4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ð</a:t>
            </a:r>
            <a:r>
              <a:rPr lang="en-US" sz="4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endParaRPr lang="en-US" sz="4800" b="1" dirty="0">
              <a:solidFill>
                <a:srgbClr val="C00000"/>
              </a:solidFill>
              <a:ea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63888" y="1495378"/>
            <a:ext cx="62567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sz="4800" b="1" dirty="0">
                <a:solidFill>
                  <a:srgbClr val="003399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ug</a:t>
            </a:r>
            <a:r>
              <a:rPr lang="en-US" sz="4800" b="1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sz="4800" b="1" dirty="0">
                <a:solidFill>
                  <a:srgbClr val="003399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uice</a:t>
            </a:r>
            <a:r>
              <a:rPr lang="en-US" sz="4800" b="1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800" b="1" dirty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sz="4800" b="1" dirty="0">
                <a:solidFill>
                  <a:srgbClr val="003399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ump</a:t>
            </a:r>
            <a:endParaRPr lang="ru-RU" sz="1200" dirty="0">
              <a:solidFill>
                <a:srgbClr val="003399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03848" y="2671726"/>
            <a:ext cx="7848600" cy="10858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4800" b="1" dirty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4800" b="1" dirty="0">
                <a:solidFill>
                  <a:srgbClr val="003399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ree</a:t>
            </a:r>
            <a:r>
              <a:rPr lang="en-US" sz="4800" b="1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smtClean="0">
                <a:solidFill>
                  <a:srgbClr val="003399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4800" b="1" dirty="0" smtClean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th </a:t>
            </a:r>
            <a:r>
              <a:rPr lang="en-US" sz="4800" b="1" dirty="0" smtClean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smtClean="0">
                <a:solidFill>
                  <a:srgbClr val="003399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4800" b="1" dirty="0" smtClean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4800" b="1" dirty="0" smtClean="0">
                <a:solidFill>
                  <a:srgbClr val="003399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room</a:t>
            </a:r>
            <a:endParaRPr lang="en-US" sz="4800" b="1" dirty="0">
              <a:solidFill>
                <a:srgbClr val="003399"/>
              </a:solidFill>
              <a:ea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03848" y="3668953"/>
            <a:ext cx="7848600" cy="13963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6300" b="1" dirty="0" smtClean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6300" b="1" dirty="0" smtClean="0">
                <a:solidFill>
                  <a:srgbClr val="003399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en-US" sz="6300" b="1" dirty="0" smtClean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300" b="1" dirty="0" smtClean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300" b="1" dirty="0" smtClean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6300" b="1" dirty="0" smtClean="0">
                <a:solidFill>
                  <a:srgbClr val="003399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at</a:t>
            </a:r>
            <a:r>
              <a:rPr lang="en-US" sz="6300" b="1" dirty="0" smtClean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300" b="1" dirty="0" smtClean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300" b="1" dirty="0" smtClean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6300" b="1" dirty="0" smtClean="0">
                <a:solidFill>
                  <a:srgbClr val="003399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ere</a:t>
            </a:r>
            <a:endParaRPr lang="en-US" sz="6300" b="1" dirty="0">
              <a:solidFill>
                <a:srgbClr val="003399"/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489350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err="1" smtClean="0">
                <a:solidFill>
                  <a:srgbClr val="FF0000"/>
                </a:solidFill>
              </a:rPr>
              <a:t>Chuckles`s</a:t>
            </a:r>
            <a:r>
              <a:rPr lang="en-US" dirty="0" smtClean="0">
                <a:solidFill>
                  <a:srgbClr val="FF0000"/>
                </a:solidFill>
              </a:rPr>
              <a:t> HOUSE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Объект 3" descr="Как выбрать дом своей мечты? Сайт советов!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520" y="1124744"/>
            <a:ext cx="8136904" cy="54726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Английский язык 3 класс (часть 2) Spotlight Английский в фокусе Быкова. 10a  Clever animals! Номер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76672"/>
            <a:ext cx="2493796" cy="2298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4999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What is it</a:t>
            </a:r>
            <a:r>
              <a:rPr lang="ru-RU" dirty="0" smtClean="0">
                <a:solidFill>
                  <a:srgbClr val="FF0000"/>
                </a:solidFill>
              </a:rPr>
              <a:t>?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Объект 3" descr="blue living room Интерьеры Комната HD Living 001007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520" y="1600200"/>
            <a:ext cx="8435279" cy="51411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60510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Объект 3" descr="Оригинальные дизайнерские интерьеры. Часть 2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4000" y="1668462"/>
            <a:ext cx="6096000" cy="457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Объект 3" descr="Оригинальные дизайнерские интерьеры. Часть 2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00808"/>
            <a:ext cx="8568952" cy="50405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01824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Объект 3" descr="Деревянная кухня, кухни из дерева, дизайн кухонь, кухня на з…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512" y="1754186"/>
            <a:ext cx="8507288" cy="49151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57166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Объект 3" descr="Деревянные окна для дома и квартиры Изделия из дерева Оборуд…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512" y="1600200"/>
            <a:ext cx="8507287" cy="5257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08923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Объект 3" descr="Сервант Интернет Магазин мебели в Екатерибурге купить - Прихожая Комфорт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512" y="1901825"/>
            <a:ext cx="8507288" cy="48395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38801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161</TotalTime>
  <Words>241</Words>
  <Application>Microsoft Office PowerPoint</Application>
  <PresentationFormat>Экран (4:3)</PresentationFormat>
  <Paragraphs>37</Paragraphs>
  <Slides>16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Calibri</vt:lpstr>
      <vt:lpstr>Eras Medium ITC</vt:lpstr>
      <vt:lpstr>Times New Roman</vt:lpstr>
      <vt:lpstr>Тема Office</vt:lpstr>
      <vt:lpstr>Презентация PowerPoint</vt:lpstr>
      <vt:lpstr> </vt:lpstr>
      <vt:lpstr>The phonetic exercise</vt:lpstr>
      <vt:lpstr>Chuckles`s HOUSE</vt:lpstr>
      <vt:lpstr>What is it?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SING  SONG</vt:lpstr>
      <vt:lpstr>Презентация PowerPoint</vt:lpstr>
      <vt:lpstr>Fill in is\are</vt:lpstr>
      <vt:lpstr>Презентация PowerPoint</vt:lpstr>
      <vt:lpstr>Домашнее задание: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house</dc:title>
  <dc:creator>User</dc:creator>
  <cp:lastModifiedBy>Учитель</cp:lastModifiedBy>
  <cp:revision>17</cp:revision>
  <dcterms:created xsi:type="dcterms:W3CDTF">2018-03-04T08:27:35Z</dcterms:created>
  <dcterms:modified xsi:type="dcterms:W3CDTF">2023-01-26T03:59:57Z</dcterms:modified>
</cp:coreProperties>
</file>