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sldIdLst>
    <p:sldId id="256" r:id="rId2"/>
    <p:sldId id="258" r:id="rId3"/>
    <p:sldId id="259" r:id="rId4"/>
    <p:sldId id="257" r:id="rId5"/>
    <p:sldId id="260" r:id="rId6"/>
    <p:sldId id="264" r:id="rId7"/>
    <p:sldId id="262" r:id="rId8"/>
    <p:sldId id="263" r:id="rId9"/>
    <p:sldId id="265" r:id="rId10"/>
    <p:sldId id="285" r:id="rId11"/>
    <p:sldId id="293" r:id="rId12"/>
    <p:sldId id="267" r:id="rId13"/>
    <p:sldId id="268" r:id="rId14"/>
    <p:sldId id="269" r:id="rId15"/>
    <p:sldId id="270" r:id="rId16"/>
    <p:sldId id="287" r:id="rId17"/>
    <p:sldId id="271" r:id="rId18"/>
    <p:sldId id="272" r:id="rId19"/>
    <p:sldId id="273" r:id="rId20"/>
    <p:sldId id="274" r:id="rId21"/>
    <p:sldId id="275" r:id="rId22"/>
    <p:sldId id="276" r:id="rId23"/>
    <p:sldId id="277" r:id="rId24"/>
    <p:sldId id="278" r:id="rId25"/>
    <p:sldId id="286" r:id="rId26"/>
    <p:sldId id="288" r:id="rId27"/>
    <p:sldId id="289" r:id="rId28"/>
    <p:sldId id="290" r:id="rId29"/>
    <p:sldId id="266" r:id="rId30"/>
    <p:sldId id="291" r:id="rId31"/>
    <p:sldId id="280" r:id="rId32"/>
    <p:sldId id="282" r:id="rId33"/>
    <p:sldId id="283" r:id="rId34"/>
    <p:sldId id="284" r:id="rId35"/>
    <p:sldId id="294" r:id="rId36"/>
    <p:sldId id="292" r:id="rId3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58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64733E4F-8790-440F-BD81-8A3721C46B6D}" type="datetimeFigureOut">
              <a:rPr lang="ru-RU" smtClean="0"/>
              <a:t>23.03.2022</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946872E5-FAFC-46A1-B520-BDE6BE07935F}"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4733E4F-8790-440F-BD81-8A3721C46B6D}" type="datetimeFigureOut">
              <a:rPr lang="ru-RU" smtClean="0"/>
              <a:t>23.03.2022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46872E5-FAFC-46A1-B520-BDE6BE07935F}"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4733E4F-8790-440F-BD81-8A3721C46B6D}" type="datetimeFigureOut">
              <a:rPr lang="ru-RU" smtClean="0"/>
              <a:t>23.03.2022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46872E5-FAFC-46A1-B520-BDE6BE07935F}"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4733E4F-8790-440F-BD81-8A3721C46B6D}" type="datetimeFigureOut">
              <a:rPr lang="ru-RU" smtClean="0"/>
              <a:t>23.03.2022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46872E5-FAFC-46A1-B520-BDE6BE07935F}"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64733E4F-8790-440F-BD81-8A3721C46B6D}" type="datetimeFigureOut">
              <a:rPr lang="ru-RU" smtClean="0"/>
              <a:t>23.03.2022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46872E5-FAFC-46A1-B520-BDE6BE07935F}"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64733E4F-8790-440F-BD81-8A3721C46B6D}" type="datetimeFigureOut">
              <a:rPr lang="ru-RU" smtClean="0"/>
              <a:t>23.03.2022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46872E5-FAFC-46A1-B520-BDE6BE07935F}"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64733E4F-8790-440F-BD81-8A3721C46B6D}" type="datetimeFigureOut">
              <a:rPr lang="ru-RU" smtClean="0"/>
              <a:t>23.03.2022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46872E5-FAFC-46A1-B520-BDE6BE07935F}"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64733E4F-8790-440F-BD81-8A3721C46B6D}" type="datetimeFigureOut">
              <a:rPr lang="ru-RU" smtClean="0"/>
              <a:t>23.03.2022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46872E5-FAFC-46A1-B520-BDE6BE07935F}"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4733E4F-8790-440F-BD81-8A3721C46B6D}" type="datetimeFigureOut">
              <a:rPr lang="ru-RU" smtClean="0"/>
              <a:t>23.03.2022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46872E5-FAFC-46A1-B520-BDE6BE07935F}"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64733E4F-8790-440F-BD81-8A3721C46B6D}" type="datetimeFigureOut">
              <a:rPr lang="ru-RU" smtClean="0"/>
              <a:t>23.03.2022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46872E5-FAFC-46A1-B520-BDE6BE07935F}"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64733E4F-8790-440F-BD81-8A3721C46B6D}" type="datetimeFigureOut">
              <a:rPr lang="ru-RU" smtClean="0"/>
              <a:t>23.03.2022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946872E5-FAFC-46A1-B520-BDE6BE07935F}" type="slidenum">
              <a:rPr lang="ru-RU" smtClean="0"/>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4733E4F-8790-440F-BD81-8A3721C46B6D}" type="datetimeFigureOut">
              <a:rPr lang="ru-RU" smtClean="0"/>
              <a:t>23.03.2022</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46872E5-FAFC-46A1-B520-BDE6BE07935F}" type="slidenum">
              <a:rPr lang="ru-RU" smtClean="0"/>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pandia.ru/text/category/teoriya_tcennosti/"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ru.wikipedia.org/wiki/1903" TargetMode="External"/><Relationship Id="rId2" Type="http://schemas.openxmlformats.org/officeDocument/2006/relationships/hyperlink" Target="https://ru.wikipedia.org/wiki/29_%D1%81%D0%B5%D0%BD%D1%82%D1%8F%D0%B1%D1%80%D1%8F" TargetMode="External"/><Relationship Id="rId1" Type="http://schemas.openxmlformats.org/officeDocument/2006/relationships/slideLayout" Target="../slideLayouts/slideLayout2.xml"/><Relationship Id="rId6" Type="http://schemas.openxmlformats.org/officeDocument/2006/relationships/hyperlink" Target="https://ru.wikipedia.org/wiki/1965" TargetMode="External"/><Relationship Id="rId5" Type="http://schemas.openxmlformats.org/officeDocument/2006/relationships/hyperlink" Target="https://ru.wikipedia.org/wiki/3_%D0%B8%D1%8E%D0%BD%D1%8F" TargetMode="External"/><Relationship Id="rId4" Type="http://schemas.openxmlformats.org/officeDocument/2006/relationships/hyperlink" Target="https://ru.wikipedia.org/wiki/%D0%92%D0%BE%D1%80%D0%BE%D0%BD%D0%B5%D0%B6"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ru.wikipedia.org/wiki/1903" TargetMode="External"/><Relationship Id="rId2" Type="http://schemas.openxmlformats.org/officeDocument/2006/relationships/hyperlink" Target="https://ru.wikipedia.org/wiki/29_%D1%81%D0%B5%D0%BD%D1%82%D1%8F%D0%B1%D1%80%D1%8F" TargetMode="External"/><Relationship Id="rId1" Type="http://schemas.openxmlformats.org/officeDocument/2006/relationships/slideLayout" Target="../slideLayouts/slideLayout2.xml"/><Relationship Id="rId6" Type="http://schemas.openxmlformats.org/officeDocument/2006/relationships/hyperlink" Target="https://ru.wikipedia.org/wiki/1965" TargetMode="External"/><Relationship Id="rId5" Type="http://schemas.openxmlformats.org/officeDocument/2006/relationships/hyperlink" Target="https://ru.wikipedia.org/wiki/3_%D0%B8%D1%8E%D0%BD%D1%8F" TargetMode="External"/><Relationship Id="rId4" Type="http://schemas.openxmlformats.org/officeDocument/2006/relationships/hyperlink" Target="https://ru.wikipedia.org/wiki/%D0%92%D0%BE%D1%80%D0%BE%D0%BD%D0%B5%D0%B6"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Autofit/>
          </a:bodyPr>
          <a:lstStyle/>
          <a:p>
            <a:r>
              <a:rPr lang="ru-RU" sz="4800" b="1" dirty="0" smtClean="0">
                <a:latin typeface="Times New Roman" pitchFamily="18" charset="0"/>
                <a:cs typeface="Times New Roman" pitchFamily="18" charset="0"/>
              </a:rPr>
              <a:t>Функциональная грамотность как уровень образованности современного школьника</a:t>
            </a:r>
            <a:endParaRPr lang="ru-RU" sz="4800" b="1"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1371600" y="5301208"/>
            <a:ext cx="7448872" cy="1296144"/>
          </a:xfrm>
        </p:spPr>
        <p:txBody>
          <a:bodyPr>
            <a:normAutofit/>
          </a:bodyPr>
          <a:lstStyle/>
          <a:p>
            <a:r>
              <a:rPr lang="ru-RU" dirty="0" smtClean="0">
                <a:solidFill>
                  <a:schemeClr val="tx1"/>
                </a:solidFill>
              </a:rPr>
              <a:t>                        </a:t>
            </a:r>
            <a:r>
              <a:rPr lang="ru-RU" sz="2800" dirty="0" err="1" smtClean="0">
                <a:solidFill>
                  <a:schemeClr val="tx1"/>
                </a:solidFill>
                <a:latin typeface="Times New Roman" pitchFamily="18" charset="0"/>
                <a:cs typeface="Times New Roman" pitchFamily="18" charset="0"/>
              </a:rPr>
              <a:t>Овчинникова</a:t>
            </a:r>
            <a:r>
              <a:rPr lang="ru-RU" sz="2800" dirty="0" smtClean="0">
                <a:solidFill>
                  <a:schemeClr val="tx1"/>
                </a:solidFill>
                <a:latin typeface="Times New Roman" pitchFamily="18" charset="0"/>
                <a:cs typeface="Times New Roman" pitchFamily="18" charset="0"/>
              </a:rPr>
              <a:t> Елена Васильевна,</a:t>
            </a:r>
          </a:p>
          <a:p>
            <a:r>
              <a:rPr lang="ru-RU" sz="2800" dirty="0" smtClean="0">
                <a:solidFill>
                  <a:schemeClr val="tx1"/>
                </a:solidFill>
                <a:latin typeface="Times New Roman" pitchFamily="18" charset="0"/>
                <a:cs typeface="Times New Roman" pitchFamily="18" charset="0"/>
              </a:rPr>
              <a:t>                         БОУ г. Омска «Гимназия №146»</a:t>
            </a:r>
            <a:endParaRPr lang="ru-RU" sz="28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179512" y="692696"/>
            <a:ext cx="8712968" cy="5976664"/>
          </a:xfrm>
        </p:spPr>
        <p:txBody>
          <a:bodyPr>
            <a:normAutofit fontScale="92500"/>
          </a:bodyPr>
          <a:lstStyle/>
          <a:p>
            <a:pPr algn="just"/>
            <a:r>
              <a:rPr lang="ru-RU" dirty="0" smtClean="0"/>
              <a:t>  </a:t>
            </a:r>
            <a:r>
              <a:rPr lang="ru-RU" dirty="0" smtClean="0">
                <a:latin typeface="Times New Roman" panose="02020603050405020304" pitchFamily="18" charset="0"/>
                <a:cs typeface="Times New Roman" panose="02020603050405020304" pitchFamily="18" charset="0"/>
              </a:rPr>
              <a:t>Для </a:t>
            </a:r>
            <a:r>
              <a:rPr lang="ru-RU" dirty="0">
                <a:latin typeface="Times New Roman" panose="02020603050405020304" pitchFamily="18" charset="0"/>
                <a:cs typeface="Times New Roman" panose="02020603050405020304" pitchFamily="18" charset="0"/>
              </a:rPr>
              <a:t>формирования функциональной грамотности обучающихся на уроках русского языка и литературы я применяю некоторые приёмы и методы, используя игровые технологии и технологию развития критического мышления.</a:t>
            </a:r>
          </a:p>
          <a:p>
            <a:pPr algn="just"/>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 Использование</a:t>
            </a:r>
            <a:r>
              <a:rPr lang="ru-RU" dirty="0">
                <a:latin typeface="Times New Roman" panose="02020603050405020304" pitchFamily="18" charset="0"/>
                <a:cs typeface="Times New Roman" panose="02020603050405020304" pitchFamily="18" charset="0"/>
              </a:rPr>
              <a:t> </a:t>
            </a:r>
            <a:r>
              <a:rPr lang="ru-RU" b="1" dirty="0">
                <a:latin typeface="Times New Roman" panose="02020603050405020304" pitchFamily="18" charset="0"/>
                <a:cs typeface="Times New Roman" panose="02020603050405020304" pitchFamily="18" charset="0"/>
              </a:rPr>
              <a:t>игровых</a:t>
            </a:r>
            <a:r>
              <a:rPr lang="ru-RU" dirty="0">
                <a:latin typeface="Times New Roman" panose="02020603050405020304" pitchFamily="18" charset="0"/>
                <a:cs typeface="Times New Roman" panose="02020603050405020304" pitchFamily="18" charset="0"/>
              </a:rPr>
              <a:t> </a:t>
            </a:r>
            <a:r>
              <a:rPr lang="ru-RU" b="1" dirty="0">
                <a:latin typeface="Times New Roman" panose="02020603050405020304" pitchFamily="18" charset="0"/>
                <a:cs typeface="Times New Roman" panose="02020603050405020304" pitchFamily="18" charset="0"/>
              </a:rPr>
              <a:t>технологий</a:t>
            </a:r>
            <a:r>
              <a:rPr lang="ru-RU" dirty="0">
                <a:latin typeface="Times New Roman" panose="02020603050405020304" pitchFamily="18" charset="0"/>
                <a:cs typeface="Times New Roman" panose="02020603050405020304" pitchFamily="18" charset="0"/>
              </a:rPr>
              <a:t> способствует расширению кругозора учащихся, развитию познавательной активности, формированию разнообразных умений и навыков практической деятельности, а также является эффективным средством мотивации и стимулирования учащихся на обучение.</a:t>
            </a:r>
          </a:p>
          <a:p>
            <a:pPr algn="just"/>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  Разгадывание </a:t>
            </a:r>
            <a:r>
              <a:rPr lang="ru-RU" dirty="0">
                <a:latin typeface="Times New Roman" panose="02020603050405020304" pitchFamily="18" charset="0"/>
                <a:cs typeface="Times New Roman" panose="02020603050405020304" pitchFamily="18" charset="0"/>
              </a:rPr>
              <a:t>кроссворда, чайнворда, </a:t>
            </a:r>
            <a:r>
              <a:rPr lang="ru-RU" dirty="0" smtClean="0">
                <a:latin typeface="Times New Roman" panose="02020603050405020304" pitchFamily="18" charset="0"/>
                <a:cs typeface="Times New Roman" panose="02020603050405020304" pitchFamily="18" charset="0"/>
              </a:rPr>
              <a:t>игра </a:t>
            </a:r>
            <a:r>
              <a:rPr lang="ru-RU" dirty="0">
                <a:latin typeface="Times New Roman" panose="02020603050405020304" pitchFamily="18" charset="0"/>
                <a:cs typeface="Times New Roman" panose="02020603050405020304" pitchFamily="18" charset="0"/>
              </a:rPr>
              <a:t>«Третий лишний», «Мозговой штурм</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«Найди пару», «Кто больше» </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направлены на активизацию познавательной деятельности </a:t>
            </a:r>
            <a:r>
              <a:rPr lang="ru-RU" dirty="0" smtClean="0">
                <a:latin typeface="Times New Roman" panose="02020603050405020304" pitchFamily="18" charset="0"/>
                <a:cs typeface="Times New Roman" panose="02020603050405020304" pitchFamily="18" charset="0"/>
              </a:rPr>
              <a:t>обучающихся. Дети </a:t>
            </a:r>
            <a:r>
              <a:rPr lang="ru-RU" dirty="0">
                <a:latin typeface="Times New Roman" panose="02020603050405020304" pitchFamily="18" charset="0"/>
                <a:cs typeface="Times New Roman" panose="02020603050405020304" pitchFamily="18" charset="0"/>
              </a:rPr>
              <a:t>наблюдают, сравнивают, группируют, выясняют закономерности, делают выводы.</a:t>
            </a:r>
          </a:p>
          <a:p>
            <a:pPr marL="0" indent="0">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82000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492664"/>
          </a:xfrm>
        </p:spPr>
        <p:txBody>
          <a:bodyPr>
            <a:normAutofit fontScale="90000"/>
          </a:bodyPr>
          <a:lstStyle/>
          <a:p>
            <a:r>
              <a:rPr lang="ru-RU" sz="3600" b="1" dirty="0" smtClean="0">
                <a:latin typeface="Times New Roman" panose="02020603050405020304" pitchFamily="18" charset="0"/>
                <a:cs typeface="Times New Roman" panose="02020603050405020304" pitchFamily="18" charset="0"/>
              </a:rPr>
              <a:t>               Методы работы на уроках</a:t>
            </a:r>
            <a:endParaRPr lang="ru-RU" sz="36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a:bodyPr>
          <a:lstStyle/>
          <a:p>
            <a:r>
              <a:rPr lang="ru-RU" sz="3600" dirty="0" smtClean="0">
                <a:latin typeface="Times New Roman" panose="02020603050405020304" pitchFamily="18" charset="0"/>
                <a:cs typeface="Times New Roman" panose="02020603050405020304" pitchFamily="18" charset="0"/>
              </a:rPr>
              <a:t>Частично-поисковый</a:t>
            </a:r>
          </a:p>
          <a:p>
            <a:r>
              <a:rPr lang="ru-RU" sz="3600" dirty="0" smtClean="0">
                <a:latin typeface="Times New Roman" panose="02020603050405020304" pitchFamily="18" charset="0"/>
                <a:cs typeface="Times New Roman" panose="02020603050405020304" pitchFamily="18" charset="0"/>
              </a:rPr>
              <a:t>Метод проблемного изложения</a:t>
            </a:r>
          </a:p>
          <a:p>
            <a:r>
              <a:rPr lang="ru-RU" sz="3600" dirty="0" smtClean="0">
                <a:latin typeface="Times New Roman" panose="02020603050405020304" pitchFamily="18" charset="0"/>
                <a:cs typeface="Times New Roman" panose="02020603050405020304" pitchFamily="18" charset="0"/>
              </a:rPr>
              <a:t>Кейс-метод</a:t>
            </a:r>
          </a:p>
          <a:p>
            <a:r>
              <a:rPr lang="ru-RU" sz="3600" dirty="0" smtClean="0">
                <a:latin typeface="Times New Roman" panose="02020603050405020304" pitchFamily="18" charset="0"/>
                <a:cs typeface="Times New Roman" panose="02020603050405020304" pitchFamily="18" charset="0"/>
              </a:rPr>
              <a:t>Работа в группах</a:t>
            </a:r>
          </a:p>
          <a:p>
            <a:r>
              <a:rPr lang="ru-RU" sz="3600" dirty="0" smtClean="0">
                <a:latin typeface="Times New Roman" panose="02020603050405020304" pitchFamily="18" charset="0"/>
                <a:cs typeface="Times New Roman" panose="02020603050405020304" pitchFamily="18" charset="0"/>
              </a:rPr>
              <a:t>Метод самоконтроля</a:t>
            </a:r>
            <a:endParaRPr lang="ru-RU"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78801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229600" cy="792088"/>
          </a:xfrm>
        </p:spPr>
        <p:txBody>
          <a:bodyPr>
            <a:normAutofit fontScale="90000"/>
          </a:bodyPr>
          <a:lstStyle/>
          <a:p>
            <a:r>
              <a:rPr lang="ru-RU" sz="2800" b="1" dirty="0">
                <a:solidFill>
                  <a:srgbClr val="0070C0"/>
                </a:solidFill>
                <a:latin typeface="Times New Roman" pitchFamily="18" charset="0"/>
                <a:cs typeface="Times New Roman" pitchFamily="18" charset="0"/>
              </a:rPr>
              <a:t>Формирование функциональной грамотности при подготовке обучающихся к </a:t>
            </a:r>
            <a:r>
              <a:rPr lang="ru-RU" sz="2800" b="1" dirty="0" smtClean="0">
                <a:solidFill>
                  <a:srgbClr val="0070C0"/>
                </a:solidFill>
                <a:latin typeface="Times New Roman" pitchFamily="18" charset="0"/>
                <a:cs typeface="Times New Roman" pitchFamily="18" charset="0"/>
              </a:rPr>
              <a:t>ВПР (приём «Лови ошибку»)</a:t>
            </a:r>
            <a:endParaRPr lang="ru-RU" sz="2800" b="1" dirty="0">
              <a:solidFill>
                <a:srgbClr val="0070C0"/>
              </a:solidFill>
              <a:latin typeface="Times New Roman" pitchFamily="18" charset="0"/>
              <a:cs typeface="Times New Roman" pitchFamily="18" charset="0"/>
            </a:endParaRPr>
          </a:p>
        </p:txBody>
      </p:sp>
      <p:sp>
        <p:nvSpPr>
          <p:cNvPr id="3" name="Содержимое 2"/>
          <p:cNvSpPr>
            <a:spLocks noGrp="1"/>
          </p:cNvSpPr>
          <p:nvPr>
            <p:ph idx="1"/>
          </p:nvPr>
        </p:nvSpPr>
        <p:spPr>
          <a:xfrm>
            <a:off x="323528" y="1124744"/>
            <a:ext cx="8424936" cy="5544616"/>
          </a:xfrm>
        </p:spPr>
        <p:txBody>
          <a:bodyPr>
            <a:normAutofit fontScale="85000" lnSpcReduction="20000"/>
          </a:bodyPr>
          <a:lstStyle/>
          <a:p>
            <a:pPr algn="just">
              <a:buNone/>
            </a:pPr>
            <a:r>
              <a:rPr lang="ru-RU" dirty="0"/>
              <a:t> </a:t>
            </a:r>
            <a:r>
              <a:rPr lang="ru-RU" dirty="0" smtClean="0"/>
              <a:t>       </a:t>
            </a:r>
            <a:r>
              <a:rPr lang="ru-RU" sz="3300" dirty="0" smtClean="0">
                <a:latin typeface="Times New Roman" pitchFamily="18" charset="0"/>
                <a:cs typeface="Times New Roman" pitchFamily="18" charset="0"/>
              </a:rPr>
              <a:t>Пожилой </a:t>
            </a:r>
            <a:r>
              <a:rPr lang="ru-RU" sz="3300" dirty="0">
                <a:latin typeface="Times New Roman" pitchFamily="18" charset="0"/>
                <a:cs typeface="Times New Roman" pitchFamily="18" charset="0"/>
              </a:rPr>
              <a:t>врач, подал женщине знак рукой, и </a:t>
            </a:r>
            <a:r>
              <a:rPr lang="ru-RU" sz="3300" dirty="0" smtClean="0">
                <a:latin typeface="Times New Roman" pitchFamily="18" charset="0"/>
                <a:cs typeface="Times New Roman" pitchFamily="18" charset="0"/>
              </a:rPr>
              <a:t>она расположилась </a:t>
            </a:r>
            <a:r>
              <a:rPr lang="ru-RU" sz="3300" dirty="0">
                <a:latin typeface="Times New Roman" pitchFamily="18" charset="0"/>
                <a:cs typeface="Times New Roman" pitchFamily="18" charset="0"/>
              </a:rPr>
              <a:t>в кресле.</a:t>
            </a:r>
          </a:p>
          <a:p>
            <a:pPr algn="just">
              <a:buNone/>
            </a:pPr>
            <a:r>
              <a:rPr lang="ru-RU" sz="3300" dirty="0" smtClean="0">
                <a:latin typeface="Times New Roman" pitchFamily="18" charset="0"/>
                <a:cs typeface="Times New Roman" pitchFamily="18" charset="0"/>
              </a:rPr>
              <a:t>     - </a:t>
            </a:r>
            <a:r>
              <a:rPr lang="ru-RU" sz="3300" dirty="0">
                <a:latin typeface="Times New Roman" pitchFamily="18" charset="0"/>
                <a:cs typeface="Times New Roman" pitchFamily="18" charset="0"/>
              </a:rPr>
              <a:t>Что вас беспокоит? - задал он вопрос.</a:t>
            </a:r>
          </a:p>
          <a:p>
            <a:pPr algn="just">
              <a:buNone/>
            </a:pPr>
            <a:r>
              <a:rPr lang="ru-RU" sz="3300" dirty="0" smtClean="0">
                <a:latin typeface="Times New Roman" pitchFamily="18" charset="0"/>
                <a:cs typeface="Times New Roman" pitchFamily="18" charset="0"/>
              </a:rPr>
              <a:t>     - </a:t>
            </a:r>
            <a:r>
              <a:rPr lang="ru-RU" sz="3300" dirty="0">
                <a:latin typeface="Times New Roman" pitchFamily="18" charset="0"/>
                <a:cs typeface="Times New Roman" pitchFamily="18" charset="0"/>
              </a:rPr>
              <a:t>Я работаю в пекарне и люблю </a:t>
            </a:r>
            <a:r>
              <a:rPr lang="ru-RU" sz="3300" dirty="0" err="1">
                <a:latin typeface="Times New Roman" pitchFamily="18" charset="0"/>
                <a:cs typeface="Times New Roman" pitchFamily="18" charset="0"/>
              </a:rPr>
              <a:t>поба́ловать</a:t>
            </a:r>
            <a:r>
              <a:rPr lang="ru-RU" sz="3300" dirty="0">
                <a:latin typeface="Times New Roman" pitchFamily="18" charset="0"/>
                <a:cs typeface="Times New Roman" pitchFamily="18" charset="0"/>
              </a:rPr>
              <a:t> себя деликатесами: </a:t>
            </a:r>
            <a:r>
              <a:rPr lang="ru-RU" sz="3300" dirty="0" err="1">
                <a:latin typeface="Times New Roman" pitchFamily="18" charset="0"/>
                <a:cs typeface="Times New Roman" pitchFamily="18" charset="0"/>
              </a:rPr>
              <a:t>груше́вым</a:t>
            </a:r>
            <a:r>
              <a:rPr lang="ru-RU" sz="3300" dirty="0">
                <a:latin typeface="Times New Roman" pitchFamily="18" charset="0"/>
                <a:cs typeface="Times New Roman" pitchFamily="18" charset="0"/>
              </a:rPr>
              <a:t> желе, </a:t>
            </a:r>
            <a:r>
              <a:rPr lang="ru-RU" sz="3300" dirty="0" err="1">
                <a:latin typeface="Times New Roman" pitchFamily="18" charset="0"/>
                <a:cs typeface="Times New Roman" pitchFamily="18" charset="0"/>
              </a:rPr>
              <a:t>сливо́вым</a:t>
            </a:r>
            <a:r>
              <a:rPr lang="ru-RU" sz="3300" dirty="0">
                <a:latin typeface="Times New Roman" pitchFamily="18" charset="0"/>
                <a:cs typeface="Times New Roman" pitchFamily="18" charset="0"/>
              </a:rPr>
              <a:t> вареньем, </a:t>
            </a:r>
            <a:r>
              <a:rPr lang="ru-RU" sz="3300" dirty="0" err="1">
                <a:latin typeface="Times New Roman" pitchFamily="18" charset="0"/>
                <a:cs typeface="Times New Roman" pitchFamily="18" charset="0"/>
              </a:rPr>
              <a:t>торта́ми</a:t>
            </a:r>
            <a:r>
              <a:rPr lang="ru-RU" sz="3300" dirty="0">
                <a:latin typeface="Times New Roman" pitchFamily="18" charset="0"/>
                <a:cs typeface="Times New Roman" pitchFamily="18" charset="0"/>
              </a:rPr>
              <a:t> с кедровыми орехами, кешью́ и арахисом. Все эти радости приносят мне </a:t>
            </a:r>
            <a:r>
              <a:rPr lang="ru-RU" sz="3300" dirty="0" err="1">
                <a:latin typeface="Times New Roman" pitchFamily="18" charset="0"/>
                <a:cs typeface="Times New Roman" pitchFamily="18" charset="0"/>
              </a:rPr>
              <a:t>неска́занное</a:t>
            </a:r>
            <a:r>
              <a:rPr lang="ru-RU" sz="3300" dirty="0">
                <a:latin typeface="Times New Roman" pitchFamily="18" charset="0"/>
                <a:cs typeface="Times New Roman" pitchFamily="18" charset="0"/>
              </a:rPr>
              <a:t> удовольствие. Я не могу отказать себе в моей слабости, но очень боюсь поправиться, ведь моя мечта - стать </a:t>
            </a:r>
            <a:r>
              <a:rPr lang="ru-RU" sz="3300" dirty="0" err="1">
                <a:latin typeface="Times New Roman" pitchFamily="18" charset="0"/>
                <a:cs typeface="Times New Roman" pitchFamily="18" charset="0"/>
              </a:rPr>
              <a:t>танцовщи́цей</a:t>
            </a:r>
            <a:r>
              <a:rPr lang="ru-RU" sz="3300" dirty="0">
                <a:latin typeface="Times New Roman" pitchFamily="18" charset="0"/>
                <a:cs typeface="Times New Roman" pitchFamily="18" charset="0"/>
              </a:rPr>
              <a:t>. Я задала себе задачу: сесть на диету, есть лёгкий суп, овощи (например, свеклу́), похудеть и стать </a:t>
            </a:r>
            <a:r>
              <a:rPr lang="ru-RU" sz="3300" dirty="0" err="1">
                <a:latin typeface="Times New Roman" pitchFamily="18" charset="0"/>
                <a:cs typeface="Times New Roman" pitchFamily="18" charset="0"/>
              </a:rPr>
              <a:t>красиве́е</a:t>
            </a:r>
            <a:r>
              <a:rPr lang="ru-RU" sz="3300" dirty="0">
                <a:latin typeface="Times New Roman" pitchFamily="18" charset="0"/>
                <a:cs typeface="Times New Roman" pitchFamily="18" charset="0"/>
              </a:rPr>
              <a:t>. Хороший результат должен </a:t>
            </a:r>
            <a:r>
              <a:rPr lang="ru-RU" sz="3300" dirty="0" err="1">
                <a:latin typeface="Times New Roman" pitchFamily="18" charset="0"/>
                <a:cs typeface="Times New Roman" pitchFamily="18" charset="0"/>
              </a:rPr>
              <a:t>обле́гчить</a:t>
            </a:r>
            <a:r>
              <a:rPr lang="ru-RU" sz="3300" dirty="0">
                <a:latin typeface="Times New Roman" pitchFamily="18" charset="0"/>
                <a:cs typeface="Times New Roman" pitchFamily="18" charset="0"/>
              </a:rPr>
              <a:t> мою жизнь. Однако вчера вечером моё </a:t>
            </a:r>
            <a:r>
              <a:rPr lang="ru-RU" sz="3300" dirty="0" err="1">
                <a:latin typeface="Times New Roman" pitchFamily="18" charset="0"/>
                <a:cs typeface="Times New Roman" pitchFamily="18" charset="0"/>
              </a:rPr>
              <a:t>намере́ние</a:t>
            </a:r>
            <a:r>
              <a:rPr lang="ru-RU" sz="3300" dirty="0">
                <a:latin typeface="Times New Roman" pitchFamily="18" charset="0"/>
                <a:cs typeface="Times New Roman" pitchFamily="18" charset="0"/>
              </a:rPr>
              <a:t> потерпело фиаско….</a:t>
            </a:r>
          </a:p>
          <a:p>
            <a:pPr algn="just">
              <a:buNone/>
            </a:pPr>
            <a:endParaRPr lang="ru-R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4" name="Содержимое 3"/>
          <p:cNvGraphicFramePr>
            <a:graphicFrameLocks noGrp="1"/>
          </p:cNvGraphicFramePr>
          <p:nvPr>
            <p:ph idx="1"/>
            <p:extLst>
              <p:ext uri="{D42A27DB-BD31-4B8C-83A1-F6EECF244321}">
                <p14:modId xmlns:p14="http://schemas.microsoft.com/office/powerpoint/2010/main" val="4074130145"/>
              </p:ext>
            </p:extLst>
          </p:nvPr>
        </p:nvGraphicFramePr>
        <p:xfrm>
          <a:off x="457200" y="980727"/>
          <a:ext cx="8229600" cy="5688636"/>
        </p:xfrm>
        <a:graphic>
          <a:graphicData uri="http://schemas.openxmlformats.org/drawingml/2006/table">
            <a:tbl>
              <a:tblPr firstRow="1" bandRow="1">
                <a:tableStyleId>{5C22544A-7EE6-4342-B048-85BDC9FD1C3A}</a:tableStyleId>
              </a:tblPr>
              <a:tblGrid>
                <a:gridCol w="4114800"/>
                <a:gridCol w="4114800"/>
              </a:tblGrid>
              <a:tr h="474053">
                <a:tc>
                  <a:txBody>
                    <a:bodyPr/>
                    <a:lstStyle/>
                    <a:p>
                      <a:r>
                        <a:rPr lang="ru-RU" sz="1800" b="1" i="0" kern="1200" dirty="0" smtClean="0">
                          <a:solidFill>
                            <a:schemeClr val="lt1"/>
                          </a:solidFill>
                          <a:latin typeface="Times New Roman" panose="02020603050405020304" pitchFamily="18" charset="0"/>
                          <a:ea typeface="+mn-ea"/>
                          <a:cs typeface="Times New Roman" panose="02020603050405020304" pitchFamily="18" charset="0"/>
                        </a:rPr>
                        <a:t>Слово с ошибкой в ударении</a:t>
                      </a:r>
                      <a:endParaRPr lang="ru-RU" dirty="0">
                        <a:latin typeface="Times New Roman" panose="02020603050405020304" pitchFamily="18" charset="0"/>
                        <a:cs typeface="Times New Roman" panose="02020603050405020304" pitchFamily="18" charset="0"/>
                      </a:endParaRPr>
                    </a:p>
                  </a:txBody>
                  <a:tcPr/>
                </a:tc>
                <a:tc>
                  <a:txBody>
                    <a:bodyPr/>
                    <a:lstStyle/>
                    <a:p>
                      <a:r>
                        <a:rPr lang="ru-RU" sz="1800" b="1" i="0" kern="1200" dirty="0" smtClean="0">
                          <a:solidFill>
                            <a:schemeClr val="lt1"/>
                          </a:solidFill>
                          <a:latin typeface="Times New Roman" panose="02020603050405020304" pitchFamily="18" charset="0"/>
                          <a:ea typeface="+mn-ea"/>
                          <a:cs typeface="Times New Roman" panose="02020603050405020304" pitchFamily="18" charset="0"/>
                        </a:rPr>
                        <a:t>Правильный вариант</a:t>
                      </a:r>
                      <a:endParaRPr lang="ru-RU" dirty="0">
                        <a:latin typeface="Times New Roman" panose="02020603050405020304" pitchFamily="18" charset="0"/>
                        <a:cs typeface="Times New Roman" panose="02020603050405020304" pitchFamily="18" charset="0"/>
                      </a:endParaRPr>
                    </a:p>
                  </a:txBody>
                  <a:tcPr/>
                </a:tc>
              </a:tr>
              <a:tr h="474053">
                <a:tc>
                  <a:txBody>
                    <a:bodyPr/>
                    <a:lstStyle/>
                    <a:p>
                      <a:r>
                        <a:rPr lang="vi-VN" sz="1800" b="0" i="0" kern="1200" dirty="0" smtClean="0">
                          <a:solidFill>
                            <a:schemeClr val="dk1"/>
                          </a:solidFill>
                          <a:latin typeface="Times New Roman" panose="02020603050405020304" pitchFamily="18" charset="0"/>
                          <a:ea typeface="+mn-ea"/>
                          <a:cs typeface="Times New Roman" panose="02020603050405020304" pitchFamily="18" charset="0"/>
                        </a:rPr>
                        <a:t>поба́ловать</a:t>
                      </a:r>
                      <a:endParaRPr lang="ru-RU" dirty="0">
                        <a:latin typeface="Times New Roman" panose="02020603050405020304" pitchFamily="18" charset="0"/>
                        <a:cs typeface="Times New Roman" panose="02020603050405020304" pitchFamily="18" charset="0"/>
                      </a:endParaRPr>
                    </a:p>
                  </a:txBody>
                  <a:tcPr/>
                </a:tc>
                <a:tc>
                  <a:txBody>
                    <a:bodyPr/>
                    <a:lstStyle/>
                    <a:p>
                      <a:endParaRPr lang="ru-RU">
                        <a:latin typeface="Times New Roman" panose="02020603050405020304" pitchFamily="18" charset="0"/>
                        <a:cs typeface="Times New Roman" panose="02020603050405020304" pitchFamily="18" charset="0"/>
                      </a:endParaRPr>
                    </a:p>
                  </a:txBody>
                  <a:tcPr/>
                </a:tc>
              </a:tr>
              <a:tr h="474053">
                <a:tc>
                  <a:txBody>
                    <a:bodyPr/>
                    <a:lstStyle/>
                    <a:p>
                      <a:r>
                        <a:rPr lang="vi-VN" sz="1800" b="0" i="0" kern="1200" dirty="0" smtClean="0">
                          <a:solidFill>
                            <a:schemeClr val="dk1"/>
                          </a:solidFill>
                          <a:latin typeface="Times New Roman" panose="02020603050405020304" pitchFamily="18" charset="0"/>
                          <a:ea typeface="+mn-ea"/>
                          <a:cs typeface="Times New Roman" panose="02020603050405020304" pitchFamily="18" charset="0"/>
                        </a:rPr>
                        <a:t>груше́вым</a:t>
                      </a:r>
                      <a:endParaRPr lang="ru-RU" dirty="0">
                        <a:latin typeface="Times New Roman" panose="02020603050405020304" pitchFamily="18" charset="0"/>
                        <a:cs typeface="Times New Roman" panose="02020603050405020304" pitchFamily="18" charset="0"/>
                      </a:endParaRPr>
                    </a:p>
                  </a:txBody>
                  <a:tcPr/>
                </a:tc>
                <a:tc>
                  <a:txBody>
                    <a:bodyPr/>
                    <a:lstStyle/>
                    <a:p>
                      <a:endParaRPr lang="ru-RU">
                        <a:latin typeface="Times New Roman" panose="02020603050405020304" pitchFamily="18" charset="0"/>
                        <a:cs typeface="Times New Roman" panose="02020603050405020304" pitchFamily="18" charset="0"/>
                      </a:endParaRPr>
                    </a:p>
                  </a:txBody>
                  <a:tcPr/>
                </a:tc>
              </a:tr>
              <a:tr h="474053">
                <a:tc>
                  <a:txBody>
                    <a:bodyPr/>
                    <a:lstStyle/>
                    <a:p>
                      <a:r>
                        <a:rPr lang="vi-VN" sz="1800" b="0" i="0" kern="1200" dirty="0" smtClean="0">
                          <a:solidFill>
                            <a:schemeClr val="dk1"/>
                          </a:solidFill>
                          <a:latin typeface="Times New Roman" panose="02020603050405020304" pitchFamily="18" charset="0"/>
                          <a:ea typeface="+mn-ea"/>
                          <a:cs typeface="Times New Roman" panose="02020603050405020304" pitchFamily="18" charset="0"/>
                        </a:rPr>
                        <a:t>сливо́вым</a:t>
                      </a:r>
                      <a:endParaRPr lang="ru-RU" dirty="0">
                        <a:latin typeface="Times New Roman" panose="02020603050405020304" pitchFamily="18" charset="0"/>
                        <a:cs typeface="Times New Roman" panose="02020603050405020304" pitchFamily="18" charset="0"/>
                      </a:endParaRPr>
                    </a:p>
                  </a:txBody>
                  <a:tcPr/>
                </a:tc>
                <a:tc>
                  <a:txBody>
                    <a:bodyPr/>
                    <a:lstStyle/>
                    <a:p>
                      <a:endParaRPr lang="ru-RU">
                        <a:latin typeface="Times New Roman" panose="02020603050405020304" pitchFamily="18" charset="0"/>
                        <a:cs typeface="Times New Roman" panose="02020603050405020304" pitchFamily="18" charset="0"/>
                      </a:endParaRPr>
                    </a:p>
                  </a:txBody>
                  <a:tcPr/>
                </a:tc>
              </a:tr>
              <a:tr h="474053">
                <a:tc>
                  <a:txBody>
                    <a:bodyPr/>
                    <a:lstStyle/>
                    <a:p>
                      <a:r>
                        <a:rPr lang="vi-VN" sz="1800" b="0" i="0" kern="1200" dirty="0" smtClean="0">
                          <a:solidFill>
                            <a:schemeClr val="dk1"/>
                          </a:solidFill>
                          <a:latin typeface="Times New Roman" panose="02020603050405020304" pitchFamily="18" charset="0"/>
                          <a:ea typeface="+mn-ea"/>
                          <a:cs typeface="Times New Roman" panose="02020603050405020304" pitchFamily="18" charset="0"/>
                        </a:rPr>
                        <a:t>торта́ми</a:t>
                      </a:r>
                      <a:endParaRPr lang="ru-RU" dirty="0">
                        <a:latin typeface="Times New Roman" panose="02020603050405020304" pitchFamily="18" charset="0"/>
                        <a:cs typeface="Times New Roman" panose="02020603050405020304" pitchFamily="18" charset="0"/>
                      </a:endParaRPr>
                    </a:p>
                  </a:txBody>
                  <a:tcPr/>
                </a:tc>
                <a:tc>
                  <a:txBody>
                    <a:bodyPr/>
                    <a:lstStyle/>
                    <a:p>
                      <a:endParaRPr lang="ru-RU" dirty="0">
                        <a:latin typeface="Times New Roman" panose="02020603050405020304" pitchFamily="18" charset="0"/>
                        <a:cs typeface="Times New Roman" panose="02020603050405020304" pitchFamily="18" charset="0"/>
                      </a:endParaRPr>
                    </a:p>
                  </a:txBody>
                  <a:tcPr/>
                </a:tc>
              </a:tr>
              <a:tr h="474053">
                <a:tc>
                  <a:txBody>
                    <a:bodyPr/>
                    <a:lstStyle/>
                    <a:p>
                      <a:r>
                        <a:rPr lang="vi-VN" sz="1800" b="0" i="0" kern="1200" dirty="0" smtClean="0">
                          <a:solidFill>
                            <a:schemeClr val="dk1"/>
                          </a:solidFill>
                          <a:latin typeface="Times New Roman" panose="02020603050405020304" pitchFamily="18" charset="0"/>
                          <a:ea typeface="+mn-ea"/>
                          <a:cs typeface="Times New Roman" panose="02020603050405020304" pitchFamily="18" charset="0"/>
                        </a:rPr>
                        <a:t>кешью́</a:t>
                      </a:r>
                      <a:endParaRPr lang="ru-RU" dirty="0">
                        <a:latin typeface="Times New Roman" panose="02020603050405020304" pitchFamily="18" charset="0"/>
                        <a:cs typeface="Times New Roman" panose="02020603050405020304" pitchFamily="18" charset="0"/>
                      </a:endParaRPr>
                    </a:p>
                  </a:txBody>
                  <a:tcPr/>
                </a:tc>
                <a:tc>
                  <a:txBody>
                    <a:bodyPr/>
                    <a:lstStyle/>
                    <a:p>
                      <a:endParaRPr lang="ru-RU" dirty="0">
                        <a:latin typeface="Times New Roman" panose="02020603050405020304" pitchFamily="18" charset="0"/>
                        <a:cs typeface="Times New Roman" panose="02020603050405020304" pitchFamily="18" charset="0"/>
                      </a:endParaRPr>
                    </a:p>
                  </a:txBody>
                  <a:tcPr/>
                </a:tc>
              </a:tr>
              <a:tr h="474053">
                <a:tc>
                  <a:txBody>
                    <a:bodyPr/>
                    <a:lstStyle/>
                    <a:p>
                      <a:r>
                        <a:rPr lang="vi-VN" sz="1800" b="0" i="0" kern="1200" dirty="0" smtClean="0">
                          <a:solidFill>
                            <a:schemeClr val="dk1"/>
                          </a:solidFill>
                          <a:latin typeface="Times New Roman" panose="02020603050405020304" pitchFamily="18" charset="0"/>
                          <a:ea typeface="+mn-ea"/>
                          <a:cs typeface="Times New Roman" panose="02020603050405020304" pitchFamily="18" charset="0"/>
                        </a:rPr>
                        <a:t>Неска́занное (удовольствие)</a:t>
                      </a:r>
                      <a:endParaRPr lang="ru-RU" dirty="0">
                        <a:latin typeface="Times New Roman" panose="02020603050405020304" pitchFamily="18" charset="0"/>
                        <a:cs typeface="Times New Roman" panose="02020603050405020304" pitchFamily="18" charset="0"/>
                      </a:endParaRPr>
                    </a:p>
                  </a:txBody>
                  <a:tcPr/>
                </a:tc>
                <a:tc>
                  <a:txBody>
                    <a:bodyPr/>
                    <a:lstStyle/>
                    <a:p>
                      <a:endParaRPr lang="ru-RU" dirty="0">
                        <a:latin typeface="Times New Roman" panose="02020603050405020304" pitchFamily="18" charset="0"/>
                        <a:cs typeface="Times New Roman" panose="02020603050405020304" pitchFamily="18" charset="0"/>
                      </a:endParaRPr>
                    </a:p>
                  </a:txBody>
                  <a:tcPr/>
                </a:tc>
              </a:tr>
              <a:tr h="474053">
                <a:tc>
                  <a:txBody>
                    <a:bodyPr/>
                    <a:lstStyle/>
                    <a:p>
                      <a:r>
                        <a:rPr lang="vi-VN" sz="1800" b="0" i="0" kern="1200" dirty="0" smtClean="0">
                          <a:solidFill>
                            <a:schemeClr val="dk1"/>
                          </a:solidFill>
                          <a:latin typeface="Times New Roman" panose="02020603050405020304" pitchFamily="18" charset="0"/>
                          <a:ea typeface="+mn-ea"/>
                          <a:cs typeface="Times New Roman" panose="02020603050405020304" pitchFamily="18" charset="0"/>
                        </a:rPr>
                        <a:t>танцовщи́цей</a:t>
                      </a:r>
                      <a:endParaRPr lang="ru-RU" dirty="0">
                        <a:latin typeface="Times New Roman" panose="02020603050405020304" pitchFamily="18" charset="0"/>
                        <a:cs typeface="Times New Roman" panose="02020603050405020304" pitchFamily="18" charset="0"/>
                      </a:endParaRPr>
                    </a:p>
                  </a:txBody>
                  <a:tcPr/>
                </a:tc>
                <a:tc>
                  <a:txBody>
                    <a:bodyPr/>
                    <a:lstStyle/>
                    <a:p>
                      <a:endParaRPr lang="ru-RU" dirty="0">
                        <a:latin typeface="Times New Roman" panose="02020603050405020304" pitchFamily="18" charset="0"/>
                        <a:cs typeface="Times New Roman" panose="02020603050405020304" pitchFamily="18" charset="0"/>
                      </a:endParaRPr>
                    </a:p>
                  </a:txBody>
                  <a:tcPr/>
                </a:tc>
              </a:tr>
              <a:tr h="474053">
                <a:tc>
                  <a:txBody>
                    <a:bodyPr/>
                    <a:lstStyle/>
                    <a:p>
                      <a:r>
                        <a:rPr lang="vi-VN" sz="1800" b="0" i="0" kern="1200" dirty="0" smtClean="0">
                          <a:solidFill>
                            <a:schemeClr val="dk1"/>
                          </a:solidFill>
                          <a:latin typeface="Times New Roman" panose="02020603050405020304" pitchFamily="18" charset="0"/>
                          <a:ea typeface="+mn-ea"/>
                          <a:cs typeface="Times New Roman" panose="02020603050405020304" pitchFamily="18" charset="0"/>
                        </a:rPr>
                        <a:t>свеклу́</a:t>
                      </a:r>
                      <a:endParaRPr lang="ru-RU" dirty="0">
                        <a:latin typeface="Times New Roman" panose="02020603050405020304" pitchFamily="18" charset="0"/>
                        <a:cs typeface="Times New Roman" panose="02020603050405020304" pitchFamily="18" charset="0"/>
                      </a:endParaRPr>
                    </a:p>
                  </a:txBody>
                  <a:tcPr/>
                </a:tc>
                <a:tc>
                  <a:txBody>
                    <a:bodyPr/>
                    <a:lstStyle/>
                    <a:p>
                      <a:endParaRPr lang="ru-RU" dirty="0">
                        <a:latin typeface="Times New Roman" panose="02020603050405020304" pitchFamily="18" charset="0"/>
                        <a:cs typeface="Times New Roman" panose="02020603050405020304" pitchFamily="18" charset="0"/>
                      </a:endParaRPr>
                    </a:p>
                  </a:txBody>
                  <a:tcPr/>
                </a:tc>
              </a:tr>
              <a:tr h="474053">
                <a:tc>
                  <a:txBody>
                    <a:bodyPr/>
                    <a:lstStyle/>
                    <a:p>
                      <a:r>
                        <a:rPr lang="vi-VN" sz="1800" b="0" i="0" kern="1200" dirty="0" smtClean="0">
                          <a:solidFill>
                            <a:schemeClr val="dk1"/>
                          </a:solidFill>
                          <a:latin typeface="Times New Roman" panose="02020603050405020304" pitchFamily="18" charset="0"/>
                          <a:ea typeface="+mn-ea"/>
                          <a:cs typeface="Times New Roman" panose="02020603050405020304" pitchFamily="18" charset="0"/>
                        </a:rPr>
                        <a:t>красиве́е</a:t>
                      </a:r>
                      <a:endParaRPr lang="ru-RU" dirty="0">
                        <a:latin typeface="Times New Roman" panose="02020603050405020304" pitchFamily="18" charset="0"/>
                        <a:cs typeface="Times New Roman" panose="02020603050405020304" pitchFamily="18" charset="0"/>
                      </a:endParaRPr>
                    </a:p>
                  </a:txBody>
                  <a:tcPr/>
                </a:tc>
                <a:tc>
                  <a:txBody>
                    <a:bodyPr/>
                    <a:lstStyle/>
                    <a:p>
                      <a:endParaRPr lang="ru-RU" dirty="0">
                        <a:latin typeface="Times New Roman" panose="02020603050405020304" pitchFamily="18" charset="0"/>
                        <a:cs typeface="Times New Roman" panose="02020603050405020304" pitchFamily="18" charset="0"/>
                      </a:endParaRPr>
                    </a:p>
                  </a:txBody>
                  <a:tcPr/>
                </a:tc>
              </a:tr>
              <a:tr h="474053">
                <a:tc>
                  <a:txBody>
                    <a:bodyPr/>
                    <a:lstStyle/>
                    <a:p>
                      <a:r>
                        <a:rPr lang="vi-VN" sz="1800" b="0" i="0" kern="1200" dirty="0" smtClean="0">
                          <a:solidFill>
                            <a:schemeClr val="dk1"/>
                          </a:solidFill>
                          <a:latin typeface="Times New Roman" panose="02020603050405020304" pitchFamily="18" charset="0"/>
                          <a:ea typeface="+mn-ea"/>
                          <a:cs typeface="Times New Roman" panose="02020603050405020304" pitchFamily="18" charset="0"/>
                        </a:rPr>
                        <a:t>обле́гчить</a:t>
                      </a:r>
                      <a:endParaRPr lang="ru-RU" dirty="0">
                        <a:latin typeface="Times New Roman" panose="02020603050405020304" pitchFamily="18" charset="0"/>
                        <a:cs typeface="Times New Roman" panose="02020603050405020304" pitchFamily="18" charset="0"/>
                      </a:endParaRPr>
                    </a:p>
                  </a:txBody>
                  <a:tcPr/>
                </a:tc>
                <a:tc>
                  <a:txBody>
                    <a:bodyPr/>
                    <a:lstStyle/>
                    <a:p>
                      <a:endParaRPr lang="ru-RU" dirty="0">
                        <a:latin typeface="Times New Roman" panose="02020603050405020304" pitchFamily="18" charset="0"/>
                        <a:cs typeface="Times New Roman" panose="02020603050405020304" pitchFamily="18" charset="0"/>
                      </a:endParaRPr>
                    </a:p>
                  </a:txBody>
                  <a:tcPr/>
                </a:tc>
              </a:tr>
              <a:tr h="474053">
                <a:tc>
                  <a:txBody>
                    <a:bodyPr/>
                    <a:lstStyle/>
                    <a:p>
                      <a:r>
                        <a:rPr lang="vi-VN" sz="1800" b="0" i="0" kern="1200" dirty="0" smtClean="0">
                          <a:solidFill>
                            <a:schemeClr val="dk1"/>
                          </a:solidFill>
                          <a:latin typeface="Times New Roman" panose="02020603050405020304" pitchFamily="18" charset="0"/>
                          <a:ea typeface="+mn-ea"/>
                          <a:cs typeface="Times New Roman" panose="02020603050405020304" pitchFamily="18" charset="0"/>
                        </a:rPr>
                        <a:t>намере́ние</a:t>
                      </a:r>
                      <a:endParaRPr lang="ru-RU" dirty="0">
                        <a:latin typeface="Times New Roman" panose="02020603050405020304" pitchFamily="18" charset="0"/>
                        <a:cs typeface="Times New Roman" panose="02020603050405020304" pitchFamily="18" charset="0"/>
                      </a:endParaRPr>
                    </a:p>
                  </a:txBody>
                  <a:tcPr/>
                </a:tc>
                <a:tc>
                  <a:txBody>
                    <a:bodyPr/>
                    <a:lstStyle/>
                    <a:p>
                      <a:endParaRPr lang="ru-RU" dirty="0">
                        <a:latin typeface="Times New Roman" panose="02020603050405020304" pitchFamily="18" charset="0"/>
                        <a:cs typeface="Times New Roman" panose="02020603050405020304"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800" b="1" dirty="0">
                <a:solidFill>
                  <a:srgbClr val="0070C0"/>
                </a:solidFill>
                <a:latin typeface="Times New Roman" pitchFamily="18" charset="0"/>
                <a:cs typeface="Times New Roman" pitchFamily="18" charset="0"/>
              </a:rPr>
              <a:t>Приём «</a:t>
            </a:r>
            <a:r>
              <a:rPr lang="ru-RU" sz="2800" b="1" dirty="0" err="1">
                <a:solidFill>
                  <a:srgbClr val="0070C0"/>
                </a:solidFill>
                <a:latin typeface="Times New Roman" pitchFamily="18" charset="0"/>
                <a:cs typeface="Times New Roman" pitchFamily="18" charset="0"/>
              </a:rPr>
              <a:t>ошибкоопасное</a:t>
            </a:r>
            <a:r>
              <a:rPr lang="ru-RU" sz="2800" b="1" dirty="0">
                <a:solidFill>
                  <a:srgbClr val="0070C0"/>
                </a:solidFill>
                <a:latin typeface="Times New Roman" pitchFamily="18" charset="0"/>
                <a:cs typeface="Times New Roman" pitchFamily="18" charset="0"/>
              </a:rPr>
              <a:t> место</a:t>
            </a:r>
            <a:r>
              <a:rPr lang="ru-RU" sz="2800" b="1" dirty="0" smtClean="0">
                <a:solidFill>
                  <a:srgbClr val="0070C0"/>
                </a:solidFill>
                <a:latin typeface="Times New Roman" pitchFamily="18" charset="0"/>
                <a:cs typeface="Times New Roman" pitchFamily="18" charset="0"/>
              </a:rPr>
              <a:t>».</a:t>
            </a:r>
            <a:r>
              <a:rPr lang="ru-RU" sz="2800" b="1" dirty="0">
                <a:solidFill>
                  <a:srgbClr val="0070C0"/>
                </a:solidFill>
                <a:latin typeface="Times New Roman" pitchFamily="18" charset="0"/>
                <a:cs typeface="Times New Roman" pitchFamily="18" charset="0"/>
              </a:rPr>
              <a:t> Определите, какие орфограммы и </a:t>
            </a:r>
            <a:r>
              <a:rPr lang="ru-RU" sz="2800" b="1" dirty="0" err="1">
                <a:solidFill>
                  <a:srgbClr val="0070C0"/>
                </a:solidFill>
                <a:latin typeface="Times New Roman" pitchFamily="18" charset="0"/>
                <a:cs typeface="Times New Roman" pitchFamily="18" charset="0"/>
              </a:rPr>
              <a:t>пунктограммы</a:t>
            </a:r>
            <a:r>
              <a:rPr lang="ru-RU" sz="2800" b="1" dirty="0">
                <a:solidFill>
                  <a:srgbClr val="0070C0"/>
                </a:solidFill>
                <a:latin typeface="Times New Roman" pitchFamily="18" charset="0"/>
                <a:cs typeface="Times New Roman" pitchFamily="18" charset="0"/>
              </a:rPr>
              <a:t> пропущены и заполните таблицу.</a:t>
            </a:r>
            <a:r>
              <a:rPr lang="ru-RU" sz="2800" b="1" i="1" dirty="0" smtClean="0">
                <a:solidFill>
                  <a:srgbClr val="0070C0"/>
                </a:solidFill>
                <a:latin typeface="Times New Roman" pitchFamily="18" charset="0"/>
                <a:cs typeface="Times New Roman" pitchFamily="18" charset="0"/>
              </a:rPr>
              <a:t> </a:t>
            </a:r>
            <a:endParaRPr lang="ru-RU" sz="2800" b="1" dirty="0">
              <a:solidFill>
                <a:srgbClr val="0070C0"/>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fontScale="92500" lnSpcReduction="10000"/>
          </a:bodyPr>
          <a:lstStyle/>
          <a:p>
            <a:pPr algn="just">
              <a:buNone/>
            </a:pPr>
            <a:r>
              <a:rPr lang="ru-RU" dirty="0" smtClean="0"/>
              <a:t>   </a:t>
            </a:r>
            <a:r>
              <a:rPr lang="ru-RU" sz="3900" dirty="0" err="1">
                <a:latin typeface="Times New Roman" pitchFamily="18" charset="0"/>
                <a:cs typeface="Times New Roman" pitchFamily="18" charset="0"/>
              </a:rPr>
              <a:t>Оч</a:t>
            </a:r>
            <a:r>
              <a:rPr lang="ru-RU" sz="3900" dirty="0">
                <a:latin typeface="Times New Roman" pitchFamily="18" charset="0"/>
                <a:cs typeface="Times New Roman" pitchFamily="18" charset="0"/>
              </a:rPr>
              <a:t>..</a:t>
            </a:r>
            <a:r>
              <a:rPr lang="ru-RU" sz="3900" dirty="0" err="1">
                <a:latin typeface="Times New Roman" pitchFamily="18" charset="0"/>
                <a:cs typeface="Times New Roman" pitchFamily="18" charset="0"/>
              </a:rPr>
              <a:t>рованием</a:t>
            </a:r>
            <a:r>
              <a:rPr lang="ru-RU" sz="3900" dirty="0">
                <a:latin typeface="Times New Roman" pitchFamily="18" charset="0"/>
                <a:cs typeface="Times New Roman" pitchFamily="18" charset="0"/>
              </a:rPr>
              <a:t> пропита(</a:t>
            </a:r>
            <a:r>
              <a:rPr lang="ru-RU" sz="3900" dirty="0" err="1">
                <a:latin typeface="Times New Roman" pitchFamily="18" charset="0"/>
                <a:cs typeface="Times New Roman" pitchFamily="18" charset="0"/>
              </a:rPr>
              <a:t>н,нн</a:t>
            </a:r>
            <a:r>
              <a:rPr lang="ru-RU" sz="3900" dirty="0">
                <a:latin typeface="Times New Roman" pitchFamily="18" charset="0"/>
                <a:cs typeface="Times New Roman" pitchFamily="18" charset="0"/>
              </a:rPr>
              <a:t>)</a:t>
            </a:r>
            <a:r>
              <a:rPr lang="ru-RU" sz="3900" dirty="0" err="1">
                <a:latin typeface="Times New Roman" pitchFamily="18" charset="0"/>
                <a:cs typeface="Times New Roman" pitchFamily="18" charset="0"/>
              </a:rPr>
              <a:t>ы</a:t>
            </a:r>
            <a:r>
              <a:rPr lang="ru-RU" sz="3900" dirty="0">
                <a:latin typeface="Times New Roman" pitchFamily="18" charset="0"/>
                <a:cs typeface="Times New Roman" pitchFamily="18" charset="0"/>
              </a:rPr>
              <a:t> </a:t>
            </a:r>
            <a:r>
              <a:rPr lang="ru-RU" sz="3900" dirty="0" err="1">
                <a:latin typeface="Times New Roman" pitchFamily="18" charset="0"/>
                <a:cs typeface="Times New Roman" pitchFamily="18" charset="0"/>
              </a:rPr>
              <a:t>розовое</a:t>
            </a:r>
            <a:r>
              <a:rPr lang="ru-RU" sz="3900" dirty="0">
                <a:latin typeface="Times New Roman" pitchFamily="18" charset="0"/>
                <a:cs typeface="Times New Roman" pitchFamily="18" charset="0"/>
              </a:rPr>
              <a:t> небо на </a:t>
            </a:r>
            <a:r>
              <a:rPr lang="ru-RU" sz="3900" dirty="0" err="1">
                <a:latin typeface="Times New Roman" pitchFamily="18" charset="0"/>
                <a:cs typeface="Times New Roman" pitchFamily="18" charset="0"/>
              </a:rPr>
              <a:t>северо</a:t>
            </a:r>
            <a:r>
              <a:rPr lang="ru-RU" sz="3900" dirty="0">
                <a:latin typeface="Times New Roman" pitchFamily="18" charset="0"/>
                <a:cs typeface="Times New Roman" pitchFamily="18" charset="0"/>
              </a:rPr>
              <a:t>(западе) и пурпурные контуры дальних туч.. </a:t>
            </a:r>
            <a:r>
              <a:rPr lang="ru-RU" sz="3900" dirty="0" err="1">
                <a:latin typeface="Times New Roman" pitchFamily="18" charset="0"/>
                <a:cs typeface="Times New Roman" pitchFamily="18" charset="0"/>
              </a:rPr>
              <a:t>вздыма</a:t>
            </a:r>
            <a:r>
              <a:rPr lang="ru-RU" sz="3900" dirty="0">
                <a:latin typeface="Times New Roman" pitchFamily="18" charset="0"/>
                <a:cs typeface="Times New Roman" pitchFamily="18" charset="0"/>
              </a:rPr>
              <a:t>..</a:t>
            </a:r>
            <a:r>
              <a:rPr lang="ru-RU" sz="3900" dirty="0" err="1">
                <a:latin typeface="Times New Roman" pitchFamily="18" charset="0"/>
                <a:cs typeface="Times New Roman" pitchFamily="18" charset="0"/>
              </a:rPr>
              <a:t>щ</a:t>
            </a:r>
            <a:r>
              <a:rPr lang="ru-RU" sz="3900" dirty="0">
                <a:latin typeface="Times New Roman" pitchFamily="18" charset="0"/>
                <a:cs typeface="Times New Roman" pitchFamily="18" charset="0"/>
              </a:rPr>
              <a:t>..</a:t>
            </a:r>
            <a:r>
              <a:rPr lang="ru-RU" sz="3900" dirty="0" err="1">
                <a:latin typeface="Times New Roman" pitchFamily="18" charset="0"/>
                <a:cs typeface="Times New Roman" pitchFamily="18" charset="0"/>
              </a:rPr>
              <a:t>хся</a:t>
            </a:r>
            <a:r>
              <a:rPr lang="ru-RU" sz="3900" dirty="0">
                <a:latin typeface="Times New Roman" pitchFamily="18" charset="0"/>
                <a:cs typeface="Times New Roman" pitchFamily="18" charset="0"/>
              </a:rPr>
              <a:t> за гор..зонтом и ж..</a:t>
            </a:r>
            <a:r>
              <a:rPr lang="ru-RU" sz="3900" dirty="0" err="1">
                <a:latin typeface="Times New Roman" pitchFamily="18" charset="0"/>
                <a:cs typeface="Times New Roman" pitchFamily="18" charset="0"/>
              </a:rPr>
              <a:t>мчужные</a:t>
            </a:r>
            <a:r>
              <a:rPr lang="ru-RU" sz="3900" dirty="0">
                <a:latin typeface="Times New Roman" pitchFamily="18" charset="0"/>
                <a:cs typeface="Times New Roman" pitchFamily="18" charset="0"/>
              </a:rPr>
              <a:t> ч..</a:t>
            </a:r>
            <a:r>
              <a:rPr lang="ru-RU" sz="3900" dirty="0" err="1">
                <a:latin typeface="Times New Roman" pitchFamily="18" charset="0"/>
                <a:cs typeface="Times New Roman" pitchFamily="18" charset="0"/>
              </a:rPr>
              <a:t>шуйки</a:t>
            </a:r>
            <a:r>
              <a:rPr lang="ru-RU" sz="3900" dirty="0">
                <a:latin typeface="Times New Roman" pitchFamily="18" charset="0"/>
                <a:cs typeface="Times New Roman" pitchFamily="18" charset="0"/>
              </a:rPr>
              <a:t> лёгких обл..ков. Морской ветер </a:t>
            </a:r>
            <a:r>
              <a:rPr lang="ru-RU" sz="3900" dirty="0" smtClean="0">
                <a:latin typeface="Times New Roman" pitchFamily="18" charset="0"/>
                <a:cs typeface="Times New Roman" pitchFamily="18" charset="0"/>
              </a:rPr>
              <a:t>влетая </a:t>
            </a:r>
            <a:r>
              <a:rPr lang="ru-RU" sz="3900" dirty="0">
                <a:latin typeface="Times New Roman" pitchFamily="18" charset="0"/>
                <a:cs typeface="Times New Roman" pitchFamily="18" charset="0"/>
              </a:rPr>
              <a:t>в окно </a:t>
            </a:r>
            <a:r>
              <a:rPr lang="ru-RU" sz="3900" dirty="0" err="1">
                <a:latin typeface="Times New Roman" pitchFamily="18" charset="0"/>
                <a:cs typeface="Times New Roman" pitchFamily="18" charset="0"/>
              </a:rPr>
              <a:t>ра</a:t>
            </a:r>
            <a:r>
              <a:rPr lang="ru-RU" sz="3900" dirty="0">
                <a:latin typeface="Times New Roman" pitchFamily="18" charset="0"/>
                <a:cs typeface="Times New Roman" pitchFamily="18" charset="0"/>
              </a:rPr>
              <a:t>(</a:t>
            </a:r>
            <a:r>
              <a:rPr lang="ru-RU" sz="3900" dirty="0" err="1">
                <a:latin typeface="Times New Roman" pitchFamily="18" charset="0"/>
                <a:cs typeface="Times New Roman" pitchFamily="18" charset="0"/>
              </a:rPr>
              <a:t>з</a:t>
            </a:r>
            <a:r>
              <a:rPr lang="ru-RU" sz="3900" dirty="0">
                <a:latin typeface="Times New Roman" pitchFamily="18" charset="0"/>
                <a:cs typeface="Times New Roman" pitchFamily="18" charset="0"/>
              </a:rPr>
              <a:t>/с)</a:t>
            </a:r>
            <a:r>
              <a:rPr lang="ru-RU" sz="3900" dirty="0" err="1">
                <a:latin typeface="Times New Roman" pitchFamily="18" charset="0"/>
                <a:cs typeface="Times New Roman" pitchFamily="18" charset="0"/>
              </a:rPr>
              <a:t>текает</a:t>
            </a:r>
            <a:r>
              <a:rPr lang="ru-RU" sz="3900" dirty="0">
                <a:latin typeface="Times New Roman" pitchFamily="18" charset="0"/>
                <a:cs typeface="Times New Roman" pitchFamily="18" charset="0"/>
              </a:rPr>
              <a:t>..</a:t>
            </a:r>
            <a:r>
              <a:rPr lang="ru-RU" sz="3900" dirty="0" err="1" smtClean="0">
                <a:latin typeface="Times New Roman" pitchFamily="18" charset="0"/>
                <a:cs typeface="Times New Roman" pitchFamily="18" charset="0"/>
              </a:rPr>
              <a:t>ся</a:t>
            </a:r>
            <a:r>
              <a:rPr lang="ru-RU" sz="3900" dirty="0" smtClean="0">
                <a:latin typeface="Times New Roman" pitchFamily="18" charset="0"/>
                <a:cs typeface="Times New Roman" pitchFamily="18" charset="0"/>
              </a:rPr>
              <a:t> </a:t>
            </a:r>
            <a:r>
              <a:rPr lang="ru-RU" sz="3900" dirty="0">
                <a:latin typeface="Times New Roman" pitchFamily="18" charset="0"/>
                <a:cs typeface="Times New Roman" pitchFamily="18" charset="0"/>
              </a:rPr>
              <a:t>по келье пря(</a:t>
            </a:r>
            <a:r>
              <a:rPr lang="ru-RU" sz="3900" dirty="0" err="1">
                <a:latin typeface="Times New Roman" pitchFamily="18" charset="0"/>
                <a:cs typeface="Times New Roman" pitchFamily="18" charset="0"/>
              </a:rPr>
              <a:t>н,нн</a:t>
            </a:r>
            <a:r>
              <a:rPr lang="ru-RU" sz="3900" dirty="0">
                <a:latin typeface="Times New Roman" pitchFamily="18" charset="0"/>
                <a:cs typeface="Times New Roman" pitchFamily="18" charset="0"/>
              </a:rPr>
              <a:t>)</a:t>
            </a:r>
            <a:r>
              <a:rPr lang="ru-RU" sz="3900" dirty="0" err="1">
                <a:latin typeface="Times New Roman" pitchFamily="18" charset="0"/>
                <a:cs typeface="Times New Roman" pitchFamily="18" charset="0"/>
              </a:rPr>
              <a:t>ым</a:t>
            </a:r>
            <a:r>
              <a:rPr lang="ru-RU" sz="3900" dirty="0">
                <a:latin typeface="Times New Roman" pitchFamily="18" charset="0"/>
                <a:cs typeface="Times New Roman" pitchFamily="18" charset="0"/>
              </a:rPr>
              <a:t> запахом </a:t>
            </a:r>
            <a:r>
              <a:rPr lang="ru-RU" sz="3900" dirty="0" err="1">
                <a:latin typeface="Times New Roman" pitchFamily="18" charset="0"/>
                <a:cs typeface="Times New Roman" pitchFamily="18" charset="0"/>
              </a:rPr>
              <a:t>водор</a:t>
            </a:r>
            <a:r>
              <a:rPr lang="ru-RU" sz="3900" dirty="0">
                <a:latin typeface="Times New Roman" pitchFamily="18" charset="0"/>
                <a:cs typeface="Times New Roman" pitchFamily="18" charset="0"/>
              </a:rPr>
              <a:t>..слей. Нельзя (н..)</a:t>
            </a:r>
            <a:r>
              <a:rPr lang="ru-RU" sz="3900" dirty="0" err="1">
                <a:latin typeface="Times New Roman" pitchFamily="18" charset="0"/>
                <a:cs typeface="Times New Roman" pitchFamily="18" charset="0"/>
              </a:rPr>
              <a:t>насл</a:t>
            </a:r>
            <a:r>
              <a:rPr lang="ru-RU" sz="3900" dirty="0">
                <a:latin typeface="Times New Roman" pitchFamily="18" charset="0"/>
                <a:cs typeface="Times New Roman" pitchFamily="18" charset="0"/>
              </a:rPr>
              <a:t>..</a:t>
            </a:r>
            <a:r>
              <a:rPr lang="ru-RU" sz="3900" dirty="0" err="1">
                <a:latin typeface="Times New Roman" pitchFamily="18" charset="0"/>
                <a:cs typeface="Times New Roman" pitchFamily="18" charset="0"/>
              </a:rPr>
              <a:t>дит</a:t>
            </a:r>
            <a:r>
              <a:rPr lang="ru-RU" sz="3900" dirty="0">
                <a:latin typeface="Times New Roman" pitchFamily="18" charset="0"/>
                <a:cs typeface="Times New Roman" pitchFamily="18" charset="0"/>
              </a:rPr>
              <a:t>..</a:t>
            </a:r>
            <a:r>
              <a:rPr lang="ru-RU" sz="3900" dirty="0" err="1">
                <a:latin typeface="Times New Roman" pitchFamily="18" charset="0"/>
                <a:cs typeface="Times New Roman" pitchFamily="18" charset="0"/>
              </a:rPr>
              <a:t>ся</a:t>
            </a:r>
            <a:r>
              <a:rPr lang="ru-RU" sz="3900" dirty="0">
                <a:latin typeface="Times New Roman" pitchFamily="18" charset="0"/>
                <a:cs typeface="Times New Roman" pitchFamily="18" charset="0"/>
              </a:rPr>
              <a:t> такой </a:t>
            </a:r>
            <a:r>
              <a:rPr lang="ru-RU" sz="3900" dirty="0" err="1">
                <a:latin typeface="Times New Roman" pitchFamily="18" charset="0"/>
                <a:cs typeface="Times New Roman" pitchFamily="18" charset="0"/>
              </a:rPr>
              <a:t>ноч</a:t>
            </a:r>
            <a:r>
              <a:rPr lang="ru-RU" sz="3900" dirty="0">
                <a:latin typeface="Times New Roman" pitchFamily="18" charset="0"/>
                <a:cs typeface="Times New Roman" pitchFamily="18" charset="0"/>
              </a:rPr>
              <a:t>..</a:t>
            </a:r>
            <a:r>
              <a:rPr lang="ru-RU" sz="3900" dirty="0" err="1">
                <a:latin typeface="Times New Roman" pitchFamily="18" charset="0"/>
                <a:cs typeface="Times New Roman" pitchFamily="18" charset="0"/>
              </a:rPr>
              <a:t>ю</a:t>
            </a:r>
            <a:r>
              <a:rPr lang="ru-RU" sz="3900" dirty="0">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4" name="Содержимое 3"/>
          <p:cNvGraphicFramePr>
            <a:graphicFrameLocks noGrp="1"/>
          </p:cNvGraphicFramePr>
          <p:nvPr>
            <p:ph idx="1"/>
            <p:extLst>
              <p:ext uri="{D42A27DB-BD31-4B8C-83A1-F6EECF244321}">
                <p14:modId xmlns:p14="http://schemas.microsoft.com/office/powerpoint/2010/main" val="1155515336"/>
              </p:ext>
            </p:extLst>
          </p:nvPr>
        </p:nvGraphicFramePr>
        <p:xfrm>
          <a:off x="457200" y="651714"/>
          <a:ext cx="8229600" cy="6007119"/>
        </p:xfrm>
        <a:graphic>
          <a:graphicData uri="http://schemas.openxmlformats.org/drawingml/2006/table">
            <a:tbl>
              <a:tblPr firstRow="1" bandRow="1">
                <a:tableStyleId>{5C22544A-7EE6-4342-B048-85BDC9FD1C3A}</a:tableStyleId>
              </a:tblPr>
              <a:tblGrid>
                <a:gridCol w="4906888"/>
                <a:gridCol w="3322712"/>
              </a:tblGrid>
              <a:tr h="583585">
                <a:tc>
                  <a:txBody>
                    <a:bodyPr/>
                    <a:lstStyle/>
                    <a:p>
                      <a:r>
                        <a:rPr lang="ru-RU" sz="1800" b="1" i="0" kern="1200" dirty="0" smtClean="0">
                          <a:solidFill>
                            <a:schemeClr val="lt1"/>
                          </a:solidFill>
                          <a:latin typeface="Times New Roman" panose="02020603050405020304" pitchFamily="18" charset="0"/>
                          <a:ea typeface="+mn-ea"/>
                          <a:cs typeface="Times New Roman" panose="02020603050405020304" pitchFamily="18" charset="0"/>
                        </a:rPr>
                        <a:t>Орфограмма/ </a:t>
                      </a:r>
                      <a:r>
                        <a:rPr lang="ru-RU" sz="1800" b="1" i="0" kern="1200" dirty="0" err="1" smtClean="0">
                          <a:solidFill>
                            <a:schemeClr val="lt1"/>
                          </a:solidFill>
                          <a:latin typeface="Times New Roman" panose="02020603050405020304" pitchFamily="18" charset="0"/>
                          <a:ea typeface="+mn-ea"/>
                          <a:cs typeface="Times New Roman" panose="02020603050405020304" pitchFamily="18" charset="0"/>
                        </a:rPr>
                        <a:t>пунктограмма</a:t>
                      </a:r>
                      <a:endParaRPr lang="ru-RU" dirty="0">
                        <a:latin typeface="Times New Roman" panose="02020603050405020304" pitchFamily="18" charset="0"/>
                        <a:cs typeface="Times New Roman" panose="02020603050405020304" pitchFamily="18" charset="0"/>
                      </a:endParaRPr>
                    </a:p>
                  </a:txBody>
                  <a:tcPr/>
                </a:tc>
                <a:tc>
                  <a:txBody>
                    <a:bodyPr/>
                    <a:lstStyle/>
                    <a:p>
                      <a:r>
                        <a:rPr lang="ru-RU" sz="1800" b="1" i="0" kern="1200" dirty="0" smtClean="0">
                          <a:solidFill>
                            <a:schemeClr val="lt1"/>
                          </a:solidFill>
                          <a:latin typeface="Times New Roman" panose="02020603050405020304" pitchFamily="18" charset="0"/>
                          <a:ea typeface="+mn-ea"/>
                          <a:cs typeface="Times New Roman" panose="02020603050405020304" pitchFamily="18" charset="0"/>
                        </a:rPr>
                        <a:t>Слово/предложение, объяснение</a:t>
                      </a:r>
                      <a:endParaRPr lang="ru-RU" dirty="0">
                        <a:latin typeface="Times New Roman" panose="02020603050405020304" pitchFamily="18" charset="0"/>
                        <a:cs typeface="Times New Roman" panose="02020603050405020304" pitchFamily="18" charset="0"/>
                      </a:endParaRPr>
                    </a:p>
                  </a:txBody>
                  <a:tcPr/>
                </a:tc>
              </a:tr>
              <a:tr h="367958">
                <a:tc>
                  <a:txBody>
                    <a:bodyPr/>
                    <a:lstStyle/>
                    <a:p>
                      <a:r>
                        <a:rPr lang="ru-RU" sz="1800" b="0" i="0" kern="1200" dirty="0" smtClean="0">
                          <a:solidFill>
                            <a:schemeClr val="dk1"/>
                          </a:solidFill>
                          <a:latin typeface="Times New Roman" panose="02020603050405020304" pitchFamily="18" charset="0"/>
                          <a:ea typeface="+mn-ea"/>
                          <a:cs typeface="Times New Roman" panose="02020603050405020304" pitchFamily="18" charset="0"/>
                        </a:rPr>
                        <a:t>Безударные гласные проверяемые</a:t>
                      </a:r>
                      <a:endParaRPr lang="ru-RU" dirty="0">
                        <a:latin typeface="Times New Roman" panose="02020603050405020304" pitchFamily="18" charset="0"/>
                        <a:cs typeface="Times New Roman" panose="02020603050405020304" pitchFamily="18" charset="0"/>
                      </a:endParaRPr>
                    </a:p>
                  </a:txBody>
                  <a:tcPr/>
                </a:tc>
                <a:tc>
                  <a:txBody>
                    <a:bodyPr/>
                    <a:lstStyle/>
                    <a:p>
                      <a:endParaRPr lang="ru-RU">
                        <a:latin typeface="Times New Roman" panose="02020603050405020304" pitchFamily="18" charset="0"/>
                        <a:cs typeface="Times New Roman" panose="02020603050405020304" pitchFamily="18" charset="0"/>
                      </a:endParaRPr>
                    </a:p>
                  </a:txBody>
                  <a:tcPr/>
                </a:tc>
              </a:tr>
              <a:tr h="367958">
                <a:tc>
                  <a:txBody>
                    <a:bodyPr/>
                    <a:lstStyle/>
                    <a:p>
                      <a:r>
                        <a:rPr lang="ru-RU" sz="1800" b="0" i="0" kern="1200" dirty="0" smtClean="0">
                          <a:solidFill>
                            <a:schemeClr val="dk1"/>
                          </a:solidFill>
                          <a:latin typeface="Times New Roman" panose="02020603050405020304" pitchFamily="18" charset="0"/>
                          <a:ea typeface="+mn-ea"/>
                          <a:cs typeface="Times New Roman" panose="02020603050405020304" pitchFamily="18" charset="0"/>
                        </a:rPr>
                        <a:t>Безударные гласные непроверяемые</a:t>
                      </a:r>
                      <a:endParaRPr lang="ru-RU" dirty="0">
                        <a:latin typeface="Times New Roman" panose="02020603050405020304" pitchFamily="18" charset="0"/>
                        <a:cs typeface="Times New Roman" panose="02020603050405020304" pitchFamily="18" charset="0"/>
                      </a:endParaRPr>
                    </a:p>
                  </a:txBody>
                  <a:tcPr/>
                </a:tc>
                <a:tc>
                  <a:txBody>
                    <a:bodyPr/>
                    <a:lstStyle/>
                    <a:p>
                      <a:endParaRPr lang="ru-RU" dirty="0">
                        <a:latin typeface="Times New Roman" panose="02020603050405020304" pitchFamily="18" charset="0"/>
                        <a:cs typeface="Times New Roman" panose="02020603050405020304" pitchFamily="18" charset="0"/>
                      </a:endParaRPr>
                    </a:p>
                  </a:txBody>
                  <a:tcPr/>
                </a:tc>
              </a:tr>
              <a:tr h="367958">
                <a:tc>
                  <a:txBody>
                    <a:bodyPr/>
                    <a:lstStyle/>
                    <a:p>
                      <a:r>
                        <a:rPr lang="ru-RU" sz="1800" b="0" i="0" kern="1200" dirty="0" smtClean="0">
                          <a:solidFill>
                            <a:schemeClr val="dk1"/>
                          </a:solidFill>
                          <a:latin typeface="Times New Roman" panose="02020603050405020304" pitchFamily="18" charset="0"/>
                          <a:ea typeface="+mn-ea"/>
                          <a:cs typeface="Times New Roman" panose="02020603050405020304" pitchFamily="18" charset="0"/>
                        </a:rPr>
                        <a:t>Правописание сложных</a:t>
                      </a:r>
                      <a:r>
                        <a:rPr lang="ru-RU" sz="1800" b="0" i="0" kern="1200" baseline="0" dirty="0" smtClean="0">
                          <a:solidFill>
                            <a:schemeClr val="dk1"/>
                          </a:solidFill>
                          <a:latin typeface="Times New Roman" panose="02020603050405020304" pitchFamily="18" charset="0"/>
                          <a:ea typeface="+mn-ea"/>
                          <a:cs typeface="Times New Roman" panose="02020603050405020304" pitchFamily="18" charset="0"/>
                        </a:rPr>
                        <a:t> </a:t>
                      </a:r>
                      <a:r>
                        <a:rPr lang="ru-RU" sz="1800" b="0" i="0" kern="1200" dirty="0" smtClean="0">
                          <a:solidFill>
                            <a:schemeClr val="dk1"/>
                          </a:solidFill>
                          <a:latin typeface="Times New Roman" panose="02020603050405020304" pitchFamily="18" charset="0"/>
                          <a:ea typeface="+mn-ea"/>
                          <a:cs typeface="Times New Roman" panose="02020603050405020304" pitchFamily="18" charset="0"/>
                        </a:rPr>
                        <a:t>прилагательных</a:t>
                      </a:r>
                      <a:endParaRPr lang="ru-RU" dirty="0">
                        <a:latin typeface="Times New Roman" panose="02020603050405020304" pitchFamily="18" charset="0"/>
                        <a:cs typeface="Times New Roman" panose="02020603050405020304" pitchFamily="18" charset="0"/>
                      </a:endParaRPr>
                    </a:p>
                  </a:txBody>
                  <a:tcPr/>
                </a:tc>
                <a:tc>
                  <a:txBody>
                    <a:bodyPr/>
                    <a:lstStyle/>
                    <a:p>
                      <a:endParaRPr lang="ru-RU" dirty="0">
                        <a:latin typeface="Times New Roman" panose="02020603050405020304" pitchFamily="18" charset="0"/>
                        <a:cs typeface="Times New Roman" panose="02020603050405020304" pitchFamily="18" charset="0"/>
                      </a:endParaRPr>
                    </a:p>
                  </a:txBody>
                  <a:tcPr/>
                </a:tc>
              </a:tr>
              <a:tr h="367958">
                <a:tc>
                  <a:txBody>
                    <a:bodyPr/>
                    <a:lstStyle/>
                    <a:p>
                      <a:r>
                        <a:rPr lang="ru-RU" sz="1800" b="0" i="0" kern="1200" dirty="0" smtClean="0">
                          <a:solidFill>
                            <a:schemeClr val="dk1"/>
                          </a:solidFill>
                          <a:latin typeface="Times New Roman" panose="02020603050405020304" pitchFamily="18" charset="0"/>
                          <a:ea typeface="+mn-ea"/>
                          <a:cs typeface="Times New Roman" panose="02020603050405020304" pitchFamily="18" charset="0"/>
                        </a:rPr>
                        <a:t>Употребление мягкого знака</a:t>
                      </a:r>
                      <a:endParaRPr lang="ru-RU" dirty="0">
                        <a:latin typeface="Times New Roman" panose="02020603050405020304" pitchFamily="18" charset="0"/>
                        <a:cs typeface="Times New Roman" panose="02020603050405020304" pitchFamily="18" charset="0"/>
                      </a:endParaRPr>
                    </a:p>
                  </a:txBody>
                  <a:tcPr/>
                </a:tc>
                <a:tc>
                  <a:txBody>
                    <a:bodyPr/>
                    <a:lstStyle/>
                    <a:p>
                      <a:endParaRPr lang="ru-RU" dirty="0">
                        <a:latin typeface="Times New Roman" panose="02020603050405020304" pitchFamily="18" charset="0"/>
                        <a:cs typeface="Times New Roman" panose="02020603050405020304" pitchFamily="18" charset="0"/>
                      </a:endParaRPr>
                    </a:p>
                  </a:txBody>
                  <a:tcPr/>
                </a:tc>
              </a:tr>
              <a:tr h="367958">
                <a:tc>
                  <a:txBody>
                    <a:bodyPr/>
                    <a:lstStyle/>
                    <a:p>
                      <a:r>
                        <a:rPr lang="ru-RU" sz="1800" b="0" i="0" kern="1200" dirty="0" smtClean="0">
                          <a:solidFill>
                            <a:schemeClr val="dk1"/>
                          </a:solidFill>
                          <a:latin typeface="Times New Roman" panose="02020603050405020304" pitchFamily="18" charset="0"/>
                          <a:ea typeface="+mn-ea"/>
                          <a:cs typeface="Times New Roman" panose="02020603050405020304" pitchFamily="18" charset="0"/>
                        </a:rPr>
                        <a:t>З-С после приставок</a:t>
                      </a:r>
                      <a:endParaRPr lang="ru-RU" dirty="0">
                        <a:latin typeface="Times New Roman" panose="02020603050405020304" pitchFamily="18" charset="0"/>
                        <a:cs typeface="Times New Roman" panose="02020603050405020304" pitchFamily="18" charset="0"/>
                      </a:endParaRPr>
                    </a:p>
                  </a:txBody>
                  <a:tcPr/>
                </a:tc>
                <a:tc>
                  <a:txBody>
                    <a:bodyPr/>
                    <a:lstStyle/>
                    <a:p>
                      <a:endParaRPr lang="ru-RU" dirty="0">
                        <a:latin typeface="Times New Roman" panose="02020603050405020304" pitchFamily="18" charset="0"/>
                        <a:cs typeface="Times New Roman" panose="02020603050405020304" pitchFamily="18" charset="0"/>
                      </a:endParaRPr>
                    </a:p>
                  </a:txBody>
                  <a:tcPr/>
                </a:tc>
              </a:tr>
              <a:tr h="367958">
                <a:tc>
                  <a:txBody>
                    <a:bodyPr/>
                    <a:lstStyle/>
                    <a:p>
                      <a:r>
                        <a:rPr lang="ru-RU" sz="1800" b="0" i="0" kern="1200" dirty="0" smtClean="0">
                          <a:solidFill>
                            <a:schemeClr val="dk1"/>
                          </a:solidFill>
                          <a:latin typeface="Times New Roman" panose="02020603050405020304" pitchFamily="18" charset="0"/>
                          <a:ea typeface="+mn-ea"/>
                          <a:cs typeface="Times New Roman" panose="02020603050405020304" pitchFamily="18" charset="0"/>
                        </a:rPr>
                        <a:t>-</a:t>
                      </a:r>
                      <a:r>
                        <a:rPr lang="ru-RU" sz="1800" b="0" i="0" kern="1200" dirty="0" err="1" smtClean="0">
                          <a:solidFill>
                            <a:schemeClr val="dk1"/>
                          </a:solidFill>
                          <a:latin typeface="Times New Roman" panose="02020603050405020304" pitchFamily="18" charset="0"/>
                          <a:ea typeface="+mn-ea"/>
                          <a:cs typeface="Times New Roman" panose="02020603050405020304" pitchFamily="18" charset="0"/>
                        </a:rPr>
                        <a:t>тся</a:t>
                      </a:r>
                      <a:r>
                        <a:rPr lang="ru-RU" sz="1800" b="0" i="0" kern="1200" dirty="0" smtClean="0">
                          <a:solidFill>
                            <a:schemeClr val="dk1"/>
                          </a:solidFill>
                          <a:latin typeface="Times New Roman" panose="02020603050405020304" pitchFamily="18" charset="0"/>
                          <a:ea typeface="+mn-ea"/>
                          <a:cs typeface="Times New Roman" panose="02020603050405020304" pitchFamily="18" charset="0"/>
                        </a:rPr>
                        <a:t>, -</a:t>
                      </a:r>
                      <a:r>
                        <a:rPr lang="ru-RU" sz="1800" b="0" i="0" kern="1200" dirty="0" err="1" smtClean="0">
                          <a:solidFill>
                            <a:schemeClr val="dk1"/>
                          </a:solidFill>
                          <a:latin typeface="Times New Roman" panose="02020603050405020304" pitchFamily="18" charset="0"/>
                          <a:ea typeface="+mn-ea"/>
                          <a:cs typeface="Times New Roman" panose="02020603050405020304" pitchFamily="18" charset="0"/>
                        </a:rPr>
                        <a:t>ться</a:t>
                      </a:r>
                      <a:r>
                        <a:rPr lang="ru-RU" sz="1800" b="0" i="0" kern="1200" dirty="0" smtClean="0">
                          <a:solidFill>
                            <a:schemeClr val="dk1"/>
                          </a:solidFill>
                          <a:latin typeface="Times New Roman" panose="02020603050405020304" pitchFamily="18" charset="0"/>
                          <a:ea typeface="+mn-ea"/>
                          <a:cs typeface="Times New Roman" panose="02020603050405020304" pitchFamily="18" charset="0"/>
                        </a:rPr>
                        <a:t> в глаголах</a:t>
                      </a:r>
                      <a:endParaRPr lang="ru-RU" dirty="0">
                        <a:latin typeface="Times New Roman" panose="02020603050405020304" pitchFamily="18" charset="0"/>
                        <a:cs typeface="Times New Roman" panose="02020603050405020304" pitchFamily="18" charset="0"/>
                      </a:endParaRPr>
                    </a:p>
                  </a:txBody>
                  <a:tcPr/>
                </a:tc>
                <a:tc>
                  <a:txBody>
                    <a:bodyPr/>
                    <a:lstStyle/>
                    <a:p>
                      <a:endParaRPr lang="ru-RU" dirty="0">
                        <a:latin typeface="Times New Roman" panose="02020603050405020304" pitchFamily="18" charset="0"/>
                        <a:cs typeface="Times New Roman" panose="02020603050405020304" pitchFamily="18" charset="0"/>
                      </a:endParaRPr>
                    </a:p>
                  </a:txBody>
                  <a:tcPr/>
                </a:tc>
              </a:tr>
              <a:tr h="367958">
                <a:tc>
                  <a:txBody>
                    <a:bodyPr/>
                    <a:lstStyle/>
                    <a:p>
                      <a:r>
                        <a:rPr lang="ru-RU" sz="1800" b="0" i="0" kern="1200" dirty="0" smtClean="0">
                          <a:solidFill>
                            <a:schemeClr val="dk1"/>
                          </a:solidFill>
                          <a:latin typeface="Times New Roman" panose="02020603050405020304" pitchFamily="18" charset="0"/>
                          <a:ea typeface="+mn-ea"/>
                          <a:cs typeface="Times New Roman" panose="02020603050405020304" pitchFamily="18" charset="0"/>
                        </a:rPr>
                        <a:t>Н, НН в суффиксах прилагательных</a:t>
                      </a:r>
                      <a:endParaRPr lang="ru-RU" dirty="0">
                        <a:latin typeface="Times New Roman" panose="02020603050405020304" pitchFamily="18" charset="0"/>
                        <a:cs typeface="Times New Roman" panose="02020603050405020304" pitchFamily="18" charset="0"/>
                      </a:endParaRPr>
                    </a:p>
                  </a:txBody>
                  <a:tcPr/>
                </a:tc>
                <a:tc>
                  <a:txBody>
                    <a:bodyPr/>
                    <a:lstStyle/>
                    <a:p>
                      <a:endParaRPr lang="ru-RU" dirty="0">
                        <a:latin typeface="Times New Roman" panose="02020603050405020304" pitchFamily="18" charset="0"/>
                        <a:cs typeface="Times New Roman" panose="02020603050405020304" pitchFamily="18" charset="0"/>
                      </a:endParaRPr>
                    </a:p>
                  </a:txBody>
                  <a:tcPr/>
                </a:tc>
              </a:tr>
              <a:tr h="367958">
                <a:tc>
                  <a:txBody>
                    <a:bodyPr/>
                    <a:lstStyle/>
                    <a:p>
                      <a:r>
                        <a:rPr lang="ru-RU" sz="1800" b="0" i="0" kern="1200" dirty="0" smtClean="0">
                          <a:solidFill>
                            <a:schemeClr val="dk1"/>
                          </a:solidFill>
                          <a:latin typeface="Times New Roman" panose="02020603050405020304" pitchFamily="18" charset="0"/>
                          <a:ea typeface="+mn-ea"/>
                          <a:cs typeface="Times New Roman" panose="02020603050405020304" pitchFamily="18" charset="0"/>
                        </a:rPr>
                        <a:t>Чередование гласных в корне</a:t>
                      </a:r>
                      <a:endParaRPr lang="ru-RU" dirty="0">
                        <a:latin typeface="Times New Roman" panose="02020603050405020304" pitchFamily="18" charset="0"/>
                        <a:cs typeface="Times New Roman" panose="02020603050405020304" pitchFamily="18" charset="0"/>
                      </a:endParaRPr>
                    </a:p>
                  </a:txBody>
                  <a:tcPr/>
                </a:tc>
                <a:tc>
                  <a:txBody>
                    <a:bodyPr/>
                    <a:lstStyle/>
                    <a:p>
                      <a:endParaRPr lang="ru-RU" dirty="0">
                        <a:latin typeface="Times New Roman" panose="02020603050405020304" pitchFamily="18" charset="0"/>
                        <a:cs typeface="Times New Roman" panose="02020603050405020304" pitchFamily="18" charset="0"/>
                      </a:endParaRPr>
                    </a:p>
                  </a:txBody>
                  <a:tcPr/>
                </a:tc>
              </a:tr>
              <a:tr h="367958">
                <a:tc>
                  <a:txBody>
                    <a:bodyPr/>
                    <a:lstStyle/>
                    <a:p>
                      <a:r>
                        <a:rPr lang="ru-RU" sz="1800" b="0" i="0" kern="1200" dirty="0" smtClean="0">
                          <a:solidFill>
                            <a:schemeClr val="dk1"/>
                          </a:solidFill>
                          <a:latin typeface="Times New Roman" panose="02020603050405020304" pitchFamily="18" charset="0"/>
                          <a:ea typeface="+mn-ea"/>
                          <a:cs typeface="Times New Roman" panose="02020603050405020304" pitchFamily="18" charset="0"/>
                        </a:rPr>
                        <a:t>Разделительный Ь</a:t>
                      </a:r>
                      <a:endParaRPr lang="ru-RU" dirty="0">
                        <a:latin typeface="Times New Roman" panose="02020603050405020304" pitchFamily="18" charset="0"/>
                        <a:cs typeface="Times New Roman" panose="02020603050405020304" pitchFamily="18" charset="0"/>
                      </a:endParaRPr>
                    </a:p>
                  </a:txBody>
                  <a:tcPr/>
                </a:tc>
                <a:tc>
                  <a:txBody>
                    <a:bodyPr/>
                    <a:lstStyle/>
                    <a:p>
                      <a:endParaRPr lang="ru-RU" dirty="0">
                        <a:latin typeface="Times New Roman" panose="02020603050405020304" pitchFamily="18" charset="0"/>
                        <a:cs typeface="Times New Roman" panose="02020603050405020304" pitchFamily="18" charset="0"/>
                      </a:endParaRPr>
                    </a:p>
                  </a:txBody>
                  <a:tcPr/>
                </a:tc>
              </a:tr>
              <a:tr h="367958">
                <a:tc>
                  <a:txBody>
                    <a:bodyPr/>
                    <a:lstStyle/>
                    <a:p>
                      <a:r>
                        <a:rPr lang="ru-RU" sz="1800" b="0" i="0" kern="1200" dirty="0" smtClean="0">
                          <a:solidFill>
                            <a:schemeClr val="dk1"/>
                          </a:solidFill>
                          <a:latin typeface="Times New Roman" panose="02020603050405020304" pitchFamily="18" charset="0"/>
                          <a:ea typeface="+mn-ea"/>
                          <a:cs typeface="Times New Roman" panose="02020603050405020304" pitchFamily="18" charset="0"/>
                        </a:rPr>
                        <a:t>Суффиксы причастий</a:t>
                      </a:r>
                      <a:endParaRPr lang="ru-RU" dirty="0">
                        <a:latin typeface="Times New Roman" panose="02020603050405020304" pitchFamily="18" charset="0"/>
                        <a:cs typeface="Times New Roman" panose="02020603050405020304" pitchFamily="18" charset="0"/>
                      </a:endParaRPr>
                    </a:p>
                  </a:txBody>
                  <a:tcPr/>
                </a:tc>
                <a:tc>
                  <a:txBody>
                    <a:bodyPr/>
                    <a:lstStyle/>
                    <a:p>
                      <a:endParaRPr lang="ru-RU" dirty="0">
                        <a:latin typeface="Times New Roman" panose="02020603050405020304" pitchFamily="18" charset="0"/>
                        <a:cs typeface="Times New Roman" panose="02020603050405020304" pitchFamily="18" charset="0"/>
                      </a:endParaRPr>
                    </a:p>
                  </a:txBody>
                  <a:tcPr/>
                </a:tc>
              </a:tr>
              <a:tr h="367958">
                <a:tc>
                  <a:txBody>
                    <a:bodyPr/>
                    <a:lstStyle/>
                    <a:p>
                      <a:r>
                        <a:rPr lang="ru-RU" sz="1800" b="0" i="0" kern="1200" dirty="0" smtClean="0">
                          <a:solidFill>
                            <a:schemeClr val="dk1"/>
                          </a:solidFill>
                          <a:latin typeface="Times New Roman" panose="02020603050405020304" pitchFamily="18" charset="0"/>
                          <a:ea typeface="+mn-ea"/>
                          <a:cs typeface="Times New Roman" panose="02020603050405020304" pitchFamily="18" charset="0"/>
                        </a:rPr>
                        <a:t>Н, НН в суффиксах причастий</a:t>
                      </a:r>
                      <a:endParaRPr lang="ru-RU" dirty="0">
                        <a:latin typeface="Times New Roman" panose="02020603050405020304" pitchFamily="18" charset="0"/>
                        <a:cs typeface="Times New Roman" panose="02020603050405020304" pitchFamily="18" charset="0"/>
                      </a:endParaRPr>
                    </a:p>
                  </a:txBody>
                  <a:tcPr/>
                </a:tc>
                <a:tc>
                  <a:txBody>
                    <a:bodyPr/>
                    <a:lstStyle/>
                    <a:p>
                      <a:endParaRPr lang="ru-RU" dirty="0">
                        <a:latin typeface="Times New Roman" panose="02020603050405020304" pitchFamily="18" charset="0"/>
                        <a:cs typeface="Times New Roman" panose="02020603050405020304" pitchFamily="18" charset="0"/>
                      </a:endParaRPr>
                    </a:p>
                  </a:txBody>
                  <a:tcPr/>
                </a:tc>
              </a:tr>
              <a:tr h="583585">
                <a:tc>
                  <a:txBody>
                    <a:bodyPr/>
                    <a:lstStyle/>
                    <a:p>
                      <a:r>
                        <a:rPr lang="ru-RU" sz="1800" b="0" i="0" kern="1200" dirty="0" smtClean="0">
                          <a:solidFill>
                            <a:schemeClr val="dk1"/>
                          </a:solidFill>
                          <a:latin typeface="Times New Roman" panose="02020603050405020304" pitchFamily="18" charset="0"/>
                          <a:ea typeface="+mn-ea"/>
                          <a:cs typeface="Times New Roman" panose="02020603050405020304" pitchFamily="18" charset="0"/>
                        </a:rPr>
                        <a:t>Обособление причастного оборота запятыми</a:t>
                      </a:r>
                      <a:endParaRPr lang="ru-RU" dirty="0">
                        <a:latin typeface="Times New Roman" panose="02020603050405020304" pitchFamily="18" charset="0"/>
                        <a:cs typeface="Times New Roman" panose="02020603050405020304" pitchFamily="18" charset="0"/>
                      </a:endParaRPr>
                    </a:p>
                  </a:txBody>
                  <a:tcPr/>
                </a:tc>
                <a:tc>
                  <a:txBody>
                    <a:bodyPr/>
                    <a:lstStyle/>
                    <a:p>
                      <a:endParaRPr lang="ru-RU" dirty="0">
                        <a:latin typeface="Times New Roman" panose="02020603050405020304" pitchFamily="18" charset="0"/>
                        <a:cs typeface="Times New Roman" panose="02020603050405020304" pitchFamily="18" charset="0"/>
                      </a:endParaRPr>
                    </a:p>
                  </a:txBody>
                  <a:tcPr/>
                </a:tc>
              </a:tr>
              <a:tr h="367958">
                <a:tc>
                  <a:txBody>
                    <a:bodyPr/>
                    <a:lstStyle/>
                    <a:p>
                      <a:r>
                        <a:rPr lang="ru-RU" sz="1800" b="0" i="0" kern="1200" dirty="0" smtClean="0">
                          <a:solidFill>
                            <a:schemeClr val="dk1"/>
                          </a:solidFill>
                          <a:latin typeface="Times New Roman" panose="02020603050405020304" pitchFamily="18" charset="0"/>
                          <a:ea typeface="+mn-ea"/>
                          <a:cs typeface="Times New Roman" panose="02020603050405020304" pitchFamily="18" charset="0"/>
                        </a:rPr>
                        <a:t>Обособление деепричастного оборота</a:t>
                      </a:r>
                      <a:endParaRPr lang="ru-RU" dirty="0">
                        <a:latin typeface="Times New Roman" panose="02020603050405020304" pitchFamily="18" charset="0"/>
                        <a:cs typeface="Times New Roman" panose="02020603050405020304" pitchFamily="18" charset="0"/>
                      </a:endParaRPr>
                    </a:p>
                  </a:txBody>
                  <a:tcPr/>
                </a:tc>
                <a:tc>
                  <a:txBody>
                    <a:bodyPr/>
                    <a:lstStyle/>
                    <a:p>
                      <a:endParaRPr lang="ru-RU" dirty="0">
                        <a:latin typeface="Times New Roman" panose="02020603050405020304" pitchFamily="18" charset="0"/>
                        <a:cs typeface="Times New Roman" panose="02020603050405020304" pitchFamily="18" charset="0"/>
                      </a:endParaRPr>
                    </a:p>
                  </a:txBody>
                  <a:tcPr/>
                </a:tc>
              </a:tr>
              <a:tr h="367958">
                <a:tc>
                  <a:txBody>
                    <a:bodyPr/>
                    <a:lstStyle/>
                    <a:p>
                      <a:r>
                        <a:rPr lang="ru-RU" sz="1800" b="0" i="0" kern="1200" dirty="0" smtClean="0">
                          <a:solidFill>
                            <a:schemeClr val="dk1"/>
                          </a:solidFill>
                          <a:latin typeface="Times New Roman" panose="02020603050405020304" pitchFamily="18" charset="0"/>
                          <a:ea typeface="+mn-ea"/>
                          <a:cs typeface="Times New Roman" panose="02020603050405020304" pitchFamily="18" charset="0"/>
                        </a:rPr>
                        <a:t>НЕ с глаголом, Частицы НИ и НЕ</a:t>
                      </a:r>
                      <a:endParaRPr lang="ru-RU" dirty="0">
                        <a:latin typeface="Times New Roman" panose="02020603050405020304" pitchFamily="18" charset="0"/>
                        <a:cs typeface="Times New Roman" panose="02020603050405020304" pitchFamily="18" charset="0"/>
                      </a:endParaRPr>
                    </a:p>
                  </a:txBody>
                  <a:tcPr/>
                </a:tc>
                <a:tc>
                  <a:txBody>
                    <a:bodyPr/>
                    <a:lstStyle/>
                    <a:p>
                      <a:endParaRPr lang="ru-RU" dirty="0">
                        <a:latin typeface="Times New Roman" panose="02020603050405020304" pitchFamily="18" charset="0"/>
                        <a:cs typeface="Times New Roman" panose="02020603050405020304"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636680"/>
          </a:xfrm>
        </p:spPr>
        <p:txBody>
          <a:bodyPr>
            <a:normAutofit/>
          </a:bodyPr>
          <a:lstStyle/>
          <a:p>
            <a:r>
              <a:rPr lang="ru-RU" sz="3200" b="1" dirty="0">
                <a:latin typeface="Times New Roman" panose="02020603050405020304" pitchFamily="18" charset="0"/>
                <a:cs typeface="Times New Roman" panose="02020603050405020304" pitchFamily="18" charset="0"/>
              </a:rPr>
              <a:t>Приём «Верные и неверные утверждения»</a:t>
            </a:r>
            <a:endParaRPr lang="ru-RU" sz="32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79512" y="1484784"/>
            <a:ext cx="8712968" cy="5184576"/>
          </a:xfrm>
        </p:spPr>
        <p:txBody>
          <a:bodyPr>
            <a:normAutofit fontScale="70000" lnSpcReduction="20000"/>
          </a:bodyPr>
          <a:lstStyle/>
          <a:p>
            <a:pPr algn="just"/>
            <a:r>
              <a:rPr lang="ru-RU" dirty="0" smtClean="0"/>
              <a:t>   </a:t>
            </a:r>
            <a:r>
              <a:rPr lang="ru-RU" sz="2800" dirty="0" smtClean="0">
                <a:latin typeface="Times New Roman" panose="02020603050405020304" pitchFamily="18" charset="0"/>
                <a:cs typeface="Times New Roman" panose="02020603050405020304" pitchFamily="18" charset="0"/>
              </a:rPr>
              <a:t>Этот </a:t>
            </a:r>
            <a:r>
              <a:rPr lang="ru-RU" sz="2800" dirty="0">
                <a:latin typeface="Times New Roman" panose="02020603050405020304" pitchFamily="18" charset="0"/>
                <a:cs typeface="Times New Roman" panose="02020603050405020304" pitchFamily="18" charset="0"/>
              </a:rPr>
              <a:t>прием может быть началом урока. Предлагаю ряд утверждений по определенной теме. Учащиеся выбирают “верные” утверждения, полагаясь на собственный опыт или интуицию. В любом случае они настраиваются на изучение темы, выделяют ключевые моменты, а элемент соревнования позволяет удерживать внимание до конца урока. </a:t>
            </a:r>
            <a:r>
              <a:rPr lang="ru-RU" sz="2800" dirty="0" smtClean="0">
                <a:latin typeface="Times New Roman" panose="02020603050405020304" pitchFamily="18" charset="0"/>
                <a:cs typeface="Times New Roman" panose="02020603050405020304" pitchFamily="18" charset="0"/>
              </a:rPr>
              <a:t>    На </a:t>
            </a:r>
            <a:r>
              <a:rPr lang="ru-RU" sz="2800" dirty="0">
                <a:latin typeface="Times New Roman" panose="02020603050405020304" pitchFamily="18" charset="0"/>
                <a:cs typeface="Times New Roman" panose="02020603050405020304" pitchFamily="18" charset="0"/>
              </a:rPr>
              <a:t>стадии рефлексии возвращаемся к этому приему, чтобы выяснить, какие из утверждений были верными.</a:t>
            </a:r>
          </a:p>
          <a:p>
            <a:pPr algn="just"/>
            <a:r>
              <a:rPr lang="ru-RU" sz="2800" dirty="0">
                <a:latin typeface="Times New Roman" panose="02020603050405020304" pitchFamily="18" charset="0"/>
                <a:cs typeface="Times New Roman" panose="02020603050405020304" pitchFamily="18" charset="0"/>
              </a:rPr>
              <a:t>По теме «Правописание предлогов» в 7 классе можно использовать следующие утверждения:</a:t>
            </a:r>
          </a:p>
          <a:p>
            <a:pPr algn="just"/>
            <a:r>
              <a:rPr lang="ru-RU" sz="2800" dirty="0">
                <a:latin typeface="Times New Roman" panose="02020603050405020304" pitchFamily="18" charset="0"/>
                <a:cs typeface="Times New Roman" panose="02020603050405020304" pitchFamily="18" charset="0"/>
              </a:rPr>
              <a:t>а) все предлоги пишутся всегда отдельно от слов, с которыми они употребляются;</a:t>
            </a:r>
          </a:p>
          <a:p>
            <a:pPr algn="just"/>
            <a:r>
              <a:rPr lang="ru-RU" sz="2800" dirty="0">
                <a:latin typeface="Times New Roman" panose="02020603050405020304" pitchFamily="18" charset="0"/>
                <a:cs typeface="Times New Roman" panose="02020603050405020304" pitchFamily="18" charset="0"/>
              </a:rPr>
              <a:t>б) все предлоги пишутся в одно слово;</a:t>
            </a:r>
          </a:p>
          <a:p>
            <a:pPr algn="just"/>
            <a:r>
              <a:rPr lang="ru-RU" sz="2800" dirty="0">
                <a:latin typeface="Times New Roman" panose="02020603050405020304" pitchFamily="18" charset="0"/>
                <a:cs typeface="Times New Roman" panose="02020603050405020304" pitchFamily="18" charset="0"/>
              </a:rPr>
              <a:t>в) правописание производных предлогов надо запомнить;</a:t>
            </a:r>
          </a:p>
          <a:p>
            <a:pPr algn="just"/>
            <a:r>
              <a:rPr lang="ru-RU" sz="2800" dirty="0">
                <a:latin typeface="Times New Roman" panose="02020603050405020304" pitchFamily="18" charset="0"/>
                <a:cs typeface="Times New Roman" panose="02020603050405020304" pitchFamily="18" charset="0"/>
              </a:rPr>
              <a:t>г) в предложении предлог нельзя заменить другим предлогом или союзом;</a:t>
            </a:r>
          </a:p>
          <a:p>
            <a:pPr algn="just"/>
            <a:r>
              <a:rPr lang="ru-RU" sz="2800" dirty="0">
                <a:latin typeface="Times New Roman" panose="02020603050405020304" pitchFamily="18" charset="0"/>
                <a:cs typeface="Times New Roman" panose="02020603050405020304" pitchFamily="18" charset="0"/>
              </a:rPr>
              <a:t>д) производные предлоги можно спутать с самостоятельными частями речи.</a:t>
            </a:r>
          </a:p>
          <a:p>
            <a:pPr marL="0" indent="0" algn="just">
              <a:buNone/>
            </a:pP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86750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b="1" dirty="0">
                <a:solidFill>
                  <a:srgbClr val="0070C0"/>
                </a:solidFill>
                <a:latin typeface="Times New Roman" pitchFamily="18" charset="0"/>
                <a:cs typeface="Times New Roman" pitchFamily="18" charset="0"/>
              </a:rPr>
              <a:t>Прием «повторение с расширением», когда учитель и/или обучающиеся составляют серию вопросов, ответы на которые позволяют дополнить знания нового или уже давно пройденного материала</a:t>
            </a:r>
          </a:p>
        </p:txBody>
      </p:sp>
      <p:sp>
        <p:nvSpPr>
          <p:cNvPr id="3" name="Содержимое 2"/>
          <p:cNvSpPr>
            <a:spLocks noGrp="1"/>
          </p:cNvSpPr>
          <p:nvPr>
            <p:ph idx="1"/>
          </p:nvPr>
        </p:nvSpPr>
        <p:spPr/>
        <p:txBody>
          <a:bodyPr>
            <a:normAutofit fontScale="77500" lnSpcReduction="20000"/>
          </a:bodyPr>
          <a:lstStyle/>
          <a:p>
            <a:pPr>
              <a:buNone/>
            </a:pPr>
            <a:r>
              <a:rPr lang="ru-RU" dirty="0"/>
              <a:t> </a:t>
            </a:r>
            <a:r>
              <a:rPr lang="ru-RU" dirty="0" smtClean="0"/>
              <a:t>   </a:t>
            </a:r>
            <a:r>
              <a:rPr lang="ru-RU" sz="3300" dirty="0" smtClean="0">
                <a:latin typeface="Times New Roman" pitchFamily="18" charset="0"/>
                <a:cs typeface="Times New Roman" pitchFamily="18" charset="0"/>
              </a:rPr>
              <a:t>Выпишите</a:t>
            </a:r>
            <a:r>
              <a:rPr lang="ru-RU" sz="3300" dirty="0">
                <a:latin typeface="Times New Roman" pitchFamily="18" charset="0"/>
                <a:cs typeface="Times New Roman" pitchFamily="18" charset="0"/>
              </a:rPr>
              <a:t>, раскрывая скобки, ряд, во всех словах которого пишется НН. В выписанном ряду для каждого случая укажите условия выбора написания </a:t>
            </a:r>
            <a:r>
              <a:rPr lang="ru-RU" sz="3300" dirty="0" smtClean="0">
                <a:latin typeface="Times New Roman" pitchFamily="18" charset="0"/>
                <a:cs typeface="Times New Roman" pitchFamily="18" charset="0"/>
              </a:rPr>
              <a:t>НН</a:t>
            </a:r>
            <a:endParaRPr lang="ru-RU" sz="3300" dirty="0">
              <a:latin typeface="Times New Roman" pitchFamily="18" charset="0"/>
              <a:cs typeface="Times New Roman" pitchFamily="18" charset="0"/>
            </a:endParaRPr>
          </a:p>
          <a:p>
            <a:r>
              <a:rPr lang="ru-RU" sz="3300" dirty="0">
                <a:latin typeface="Times New Roman" pitchFamily="18" charset="0"/>
                <a:cs typeface="Times New Roman" pitchFamily="18" charset="0"/>
              </a:rPr>
              <a:t>решение </a:t>
            </a:r>
            <a:r>
              <a:rPr lang="ru-RU" sz="3300" dirty="0" err="1">
                <a:latin typeface="Times New Roman" pitchFamily="18" charset="0"/>
                <a:cs typeface="Times New Roman" pitchFamily="18" charset="0"/>
              </a:rPr>
              <a:t>продума</a:t>
            </a:r>
            <a:r>
              <a:rPr lang="ru-RU" sz="3300" dirty="0">
                <a:latin typeface="Times New Roman" pitchFamily="18" charset="0"/>
                <a:cs typeface="Times New Roman" pitchFamily="18" charset="0"/>
              </a:rPr>
              <a:t>(</a:t>
            </a:r>
            <a:r>
              <a:rPr lang="ru-RU" sz="3300" dirty="0" err="1">
                <a:latin typeface="Times New Roman" pitchFamily="18" charset="0"/>
                <a:cs typeface="Times New Roman" pitchFamily="18" charset="0"/>
              </a:rPr>
              <a:t>н,нн</a:t>
            </a:r>
            <a:r>
              <a:rPr lang="ru-RU" sz="3300" dirty="0">
                <a:latin typeface="Times New Roman" pitchFamily="18" charset="0"/>
                <a:cs typeface="Times New Roman" pitchFamily="18" charset="0"/>
              </a:rPr>
              <a:t>)о, </a:t>
            </a:r>
            <a:r>
              <a:rPr lang="ru-RU" sz="3300" dirty="0" err="1">
                <a:latin typeface="Times New Roman" pitchFamily="18" charset="0"/>
                <a:cs typeface="Times New Roman" pitchFamily="18" charset="0"/>
              </a:rPr>
              <a:t>написа</a:t>
            </a:r>
            <a:r>
              <a:rPr lang="ru-RU" sz="3300" dirty="0">
                <a:latin typeface="Times New Roman" pitchFamily="18" charset="0"/>
                <a:cs typeface="Times New Roman" pitchFamily="18" charset="0"/>
              </a:rPr>
              <a:t>(</a:t>
            </a:r>
            <a:r>
              <a:rPr lang="ru-RU" sz="3300" dirty="0" err="1">
                <a:latin typeface="Times New Roman" pitchFamily="18" charset="0"/>
                <a:cs typeface="Times New Roman" pitchFamily="18" charset="0"/>
              </a:rPr>
              <a:t>н,нн</a:t>
            </a:r>
            <a:r>
              <a:rPr lang="ru-RU" sz="3300" dirty="0">
                <a:latin typeface="Times New Roman" pitchFamily="18" charset="0"/>
                <a:cs typeface="Times New Roman" pitchFamily="18" charset="0"/>
              </a:rPr>
              <a:t>)</a:t>
            </a:r>
            <a:r>
              <a:rPr lang="ru-RU" sz="3300" dirty="0" err="1">
                <a:latin typeface="Times New Roman" pitchFamily="18" charset="0"/>
                <a:cs typeface="Times New Roman" pitchFamily="18" charset="0"/>
              </a:rPr>
              <a:t>ое</a:t>
            </a:r>
            <a:r>
              <a:rPr lang="ru-RU" sz="3300" dirty="0">
                <a:latin typeface="Times New Roman" pitchFamily="18" charset="0"/>
                <a:cs typeface="Times New Roman" pitchFamily="18" charset="0"/>
              </a:rPr>
              <a:t> сочинение, дети </a:t>
            </a:r>
            <a:r>
              <a:rPr lang="ru-RU" sz="3300" dirty="0" err="1">
                <a:latin typeface="Times New Roman" pitchFamily="18" charset="0"/>
                <a:cs typeface="Times New Roman" pitchFamily="18" charset="0"/>
              </a:rPr>
              <a:t>воспита</a:t>
            </a:r>
            <a:r>
              <a:rPr lang="ru-RU" sz="3300" dirty="0">
                <a:latin typeface="Times New Roman" pitchFamily="18" charset="0"/>
                <a:cs typeface="Times New Roman" pitchFamily="18" charset="0"/>
              </a:rPr>
              <a:t>(</a:t>
            </a:r>
            <a:r>
              <a:rPr lang="ru-RU" sz="3300" dirty="0" err="1">
                <a:latin typeface="Times New Roman" pitchFamily="18" charset="0"/>
                <a:cs typeface="Times New Roman" pitchFamily="18" charset="0"/>
              </a:rPr>
              <a:t>н,нн</a:t>
            </a:r>
            <a:r>
              <a:rPr lang="ru-RU" sz="3300" dirty="0">
                <a:latin typeface="Times New Roman" pitchFamily="18" charset="0"/>
                <a:cs typeface="Times New Roman" pitchFamily="18" charset="0"/>
              </a:rPr>
              <a:t>)</a:t>
            </a:r>
            <a:r>
              <a:rPr lang="ru-RU" sz="3300" dirty="0" err="1">
                <a:latin typeface="Times New Roman" pitchFamily="18" charset="0"/>
                <a:cs typeface="Times New Roman" pitchFamily="18" charset="0"/>
              </a:rPr>
              <a:t>ы</a:t>
            </a:r>
            <a:r>
              <a:rPr lang="ru-RU" sz="3300" dirty="0">
                <a:latin typeface="Times New Roman" pitchFamily="18" charset="0"/>
                <a:cs typeface="Times New Roman" pitchFamily="18" charset="0"/>
              </a:rPr>
              <a:t> и умны</a:t>
            </a:r>
          </a:p>
          <a:p>
            <a:r>
              <a:rPr lang="ru-RU" sz="3300" dirty="0" err="1">
                <a:latin typeface="Times New Roman" pitchFamily="18" charset="0"/>
                <a:cs typeface="Times New Roman" pitchFamily="18" charset="0"/>
              </a:rPr>
              <a:t>кова</a:t>
            </a:r>
            <a:r>
              <a:rPr lang="ru-RU" sz="3300" dirty="0">
                <a:latin typeface="Times New Roman" pitchFamily="18" charset="0"/>
                <a:cs typeface="Times New Roman" pitchFamily="18" charset="0"/>
              </a:rPr>
              <a:t>(</a:t>
            </a:r>
            <a:r>
              <a:rPr lang="ru-RU" sz="3300" dirty="0" err="1">
                <a:latin typeface="Times New Roman" pitchFamily="18" charset="0"/>
                <a:cs typeface="Times New Roman" pitchFamily="18" charset="0"/>
              </a:rPr>
              <a:t>н,нн</a:t>
            </a:r>
            <a:r>
              <a:rPr lang="ru-RU" sz="3300" dirty="0">
                <a:latin typeface="Times New Roman" pitchFamily="18" charset="0"/>
                <a:cs typeface="Times New Roman" pitchFamily="18" charset="0"/>
              </a:rPr>
              <a:t>)</a:t>
            </a:r>
            <a:r>
              <a:rPr lang="ru-RU" sz="3300" dirty="0" err="1">
                <a:latin typeface="Times New Roman" pitchFamily="18" charset="0"/>
                <a:cs typeface="Times New Roman" pitchFamily="18" charset="0"/>
              </a:rPr>
              <a:t>ая</a:t>
            </a:r>
            <a:r>
              <a:rPr lang="ru-RU" sz="3300" dirty="0">
                <a:latin typeface="Times New Roman" pitchFamily="18" charset="0"/>
                <a:cs typeface="Times New Roman" pitchFamily="18" charset="0"/>
              </a:rPr>
              <a:t> решётка, </a:t>
            </a:r>
            <a:r>
              <a:rPr lang="ru-RU" sz="3300" dirty="0" err="1">
                <a:latin typeface="Times New Roman" pitchFamily="18" charset="0"/>
                <a:cs typeface="Times New Roman" pitchFamily="18" charset="0"/>
              </a:rPr>
              <a:t>некоше</a:t>
            </a:r>
            <a:r>
              <a:rPr lang="ru-RU" sz="3300" dirty="0">
                <a:latin typeface="Times New Roman" pitchFamily="18" charset="0"/>
                <a:cs typeface="Times New Roman" pitchFamily="18" charset="0"/>
              </a:rPr>
              <a:t>(</a:t>
            </a:r>
            <a:r>
              <a:rPr lang="ru-RU" sz="3300" dirty="0" err="1">
                <a:latin typeface="Times New Roman" pitchFamily="18" charset="0"/>
                <a:cs typeface="Times New Roman" pitchFamily="18" charset="0"/>
              </a:rPr>
              <a:t>н,нн</a:t>
            </a:r>
            <a:r>
              <a:rPr lang="ru-RU" sz="3300" dirty="0">
                <a:latin typeface="Times New Roman" pitchFamily="18" charset="0"/>
                <a:cs typeface="Times New Roman" pitchFamily="18" charset="0"/>
              </a:rPr>
              <a:t>)</a:t>
            </a:r>
            <a:r>
              <a:rPr lang="ru-RU" sz="3300" dirty="0" err="1">
                <a:latin typeface="Times New Roman" pitchFamily="18" charset="0"/>
                <a:cs typeface="Times New Roman" pitchFamily="18" charset="0"/>
              </a:rPr>
              <a:t>ая</a:t>
            </a:r>
            <a:r>
              <a:rPr lang="ru-RU" sz="3300" dirty="0">
                <a:latin typeface="Times New Roman" pitchFamily="18" charset="0"/>
                <a:cs typeface="Times New Roman" pitchFamily="18" charset="0"/>
              </a:rPr>
              <a:t> трава, кожа(</a:t>
            </a:r>
            <a:r>
              <a:rPr lang="ru-RU" sz="3300" dirty="0" err="1">
                <a:latin typeface="Times New Roman" pitchFamily="18" charset="0"/>
                <a:cs typeface="Times New Roman" pitchFamily="18" charset="0"/>
              </a:rPr>
              <a:t>н,нн</a:t>
            </a:r>
            <a:r>
              <a:rPr lang="ru-RU" sz="3300" dirty="0">
                <a:latin typeface="Times New Roman" pitchFamily="18" charset="0"/>
                <a:cs typeface="Times New Roman" pitchFamily="18" charset="0"/>
              </a:rPr>
              <a:t>)</a:t>
            </a:r>
            <a:r>
              <a:rPr lang="ru-RU" sz="3300" dirty="0" err="1">
                <a:latin typeface="Times New Roman" pitchFamily="18" charset="0"/>
                <a:cs typeface="Times New Roman" pitchFamily="18" charset="0"/>
              </a:rPr>
              <a:t>ая</a:t>
            </a:r>
            <a:r>
              <a:rPr lang="ru-RU" sz="3300" dirty="0">
                <a:latin typeface="Times New Roman" pitchFamily="18" charset="0"/>
                <a:cs typeface="Times New Roman" pitchFamily="18" charset="0"/>
              </a:rPr>
              <a:t> куртка</a:t>
            </a:r>
          </a:p>
          <a:p>
            <a:r>
              <a:rPr lang="ru-RU" sz="3300" dirty="0" err="1">
                <a:latin typeface="Times New Roman" pitchFamily="18" charset="0"/>
                <a:cs typeface="Times New Roman" pitchFamily="18" charset="0"/>
              </a:rPr>
              <a:t>занесё</a:t>
            </a:r>
            <a:r>
              <a:rPr lang="ru-RU" sz="3300" dirty="0">
                <a:latin typeface="Times New Roman" pitchFamily="18" charset="0"/>
                <a:cs typeface="Times New Roman" pitchFamily="18" charset="0"/>
              </a:rPr>
              <a:t>(</a:t>
            </a:r>
            <a:r>
              <a:rPr lang="ru-RU" sz="3300" dirty="0" err="1">
                <a:latin typeface="Times New Roman" pitchFamily="18" charset="0"/>
                <a:cs typeface="Times New Roman" pitchFamily="18" charset="0"/>
              </a:rPr>
              <a:t>н,нн</a:t>
            </a:r>
            <a:r>
              <a:rPr lang="ru-RU" sz="3300" dirty="0">
                <a:latin typeface="Times New Roman" pitchFamily="18" charset="0"/>
                <a:cs typeface="Times New Roman" pitchFamily="18" charset="0"/>
              </a:rPr>
              <a:t>)</a:t>
            </a:r>
            <a:r>
              <a:rPr lang="ru-RU" sz="3300" dirty="0" err="1">
                <a:latin typeface="Times New Roman" pitchFamily="18" charset="0"/>
                <a:cs typeface="Times New Roman" pitchFamily="18" charset="0"/>
              </a:rPr>
              <a:t>ый</a:t>
            </a:r>
            <a:r>
              <a:rPr lang="ru-RU" sz="3300" dirty="0">
                <a:latin typeface="Times New Roman" pitchFamily="18" charset="0"/>
                <a:cs typeface="Times New Roman" pitchFamily="18" charset="0"/>
              </a:rPr>
              <a:t> снегом, юбка дли(</a:t>
            </a:r>
            <a:r>
              <a:rPr lang="ru-RU" sz="3300" dirty="0" err="1">
                <a:latin typeface="Times New Roman" pitchFamily="18" charset="0"/>
                <a:cs typeface="Times New Roman" pitchFamily="18" charset="0"/>
              </a:rPr>
              <a:t>н,нн</a:t>
            </a:r>
            <a:r>
              <a:rPr lang="ru-RU" sz="3300" dirty="0">
                <a:latin typeface="Times New Roman" pitchFamily="18" charset="0"/>
                <a:cs typeface="Times New Roman" pitchFamily="18" charset="0"/>
              </a:rPr>
              <a:t>)а, отвечал </a:t>
            </a:r>
            <a:r>
              <a:rPr lang="ru-RU" sz="3300" dirty="0" err="1">
                <a:latin typeface="Times New Roman" pitchFamily="18" charset="0"/>
                <a:cs typeface="Times New Roman" pitchFamily="18" charset="0"/>
              </a:rPr>
              <a:t>рассея</a:t>
            </a:r>
            <a:r>
              <a:rPr lang="ru-RU" sz="3300" dirty="0">
                <a:latin typeface="Times New Roman" pitchFamily="18" charset="0"/>
                <a:cs typeface="Times New Roman" pitchFamily="18" charset="0"/>
              </a:rPr>
              <a:t>(</a:t>
            </a:r>
            <a:r>
              <a:rPr lang="ru-RU" sz="3300" dirty="0" err="1">
                <a:latin typeface="Times New Roman" pitchFamily="18" charset="0"/>
                <a:cs typeface="Times New Roman" pitchFamily="18" charset="0"/>
              </a:rPr>
              <a:t>н,нн</a:t>
            </a:r>
            <a:r>
              <a:rPr lang="ru-RU" sz="3300" dirty="0">
                <a:latin typeface="Times New Roman" pitchFamily="18" charset="0"/>
                <a:cs typeface="Times New Roman" pitchFamily="18" charset="0"/>
              </a:rPr>
              <a:t>)о</a:t>
            </a:r>
          </a:p>
          <a:p>
            <a:r>
              <a:rPr lang="ru-RU" sz="3300" dirty="0">
                <a:latin typeface="Times New Roman" pitchFamily="18" charset="0"/>
                <a:cs typeface="Times New Roman" pitchFamily="18" charset="0"/>
              </a:rPr>
              <a:t>серебря(</a:t>
            </a:r>
            <a:r>
              <a:rPr lang="ru-RU" sz="3300" dirty="0" err="1">
                <a:latin typeface="Times New Roman" pitchFamily="18" charset="0"/>
                <a:cs typeface="Times New Roman" pitchFamily="18" charset="0"/>
              </a:rPr>
              <a:t>н,нн</a:t>
            </a:r>
            <a:r>
              <a:rPr lang="ru-RU" sz="3300" dirty="0">
                <a:latin typeface="Times New Roman" pitchFamily="18" charset="0"/>
                <a:cs typeface="Times New Roman" pitchFamily="18" charset="0"/>
              </a:rPr>
              <a:t>)</a:t>
            </a:r>
            <a:r>
              <a:rPr lang="ru-RU" sz="3300" dirty="0" err="1">
                <a:latin typeface="Times New Roman" pitchFamily="18" charset="0"/>
                <a:cs typeface="Times New Roman" pitchFamily="18" charset="0"/>
              </a:rPr>
              <a:t>ый</a:t>
            </a:r>
            <a:r>
              <a:rPr lang="ru-RU" sz="3300" dirty="0">
                <a:latin typeface="Times New Roman" pitchFamily="18" charset="0"/>
                <a:cs typeface="Times New Roman" pitchFamily="18" charset="0"/>
              </a:rPr>
              <a:t> иней, правило </a:t>
            </a:r>
            <a:r>
              <a:rPr lang="ru-RU" sz="3300" dirty="0" err="1">
                <a:latin typeface="Times New Roman" pitchFamily="18" charset="0"/>
                <a:cs typeface="Times New Roman" pitchFamily="18" charset="0"/>
              </a:rPr>
              <a:t>выуче</a:t>
            </a:r>
            <a:r>
              <a:rPr lang="ru-RU" sz="3300" dirty="0">
                <a:latin typeface="Times New Roman" pitchFamily="18" charset="0"/>
                <a:cs typeface="Times New Roman" pitchFamily="18" charset="0"/>
              </a:rPr>
              <a:t>(</a:t>
            </a:r>
            <a:r>
              <a:rPr lang="ru-RU" sz="3300" dirty="0" err="1">
                <a:latin typeface="Times New Roman" pitchFamily="18" charset="0"/>
                <a:cs typeface="Times New Roman" pitchFamily="18" charset="0"/>
              </a:rPr>
              <a:t>н,нн</a:t>
            </a:r>
            <a:r>
              <a:rPr lang="ru-RU" sz="3300" dirty="0">
                <a:latin typeface="Times New Roman" pitchFamily="18" charset="0"/>
                <a:cs typeface="Times New Roman" pitchFamily="18" charset="0"/>
              </a:rPr>
              <a:t>)о, </a:t>
            </a:r>
            <a:r>
              <a:rPr lang="ru-RU" sz="3300" dirty="0" err="1">
                <a:latin typeface="Times New Roman" pitchFamily="18" charset="0"/>
                <a:cs typeface="Times New Roman" pitchFamily="18" charset="0"/>
              </a:rPr>
              <a:t>убра</a:t>
            </a:r>
            <a:r>
              <a:rPr lang="ru-RU" sz="3300" dirty="0">
                <a:latin typeface="Times New Roman" pitchFamily="18" charset="0"/>
                <a:cs typeface="Times New Roman" pitchFamily="18" charset="0"/>
              </a:rPr>
              <a:t>(</a:t>
            </a:r>
            <a:r>
              <a:rPr lang="ru-RU" sz="3300" dirty="0" err="1">
                <a:latin typeface="Times New Roman" pitchFamily="18" charset="0"/>
                <a:cs typeface="Times New Roman" pitchFamily="18" charset="0"/>
              </a:rPr>
              <a:t>н,нн</a:t>
            </a:r>
            <a:r>
              <a:rPr lang="ru-RU" sz="3300" dirty="0">
                <a:latin typeface="Times New Roman" pitchFamily="18" charset="0"/>
                <a:cs typeface="Times New Roman" pitchFamily="18" charset="0"/>
              </a:rPr>
              <a:t>)</a:t>
            </a:r>
            <a:r>
              <a:rPr lang="ru-RU" sz="3300" dirty="0" err="1">
                <a:latin typeface="Times New Roman" pitchFamily="18" charset="0"/>
                <a:cs typeface="Times New Roman" pitchFamily="18" charset="0"/>
              </a:rPr>
              <a:t>ая</a:t>
            </a:r>
            <a:r>
              <a:rPr lang="ru-RU" sz="3300" dirty="0">
                <a:latin typeface="Times New Roman" pitchFamily="18" charset="0"/>
                <a:cs typeface="Times New Roman" pitchFamily="18" charset="0"/>
              </a:rPr>
              <a:t> комната</a:t>
            </a:r>
          </a:p>
          <a:p>
            <a:pPr>
              <a:buNone/>
            </a:pPr>
            <a:endParaRPr lang="ru-RU"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800" b="1" dirty="0">
                <a:solidFill>
                  <a:srgbClr val="0070C0"/>
                </a:solidFill>
                <a:latin typeface="Times New Roman" pitchFamily="18" charset="0"/>
                <a:cs typeface="Times New Roman" pitchFamily="18" charset="0"/>
              </a:rPr>
              <a:t>При отработке этого задания учитель может попросить ребят составить вопросы, которые помогут повторить орфограммы, встретившиеся в данных словах</a:t>
            </a:r>
          </a:p>
        </p:txBody>
      </p:sp>
      <p:sp>
        <p:nvSpPr>
          <p:cNvPr id="3" name="Содержимое 2"/>
          <p:cNvSpPr>
            <a:spLocks noGrp="1"/>
          </p:cNvSpPr>
          <p:nvPr>
            <p:ph idx="1"/>
          </p:nvPr>
        </p:nvSpPr>
        <p:spPr/>
        <p:txBody>
          <a:bodyPr>
            <a:normAutofit fontScale="85000" lnSpcReduction="10000"/>
          </a:bodyPr>
          <a:lstStyle/>
          <a:p>
            <a:r>
              <a:rPr lang="ru-RU" sz="3300" dirty="0" smtClean="0">
                <a:latin typeface="Times New Roman" pitchFamily="18" charset="0"/>
                <a:cs typeface="Times New Roman" pitchFamily="18" charset="0"/>
              </a:rPr>
              <a:t>Сколько </a:t>
            </a:r>
            <a:r>
              <a:rPr lang="ru-RU" sz="3300" dirty="0">
                <a:latin typeface="Times New Roman" pitchFamily="18" charset="0"/>
                <a:cs typeface="Times New Roman" pitchFamily="18" charset="0"/>
              </a:rPr>
              <a:t>букв Н пишется в прилагательных, образованных от существительных с помощью суффиксов -ан, -</a:t>
            </a:r>
            <a:r>
              <a:rPr lang="ru-RU" sz="3300" dirty="0" err="1">
                <a:latin typeface="Times New Roman" pitchFamily="18" charset="0"/>
                <a:cs typeface="Times New Roman" pitchFamily="18" charset="0"/>
              </a:rPr>
              <a:t>ян</a:t>
            </a:r>
            <a:r>
              <a:rPr lang="ru-RU" sz="3300" dirty="0">
                <a:latin typeface="Times New Roman" pitchFamily="18" charset="0"/>
                <a:cs typeface="Times New Roman" pitchFamily="18" charset="0"/>
              </a:rPr>
              <a:t>, -ин</a:t>
            </a:r>
            <a:r>
              <a:rPr lang="ru-RU" sz="3300" dirty="0" smtClean="0">
                <a:latin typeface="Times New Roman" pitchFamily="18" charset="0"/>
                <a:cs typeface="Times New Roman" pitchFamily="18" charset="0"/>
              </a:rPr>
              <a:t>? </a:t>
            </a:r>
            <a:r>
              <a:rPr lang="ru-RU" sz="3300" dirty="0">
                <a:latin typeface="Times New Roman" pitchFamily="18" charset="0"/>
                <a:cs typeface="Times New Roman" pitchFamily="18" charset="0"/>
              </a:rPr>
              <a:t>Какие слова исключения из этого правила? </a:t>
            </a:r>
          </a:p>
          <a:p>
            <a:r>
              <a:rPr lang="ru-RU" sz="3300" dirty="0">
                <a:latin typeface="Times New Roman" pitchFamily="18" charset="0"/>
                <a:cs typeface="Times New Roman" pitchFamily="18" charset="0"/>
              </a:rPr>
              <a:t>Сколько букв Н пишется в прилагательных, образованных от существительных с основой на Н и с суффиксами -</a:t>
            </a:r>
            <a:r>
              <a:rPr lang="ru-RU" sz="3300" dirty="0" err="1">
                <a:latin typeface="Times New Roman" pitchFamily="18" charset="0"/>
                <a:cs typeface="Times New Roman" pitchFamily="18" charset="0"/>
              </a:rPr>
              <a:t>енн</a:t>
            </a:r>
            <a:r>
              <a:rPr lang="ru-RU" sz="3300" dirty="0">
                <a:latin typeface="Times New Roman" pitchFamily="18" charset="0"/>
                <a:cs typeface="Times New Roman" pitchFamily="18" charset="0"/>
              </a:rPr>
              <a:t>, -</a:t>
            </a:r>
            <a:r>
              <a:rPr lang="ru-RU" sz="3300" dirty="0" err="1">
                <a:latin typeface="Times New Roman" pitchFamily="18" charset="0"/>
                <a:cs typeface="Times New Roman" pitchFamily="18" charset="0"/>
              </a:rPr>
              <a:t>онн</a:t>
            </a:r>
            <a:r>
              <a:rPr lang="ru-RU" sz="3300" dirty="0">
                <a:latin typeface="Times New Roman" pitchFamily="18" charset="0"/>
                <a:cs typeface="Times New Roman" pitchFamily="18" charset="0"/>
              </a:rPr>
              <a:t>.? </a:t>
            </a:r>
          </a:p>
          <a:p>
            <a:r>
              <a:rPr lang="ru-RU" sz="3300" dirty="0">
                <a:latin typeface="Times New Roman" pitchFamily="18" charset="0"/>
                <a:cs typeface="Times New Roman" pitchFamily="18" charset="0"/>
              </a:rPr>
              <a:t>Сколько букв Н пишется в полных страдательных причастиях прошедшего времени? </a:t>
            </a:r>
          </a:p>
          <a:p>
            <a:r>
              <a:rPr lang="ru-RU" sz="3300" dirty="0">
                <a:latin typeface="Times New Roman" pitchFamily="18" charset="0"/>
                <a:cs typeface="Times New Roman" pitchFamily="18" charset="0"/>
              </a:rPr>
              <a:t>Сколько букв Н пишется в кратких причастиях? </a:t>
            </a:r>
          </a:p>
          <a:p>
            <a:pPr>
              <a:buNone/>
            </a:pPr>
            <a:endParaRPr lang="ru-RU"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000" dirty="0" smtClean="0">
                <a:solidFill>
                  <a:srgbClr val="7030A0"/>
                </a:solidFill>
                <a:latin typeface="Times New Roman" pitchFamily="18" charset="0"/>
                <a:cs typeface="Times New Roman" pitchFamily="18" charset="0"/>
              </a:rPr>
              <a:t> </a:t>
            </a:r>
            <a:r>
              <a:rPr lang="ru-RU" sz="2400" b="1" dirty="0" smtClean="0">
                <a:solidFill>
                  <a:srgbClr val="0070C0"/>
                </a:solidFill>
                <a:latin typeface="Times New Roman" pitchFamily="18" charset="0"/>
                <a:cs typeface="Times New Roman" pitchFamily="18" charset="0"/>
              </a:rPr>
              <a:t>"Тренировочный материал по анализу стихотворений". Здесь больше внимания уделено пониманию идеи поэтического произведения и изобразительно-художественным средствам языка</a:t>
            </a:r>
            <a:endParaRPr lang="ru-RU" sz="2400" b="1" dirty="0">
              <a:solidFill>
                <a:srgbClr val="0070C0"/>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a:bodyPr>
          <a:lstStyle/>
          <a:p>
            <a:pPr>
              <a:buNone/>
            </a:pPr>
            <a:r>
              <a:rPr lang="ru-RU" dirty="0" smtClean="0">
                <a:latin typeface="Times New Roman" pitchFamily="18" charset="0"/>
                <a:cs typeface="Times New Roman" pitchFamily="18" charset="0"/>
              </a:rPr>
              <a:t>                         Старая </a:t>
            </a:r>
            <a:r>
              <a:rPr lang="ru-RU" dirty="0">
                <a:latin typeface="Times New Roman" pitchFamily="18" charset="0"/>
                <a:cs typeface="Times New Roman" pitchFamily="18" charset="0"/>
              </a:rPr>
              <a:t>яблоня</a:t>
            </a:r>
          </a:p>
          <a:p>
            <a:pPr>
              <a:buNone/>
            </a:pPr>
            <a:r>
              <a:rPr lang="ru-RU" dirty="0" smtClean="0">
                <a:latin typeface="Times New Roman" pitchFamily="18" charset="0"/>
                <a:cs typeface="Times New Roman" pitchFamily="18" charset="0"/>
              </a:rPr>
              <a:t> Вся </a:t>
            </a:r>
            <a:r>
              <a:rPr lang="ru-RU" dirty="0">
                <a:latin typeface="Times New Roman" pitchFamily="18" charset="0"/>
                <a:cs typeface="Times New Roman" pitchFamily="18" charset="0"/>
              </a:rPr>
              <a:t>в снегу, кудрявом, благовонном, 1</a:t>
            </a:r>
          </a:p>
          <a:p>
            <a:pPr>
              <a:buNone/>
            </a:pPr>
            <a:r>
              <a:rPr lang="ru-RU" dirty="0" smtClean="0">
                <a:latin typeface="Times New Roman" pitchFamily="18" charset="0"/>
                <a:cs typeface="Times New Roman" pitchFamily="18" charset="0"/>
              </a:rPr>
              <a:t> Вся-то </a:t>
            </a:r>
            <a:r>
              <a:rPr lang="ru-RU" dirty="0">
                <a:latin typeface="Times New Roman" pitchFamily="18" charset="0"/>
                <a:cs typeface="Times New Roman" pitchFamily="18" charset="0"/>
              </a:rPr>
              <a:t>ты гудишь блаженным звоном 2</a:t>
            </a:r>
          </a:p>
          <a:p>
            <a:pPr>
              <a:buNone/>
            </a:pPr>
            <a:r>
              <a:rPr lang="ru-RU" dirty="0" smtClean="0">
                <a:latin typeface="Times New Roman" pitchFamily="18" charset="0"/>
                <a:cs typeface="Times New Roman" pitchFamily="18" charset="0"/>
              </a:rPr>
              <a:t> Пчел </a:t>
            </a:r>
            <a:r>
              <a:rPr lang="ru-RU" dirty="0">
                <a:latin typeface="Times New Roman" pitchFamily="18" charset="0"/>
                <a:cs typeface="Times New Roman" pitchFamily="18" charset="0"/>
              </a:rPr>
              <a:t>и ос, завистливых и злых… 3</a:t>
            </a:r>
          </a:p>
          <a:p>
            <a:pPr>
              <a:buNone/>
            </a:pPr>
            <a:r>
              <a:rPr lang="ru-RU" dirty="0" smtClean="0">
                <a:latin typeface="Times New Roman" pitchFamily="18" charset="0"/>
                <a:cs typeface="Times New Roman" pitchFamily="18" charset="0"/>
              </a:rPr>
              <a:t> Старишься</a:t>
            </a:r>
            <a:r>
              <a:rPr lang="ru-RU" dirty="0">
                <a:latin typeface="Times New Roman" pitchFamily="18" charset="0"/>
                <a:cs typeface="Times New Roman" pitchFamily="18" charset="0"/>
              </a:rPr>
              <a:t>, подруга дорогая? 4</a:t>
            </a:r>
          </a:p>
          <a:p>
            <a:pPr>
              <a:buNone/>
            </a:pPr>
            <a:r>
              <a:rPr lang="ru-RU" dirty="0" smtClean="0">
                <a:latin typeface="Times New Roman" pitchFamily="18" charset="0"/>
                <a:cs typeface="Times New Roman" pitchFamily="18" charset="0"/>
              </a:rPr>
              <a:t> Не </a:t>
            </a:r>
            <a:r>
              <a:rPr lang="ru-RU" dirty="0">
                <a:latin typeface="Times New Roman" pitchFamily="18" charset="0"/>
                <a:cs typeface="Times New Roman" pitchFamily="18" charset="0"/>
              </a:rPr>
              <a:t>беда. Вот будет ли такая 5</a:t>
            </a:r>
          </a:p>
          <a:p>
            <a:pPr>
              <a:buNone/>
            </a:pPr>
            <a:r>
              <a:rPr lang="ru-RU" dirty="0" smtClean="0">
                <a:latin typeface="Times New Roman" pitchFamily="18" charset="0"/>
                <a:cs typeface="Times New Roman" pitchFamily="18" charset="0"/>
              </a:rPr>
              <a:t> Молодая </a:t>
            </a:r>
            <a:r>
              <a:rPr lang="ru-RU" dirty="0">
                <a:latin typeface="Times New Roman" pitchFamily="18" charset="0"/>
                <a:cs typeface="Times New Roman" pitchFamily="18" charset="0"/>
              </a:rPr>
              <a:t>старость у других? 6</a:t>
            </a:r>
          </a:p>
          <a:p>
            <a:pPr>
              <a:buNone/>
            </a:pPr>
            <a:endParaRPr lang="ru-RU" sz="2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img5.jpg"/>
          <p:cNvPicPr>
            <a:picLocks noGrp="1" noChangeAspect="1"/>
          </p:cNvPicPr>
          <p:nvPr>
            <p:ph idx="1"/>
          </p:nvPr>
        </p:nvPicPr>
        <p:blipFill>
          <a:blip r:embed="rId2" cstate="print"/>
          <a:stretch>
            <a:fillRect/>
          </a:stretch>
        </p:blipFill>
        <p:spPr>
          <a:xfrm>
            <a:off x="757172" y="1124744"/>
            <a:ext cx="7775268" cy="5199857"/>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720080"/>
          </a:xfrm>
        </p:spPr>
        <p:txBody>
          <a:bodyPr>
            <a:normAutofit fontScale="90000"/>
          </a:bodyPr>
          <a:lstStyle/>
          <a:p>
            <a:r>
              <a:rPr lang="ru-RU" sz="2800" b="1" dirty="0" smtClean="0">
                <a:solidFill>
                  <a:srgbClr val="0070C0"/>
                </a:solidFill>
                <a:latin typeface="Times New Roman" pitchFamily="18" charset="0"/>
                <a:cs typeface="Times New Roman" pitchFamily="18" charset="0"/>
              </a:rPr>
              <a:t>Первая часть заданий представляет собой литературоведческие вопросы</a:t>
            </a:r>
            <a:endParaRPr lang="ru-RU" sz="2800" b="1" dirty="0">
              <a:solidFill>
                <a:srgbClr val="0070C0"/>
              </a:solidFill>
            </a:endParaRPr>
          </a:p>
        </p:txBody>
      </p:sp>
      <p:sp>
        <p:nvSpPr>
          <p:cNvPr id="3" name="Содержимое 2"/>
          <p:cNvSpPr>
            <a:spLocks noGrp="1"/>
          </p:cNvSpPr>
          <p:nvPr>
            <p:ph idx="1"/>
          </p:nvPr>
        </p:nvSpPr>
        <p:spPr>
          <a:xfrm>
            <a:off x="457200" y="908720"/>
            <a:ext cx="8229600" cy="5616624"/>
          </a:xfrm>
        </p:spPr>
        <p:txBody>
          <a:bodyPr>
            <a:normAutofit fontScale="70000" lnSpcReduction="20000"/>
          </a:bodyPr>
          <a:lstStyle/>
          <a:p>
            <a:pPr>
              <a:buNone/>
            </a:pPr>
            <a:r>
              <a:rPr lang="ru-RU" dirty="0">
                <a:latin typeface="Times New Roman" pitchFamily="18" charset="0"/>
                <a:cs typeface="Times New Roman" pitchFamily="18" charset="0"/>
              </a:rPr>
              <a:t>I.</a:t>
            </a:r>
          </a:p>
          <a:p>
            <a:pPr>
              <a:buNone/>
            </a:pPr>
            <a:r>
              <a:rPr lang="ru-RU" dirty="0" smtClean="0">
                <a:latin typeface="Times New Roman" pitchFamily="18" charset="0"/>
                <a:cs typeface="Times New Roman" pitchFamily="18" charset="0"/>
              </a:rPr>
              <a:t>Заголовок </a:t>
            </a:r>
            <a:r>
              <a:rPr lang="ru-RU" dirty="0">
                <a:latin typeface="Times New Roman" pitchFamily="18" charset="0"/>
                <a:cs typeface="Times New Roman" pitchFamily="18" charset="0"/>
              </a:rPr>
              <a:t>стихотворений отражает:</a:t>
            </a:r>
          </a:p>
          <a:p>
            <a:pPr>
              <a:buNone/>
            </a:pPr>
            <a:r>
              <a:rPr lang="ru-RU" dirty="0">
                <a:latin typeface="Times New Roman" pitchFamily="18" charset="0"/>
                <a:cs typeface="Times New Roman" pitchFamily="18" charset="0"/>
              </a:rPr>
              <a:t>а) тему б) идею</a:t>
            </a:r>
          </a:p>
          <a:p>
            <a:pPr>
              <a:buNone/>
            </a:pPr>
            <a:endParaRPr lang="ru-RU" dirty="0" smtClean="0">
              <a:latin typeface="Times New Roman" pitchFamily="18" charset="0"/>
              <a:cs typeface="Times New Roman" pitchFamily="18" charset="0"/>
            </a:endParaRPr>
          </a:p>
          <a:p>
            <a:pPr>
              <a:buNone/>
            </a:pPr>
            <a:r>
              <a:rPr lang="ru-RU" dirty="0" smtClean="0">
                <a:latin typeface="Times New Roman" pitchFamily="18" charset="0"/>
                <a:cs typeface="Times New Roman" pitchFamily="18" charset="0"/>
              </a:rPr>
              <a:t>Укажите </a:t>
            </a:r>
            <a:r>
              <a:rPr lang="ru-RU" dirty="0">
                <a:latin typeface="Times New Roman" pitchFamily="18" charset="0"/>
                <a:cs typeface="Times New Roman" pitchFamily="18" charset="0"/>
              </a:rPr>
              <a:t>номера строк, в которых есть следующие </a:t>
            </a:r>
            <a:r>
              <a:rPr lang="ru-RU" dirty="0" smtClean="0">
                <a:latin typeface="Times New Roman" pitchFamily="18" charset="0"/>
                <a:cs typeface="Times New Roman" pitchFamily="18" charset="0"/>
              </a:rPr>
              <a:t>изобразительно-художественные </a:t>
            </a:r>
            <a:r>
              <a:rPr lang="ru-RU" dirty="0">
                <a:latin typeface="Times New Roman" pitchFamily="18" charset="0"/>
                <a:cs typeface="Times New Roman" pitchFamily="18" charset="0"/>
              </a:rPr>
              <a:t>средства</a:t>
            </a:r>
          </a:p>
          <a:p>
            <a:pPr>
              <a:buNone/>
            </a:pPr>
            <a:r>
              <a:rPr lang="ru-RU" dirty="0">
                <a:latin typeface="Times New Roman" pitchFamily="18" charset="0"/>
                <a:cs typeface="Times New Roman" pitchFamily="18" charset="0"/>
              </a:rPr>
              <a:t>А. Эпитет</a:t>
            </a:r>
          </a:p>
          <a:p>
            <a:pPr>
              <a:buNone/>
            </a:pPr>
            <a:r>
              <a:rPr lang="ru-RU" dirty="0">
                <a:latin typeface="Times New Roman" pitchFamily="18" charset="0"/>
                <a:cs typeface="Times New Roman" pitchFamily="18" charset="0"/>
              </a:rPr>
              <a:t>Б. Метафора</a:t>
            </a:r>
          </a:p>
          <a:p>
            <a:pPr>
              <a:buNone/>
            </a:pPr>
            <a:r>
              <a:rPr lang="ru-RU" dirty="0">
                <a:latin typeface="Times New Roman" pitchFamily="18" charset="0"/>
                <a:cs typeface="Times New Roman" pitchFamily="18" charset="0"/>
              </a:rPr>
              <a:t>В. Риторический вопрос</a:t>
            </a:r>
          </a:p>
          <a:p>
            <a:pPr>
              <a:buNone/>
            </a:pPr>
            <a:r>
              <a:rPr lang="ru-RU" dirty="0">
                <a:latin typeface="Times New Roman" pitchFamily="18" charset="0"/>
                <a:cs typeface="Times New Roman" pitchFamily="18" charset="0"/>
              </a:rPr>
              <a:t>Г. Олицетворение</a:t>
            </a:r>
          </a:p>
          <a:p>
            <a:pPr>
              <a:buNone/>
            </a:pPr>
            <a:r>
              <a:rPr lang="ru-RU" dirty="0">
                <a:latin typeface="Times New Roman" pitchFamily="18" charset="0"/>
                <a:cs typeface="Times New Roman" pitchFamily="18" charset="0"/>
              </a:rPr>
              <a:t>Д. Оксюморон</a:t>
            </a:r>
          </a:p>
          <a:p>
            <a:pPr>
              <a:buNone/>
            </a:pPr>
            <a:r>
              <a:rPr lang="ru-RU" dirty="0">
                <a:latin typeface="Times New Roman" pitchFamily="18" charset="0"/>
                <a:cs typeface="Times New Roman" pitchFamily="18" charset="0"/>
              </a:rPr>
              <a:t>Е. Аллитерация</a:t>
            </a:r>
          </a:p>
          <a:p>
            <a:pPr>
              <a:buNone/>
            </a:pPr>
            <a:endParaRPr lang="ru-RU" dirty="0" smtClean="0">
              <a:latin typeface="Times New Roman" pitchFamily="18" charset="0"/>
              <a:cs typeface="Times New Roman" pitchFamily="18" charset="0"/>
            </a:endParaRPr>
          </a:p>
          <a:p>
            <a:pPr>
              <a:buNone/>
            </a:pPr>
            <a:r>
              <a:rPr lang="ru-RU" dirty="0" smtClean="0">
                <a:latin typeface="Times New Roman" pitchFamily="18" charset="0"/>
                <a:cs typeface="Times New Roman" pitchFamily="18" charset="0"/>
              </a:rPr>
              <a:t>Какое </a:t>
            </a:r>
            <a:r>
              <a:rPr lang="ru-RU" dirty="0">
                <a:latin typeface="Times New Roman" pitchFamily="18" charset="0"/>
                <a:cs typeface="Times New Roman" pitchFamily="18" charset="0"/>
              </a:rPr>
              <a:t>предложение выражает идею стихотворения?</a:t>
            </a:r>
          </a:p>
          <a:p>
            <a:pPr>
              <a:buNone/>
            </a:pPr>
            <a:r>
              <a:rPr lang="ru-RU" dirty="0" smtClean="0">
                <a:latin typeface="Times New Roman" pitchFamily="18" charset="0"/>
                <a:cs typeface="Times New Roman" pitchFamily="18" charset="0"/>
              </a:rPr>
              <a:t>1-е</a:t>
            </a:r>
            <a:r>
              <a:rPr lang="ru-RU" dirty="0">
                <a:latin typeface="Times New Roman" pitchFamily="18" charset="0"/>
                <a:cs typeface="Times New Roman" pitchFamily="18" charset="0"/>
              </a:rPr>
              <a:t>, 2-е, 3-е, 4-е.</a:t>
            </a:r>
          </a:p>
          <a:p>
            <a:pPr>
              <a:buNone/>
            </a:pPr>
            <a:endParaRPr lang="ru-RU" dirty="0" smtClean="0">
              <a:latin typeface="Times New Roman" pitchFamily="18" charset="0"/>
              <a:cs typeface="Times New Roman" pitchFamily="18" charset="0"/>
            </a:endParaRPr>
          </a:p>
          <a:p>
            <a:pPr>
              <a:buNone/>
            </a:pPr>
            <a:r>
              <a:rPr lang="ru-RU" dirty="0" smtClean="0">
                <a:latin typeface="Times New Roman" pitchFamily="18" charset="0"/>
                <a:cs typeface="Times New Roman" pitchFamily="18" charset="0"/>
              </a:rPr>
              <a:t>Основной </a:t>
            </a:r>
            <a:r>
              <a:rPr lang="ru-RU" dirty="0">
                <a:latin typeface="Times New Roman" pitchFamily="18" charset="0"/>
                <a:cs typeface="Times New Roman" pitchFamily="18" charset="0"/>
              </a:rPr>
              <a:t>прием стихотворения:</a:t>
            </a:r>
          </a:p>
          <a:p>
            <a:pPr>
              <a:buNone/>
            </a:pPr>
            <a:r>
              <a:rPr lang="ru-RU" dirty="0">
                <a:latin typeface="Times New Roman" pitchFamily="18" charset="0"/>
                <a:cs typeface="Times New Roman" pitchFamily="18" charset="0"/>
              </a:rPr>
              <a:t>а) антитеза;</a:t>
            </a:r>
          </a:p>
          <a:p>
            <a:pPr>
              <a:buNone/>
            </a:pPr>
            <a:r>
              <a:rPr lang="ru-RU" dirty="0">
                <a:latin typeface="Times New Roman" pitchFamily="18" charset="0"/>
                <a:cs typeface="Times New Roman" pitchFamily="18" charset="0"/>
              </a:rPr>
              <a:t>б) олицетворение;</a:t>
            </a:r>
          </a:p>
          <a:p>
            <a:pPr>
              <a:buNone/>
            </a:pPr>
            <a:r>
              <a:rPr lang="ru-RU" dirty="0" smtClean="0">
                <a:latin typeface="Times New Roman" pitchFamily="18" charset="0"/>
                <a:cs typeface="Times New Roman" pitchFamily="18" charset="0"/>
              </a:rPr>
              <a:t>в</a:t>
            </a:r>
            <a:r>
              <a:rPr lang="ru-RU" dirty="0">
                <a:latin typeface="Times New Roman" pitchFamily="18" charset="0"/>
                <a:cs typeface="Times New Roman" pitchFamily="18" charset="0"/>
              </a:rPr>
              <a:t>) аллегория</a:t>
            </a:r>
          </a:p>
          <a:p>
            <a:pPr>
              <a:buNone/>
            </a:pPr>
            <a:endParaRPr lang="ru-RU"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720080"/>
          </a:xfrm>
        </p:spPr>
        <p:txBody>
          <a:bodyPr>
            <a:normAutofit/>
          </a:bodyPr>
          <a:lstStyle/>
          <a:p>
            <a:r>
              <a:rPr lang="ru-RU" sz="2800" dirty="0">
                <a:solidFill>
                  <a:srgbClr val="0070C0"/>
                </a:solidFill>
                <a:latin typeface="Times New Roman" pitchFamily="18" charset="0"/>
                <a:cs typeface="Times New Roman" pitchFamily="18" charset="0"/>
              </a:rPr>
              <a:t>В</a:t>
            </a:r>
            <a:r>
              <a:rPr lang="ru-RU" sz="2800" dirty="0" smtClean="0">
                <a:solidFill>
                  <a:srgbClr val="0070C0"/>
                </a:solidFill>
                <a:latin typeface="Times New Roman" pitchFamily="18" charset="0"/>
                <a:cs typeface="Times New Roman" pitchFamily="18" charset="0"/>
              </a:rPr>
              <a:t>торая часть заданий - лингвистические</a:t>
            </a:r>
            <a:endParaRPr lang="ru-RU" sz="2800" dirty="0">
              <a:solidFill>
                <a:srgbClr val="0070C0"/>
              </a:solidFill>
            </a:endParaRPr>
          </a:p>
        </p:txBody>
      </p:sp>
      <p:sp>
        <p:nvSpPr>
          <p:cNvPr id="3" name="Содержимое 2"/>
          <p:cNvSpPr>
            <a:spLocks noGrp="1"/>
          </p:cNvSpPr>
          <p:nvPr>
            <p:ph idx="1"/>
          </p:nvPr>
        </p:nvSpPr>
        <p:spPr>
          <a:xfrm>
            <a:off x="457200" y="692696"/>
            <a:ext cx="8229600" cy="5688632"/>
          </a:xfrm>
        </p:spPr>
        <p:txBody>
          <a:bodyPr>
            <a:normAutofit fontScale="85000" lnSpcReduction="10000"/>
          </a:bodyPr>
          <a:lstStyle/>
          <a:p>
            <a:pPr>
              <a:buNone/>
            </a:pPr>
            <a:r>
              <a:rPr lang="ru-RU" sz="3300" dirty="0">
                <a:latin typeface="Times New Roman" pitchFamily="18" charset="0"/>
                <a:cs typeface="Times New Roman" pitchFamily="18" charset="0"/>
              </a:rPr>
              <a:t>II.</a:t>
            </a:r>
          </a:p>
          <a:p>
            <a:pPr>
              <a:buNone/>
            </a:pPr>
            <a:r>
              <a:rPr lang="ru-RU" sz="3300" dirty="0" smtClean="0">
                <a:latin typeface="Times New Roman" pitchFamily="18" charset="0"/>
                <a:cs typeface="Times New Roman" pitchFamily="18" charset="0"/>
              </a:rPr>
              <a:t>    Найдите </a:t>
            </a:r>
            <a:r>
              <a:rPr lang="ru-RU" sz="3300" dirty="0">
                <a:latin typeface="Times New Roman" pitchFamily="18" charset="0"/>
                <a:cs typeface="Times New Roman" pitchFamily="18" charset="0"/>
              </a:rPr>
              <a:t>односоставные предложения, укажите их тип</a:t>
            </a:r>
          </a:p>
          <a:p>
            <a:pPr>
              <a:buNone/>
            </a:pPr>
            <a:endParaRPr lang="ru-RU" sz="3300" dirty="0" smtClean="0">
              <a:latin typeface="Times New Roman" pitchFamily="18" charset="0"/>
              <a:cs typeface="Times New Roman" pitchFamily="18" charset="0"/>
            </a:endParaRPr>
          </a:p>
          <a:p>
            <a:pPr>
              <a:buNone/>
            </a:pPr>
            <a:r>
              <a:rPr lang="ru-RU" sz="3300" dirty="0" smtClean="0">
                <a:latin typeface="Times New Roman" pitchFamily="18" charset="0"/>
                <a:cs typeface="Times New Roman" pitchFamily="18" charset="0"/>
              </a:rPr>
              <a:t>    Найдите </a:t>
            </a:r>
            <a:r>
              <a:rPr lang="ru-RU" sz="3300" dirty="0">
                <a:latin typeface="Times New Roman" pitchFamily="18" charset="0"/>
                <a:cs typeface="Times New Roman" pitchFamily="18" charset="0"/>
              </a:rPr>
              <a:t>анафору. Каким членом предложения является это слово в первом и во втором случае?</a:t>
            </a:r>
          </a:p>
          <a:p>
            <a:pPr>
              <a:buNone/>
            </a:pPr>
            <a:endParaRPr lang="ru-RU" sz="3300" dirty="0" smtClean="0">
              <a:latin typeface="Times New Roman" pitchFamily="18" charset="0"/>
              <a:cs typeface="Times New Roman" pitchFamily="18" charset="0"/>
            </a:endParaRPr>
          </a:p>
          <a:p>
            <a:pPr>
              <a:buNone/>
            </a:pPr>
            <a:r>
              <a:rPr lang="ru-RU" sz="3300" dirty="0" smtClean="0">
                <a:latin typeface="Times New Roman" pitchFamily="18" charset="0"/>
                <a:cs typeface="Times New Roman" pitchFamily="18" charset="0"/>
              </a:rPr>
              <a:t>    Найдите </a:t>
            </a:r>
            <a:r>
              <a:rPr lang="ru-RU" sz="3300" dirty="0">
                <a:latin typeface="Times New Roman" pitchFamily="18" charset="0"/>
                <a:cs typeface="Times New Roman" pitchFamily="18" charset="0"/>
              </a:rPr>
              <a:t>в тексте обособленные определения и объясните условия обособления.</a:t>
            </a:r>
          </a:p>
          <a:p>
            <a:pPr>
              <a:buNone/>
            </a:pPr>
            <a:endParaRPr lang="ru-RU" sz="3300" dirty="0" smtClean="0">
              <a:latin typeface="Times New Roman" pitchFamily="18" charset="0"/>
              <a:cs typeface="Times New Roman" pitchFamily="18" charset="0"/>
            </a:endParaRPr>
          </a:p>
          <a:p>
            <a:pPr>
              <a:buNone/>
            </a:pPr>
            <a:r>
              <a:rPr lang="ru-RU" sz="3300" dirty="0" smtClean="0">
                <a:latin typeface="Times New Roman" pitchFamily="18" charset="0"/>
                <a:cs typeface="Times New Roman" pitchFamily="18" charset="0"/>
              </a:rPr>
              <a:t>    Найдите </a:t>
            </a:r>
            <a:r>
              <a:rPr lang="ru-RU" sz="3300" dirty="0">
                <a:latin typeface="Times New Roman" pitchFamily="18" charset="0"/>
                <a:cs typeface="Times New Roman" pitchFamily="18" charset="0"/>
              </a:rPr>
              <a:t>в стихотворении существительные, прилагательные и глаголы, соответствующие схеме</a:t>
            </a:r>
          </a:p>
          <a:p>
            <a:pPr>
              <a:buNone/>
            </a:pPr>
            <a:endParaRPr lang="ru-RU"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648072"/>
          </a:xfrm>
        </p:spPr>
        <p:txBody>
          <a:bodyPr>
            <a:normAutofit/>
          </a:bodyPr>
          <a:lstStyle/>
          <a:p>
            <a:r>
              <a:rPr lang="ru-RU" sz="2800" dirty="0" smtClean="0">
                <a:solidFill>
                  <a:srgbClr val="7030A0"/>
                </a:solidFill>
                <a:latin typeface="Times New Roman" pitchFamily="18" charset="0"/>
                <a:cs typeface="Times New Roman" pitchFamily="18" charset="0"/>
              </a:rPr>
              <a:t>                         </a:t>
            </a:r>
            <a:r>
              <a:rPr lang="ru-RU" sz="2800" b="1" dirty="0" smtClean="0">
                <a:solidFill>
                  <a:srgbClr val="0070C0"/>
                </a:solidFill>
                <a:latin typeface="Times New Roman" pitchFamily="18" charset="0"/>
                <a:cs typeface="Times New Roman" pitchFamily="18" charset="0"/>
              </a:rPr>
              <a:t>Методические </a:t>
            </a:r>
            <a:r>
              <a:rPr lang="ru-RU" sz="2800" b="1" dirty="0">
                <a:solidFill>
                  <a:srgbClr val="0070C0"/>
                </a:solidFill>
                <a:latin typeface="Times New Roman" pitchFamily="18" charset="0"/>
                <a:cs typeface="Times New Roman" pitchFamily="18" charset="0"/>
              </a:rPr>
              <a:t>приемы:</a:t>
            </a:r>
          </a:p>
        </p:txBody>
      </p:sp>
      <p:sp>
        <p:nvSpPr>
          <p:cNvPr id="3" name="Содержимое 2"/>
          <p:cNvSpPr>
            <a:spLocks noGrp="1"/>
          </p:cNvSpPr>
          <p:nvPr>
            <p:ph idx="1"/>
          </p:nvPr>
        </p:nvSpPr>
        <p:spPr>
          <a:xfrm>
            <a:off x="457200" y="836712"/>
            <a:ext cx="8229600" cy="5832648"/>
          </a:xfrm>
        </p:spPr>
        <p:txBody>
          <a:bodyPr>
            <a:normAutofit fontScale="25000" lnSpcReduction="20000"/>
          </a:bodyPr>
          <a:lstStyle/>
          <a:p>
            <a:pPr algn="just">
              <a:buNone/>
            </a:pPr>
            <a:r>
              <a:rPr lang="ru-RU" sz="9600" i="1" dirty="0" smtClean="0">
                <a:latin typeface="Times New Roman" pitchFamily="18" charset="0"/>
                <a:cs typeface="Times New Roman" pitchFamily="18" charset="0"/>
              </a:rPr>
              <a:t>                                    Игра «Я </a:t>
            </a:r>
            <a:r>
              <a:rPr lang="ru-RU" sz="9600" i="1" dirty="0">
                <a:latin typeface="Times New Roman" pitchFamily="18" charset="0"/>
                <a:cs typeface="Times New Roman" pitchFamily="18" charset="0"/>
              </a:rPr>
              <a:t>учитель»</a:t>
            </a:r>
            <a:endParaRPr lang="ru-RU" sz="9600" dirty="0">
              <a:latin typeface="Times New Roman" pitchFamily="18" charset="0"/>
              <a:cs typeface="Times New Roman" pitchFamily="18" charset="0"/>
            </a:endParaRPr>
          </a:p>
          <a:p>
            <a:pPr algn="just">
              <a:buNone/>
            </a:pPr>
            <a:r>
              <a:rPr lang="ru-RU" sz="9600" dirty="0" smtClean="0">
                <a:latin typeface="Times New Roman" pitchFamily="18" charset="0"/>
                <a:cs typeface="Times New Roman" pitchFamily="18" charset="0"/>
              </a:rPr>
              <a:t>        В </a:t>
            </a:r>
            <a:r>
              <a:rPr lang="ru-RU" sz="9600" dirty="0">
                <a:latin typeface="Times New Roman" pitchFamily="18" charset="0"/>
                <a:cs typeface="Times New Roman" pitchFamily="18" charset="0"/>
              </a:rPr>
              <a:t>зависимости от сложности темы методический прием может использоваться как для объяснения нового материала, так и для закрепления </a:t>
            </a:r>
            <a:r>
              <a:rPr lang="ru-RU" sz="9600" dirty="0" smtClean="0">
                <a:latin typeface="Times New Roman" pitchFamily="18" charset="0"/>
                <a:cs typeface="Times New Roman" pitchFamily="18" charset="0"/>
              </a:rPr>
              <a:t>пройденного. </a:t>
            </a:r>
            <a:r>
              <a:rPr lang="ru-RU" sz="9600" dirty="0">
                <a:latin typeface="Times New Roman" pitchFamily="18" charset="0"/>
                <a:cs typeface="Times New Roman" pitchFamily="18" charset="0"/>
              </a:rPr>
              <a:t>Сущность его заключается в том, что учитель на уроке предлагает ученикам перевоплотиться в учителя и объяснить (или повторить) тот или иной раздел темы, или всю тему, или определенный вопрос, или проблему. </a:t>
            </a:r>
            <a:r>
              <a:rPr lang="ru-RU" sz="9600" i="1" dirty="0">
                <a:latin typeface="Times New Roman" pitchFamily="18" charset="0"/>
                <a:cs typeface="Times New Roman" pitchFamily="18" charset="0"/>
              </a:rPr>
              <a:t>Важно, чтобы ученики объясняли материал на таком уровне, насколько сами его усвоили.</a:t>
            </a:r>
            <a:r>
              <a:rPr lang="ru-RU" sz="9600" dirty="0">
                <a:latin typeface="Times New Roman" pitchFamily="18" charset="0"/>
                <a:cs typeface="Times New Roman" pitchFamily="18" charset="0"/>
              </a:rPr>
              <a:t> Желательно, чтобы учащиеся отвечали его своими словами, а не книжными формулировками. На вхождение в роль и на обдумывание учащимся дается не более 5 минут. </a:t>
            </a:r>
            <a:r>
              <a:rPr lang="ru-RU" sz="9600" dirty="0" smtClean="0">
                <a:latin typeface="Times New Roman" pitchFamily="18" charset="0"/>
                <a:cs typeface="Times New Roman" pitchFamily="18" charset="0"/>
              </a:rPr>
              <a:t>На </a:t>
            </a:r>
            <a:r>
              <a:rPr lang="ru-RU" sz="9600" dirty="0">
                <a:latin typeface="Times New Roman" pitchFamily="18" charset="0"/>
                <a:cs typeface="Times New Roman" pitchFamily="18" charset="0"/>
              </a:rPr>
              <a:t>первых порах внедрения методического приема целесообразно опираться на сильных и артистичных учеников. При работе ученика в роли учителя педагог всегда готов прийти на помощь при возникновении трудностей.</a:t>
            </a:r>
          </a:p>
          <a:p>
            <a:pPr algn="just">
              <a:buNone/>
            </a:pPr>
            <a:r>
              <a:rPr lang="ru-RU" sz="9600" i="1" dirty="0" smtClean="0">
                <a:latin typeface="Times New Roman" pitchFamily="18" charset="0"/>
                <a:cs typeface="Times New Roman" pitchFamily="18" charset="0"/>
              </a:rPr>
              <a:t>                                           </a:t>
            </a:r>
            <a:r>
              <a:rPr lang="ru-RU" sz="11200" i="1" dirty="0" smtClean="0">
                <a:latin typeface="Times New Roman" pitchFamily="18" charset="0"/>
                <a:cs typeface="Times New Roman" pitchFamily="18" charset="0"/>
              </a:rPr>
              <a:t>                          </a:t>
            </a:r>
            <a:endParaRPr lang="ru-RU" sz="11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764704"/>
            <a:ext cx="8229600" cy="5904656"/>
          </a:xfrm>
        </p:spPr>
        <p:txBody>
          <a:bodyPr>
            <a:normAutofit fontScale="85000" lnSpcReduction="20000"/>
          </a:bodyPr>
          <a:lstStyle/>
          <a:p>
            <a:pPr algn="just">
              <a:buNone/>
            </a:pPr>
            <a:r>
              <a:rPr lang="ru-RU" i="1" dirty="0" smtClean="0"/>
              <a:t>                          </a:t>
            </a:r>
            <a:r>
              <a:rPr lang="ru-RU" sz="3300" b="1" dirty="0" smtClean="0">
                <a:solidFill>
                  <a:srgbClr val="0070C0"/>
                </a:solidFill>
                <a:latin typeface="Times New Roman" pitchFamily="18" charset="0"/>
                <a:cs typeface="Times New Roman" pitchFamily="18" charset="0"/>
              </a:rPr>
              <a:t>«Ступеньки интеллекта»</a:t>
            </a:r>
          </a:p>
          <a:p>
            <a:pPr algn="just">
              <a:buNone/>
            </a:pPr>
            <a:r>
              <a:rPr lang="ru-RU" sz="3300" dirty="0" smtClean="0">
                <a:latin typeface="Times New Roman" pitchFamily="18" charset="0"/>
                <a:cs typeface="Times New Roman" pitchFamily="18" charset="0"/>
              </a:rPr>
              <a:t>        После прохождения определенного этапа урока или этапа учебного материала учитель предлагает ученикам составить вопросы по определенной теме. Их количество должно быть не менее 5. Предварительно нужно объяснить учащимся значимость умения составлять и задавать вопросы. Необходимо привести психологическую истину: «</a:t>
            </a:r>
            <a:r>
              <a:rPr lang="ru-RU" sz="3300" i="1" dirty="0" smtClean="0">
                <a:latin typeface="Times New Roman" pitchFamily="18" charset="0"/>
                <a:cs typeface="Times New Roman" pitchFamily="18" charset="0"/>
              </a:rPr>
              <a:t>Умение правильно формулировать глубокие вопросы есть показатель развитости интеллекта человека». </a:t>
            </a:r>
            <a:r>
              <a:rPr lang="ru-RU" sz="3300" dirty="0" smtClean="0">
                <a:latin typeface="Times New Roman" pitchFamily="18" charset="0"/>
                <a:cs typeface="Times New Roman" pitchFamily="18" charset="0"/>
              </a:rPr>
              <a:t>Желательно провести совместные вводные упражнения по формулированию вопросов. Как правило, в классе объявляется конкурс на лучший вопрос по теме. Количество времени на составление вопросов регламентируется учителем.</a:t>
            </a:r>
          </a:p>
          <a:p>
            <a:endParaRPr lang="ru-RU"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260648"/>
            <a:ext cx="8229600" cy="6336704"/>
          </a:xfrm>
        </p:spPr>
        <p:txBody>
          <a:bodyPr>
            <a:normAutofit/>
          </a:bodyPr>
          <a:lstStyle/>
          <a:p>
            <a:pPr algn="just">
              <a:buNone/>
            </a:pPr>
            <a:r>
              <a:rPr lang="ru-RU" i="1" dirty="0" smtClean="0"/>
              <a:t>                          </a:t>
            </a:r>
            <a:r>
              <a:rPr lang="ru-RU" sz="3000" b="1" dirty="0" smtClean="0">
                <a:solidFill>
                  <a:srgbClr val="0070C0"/>
                </a:solidFill>
                <a:latin typeface="Times New Roman" pitchFamily="18" charset="0"/>
                <a:cs typeface="Times New Roman" pitchFamily="18" charset="0"/>
              </a:rPr>
              <a:t>«</a:t>
            </a:r>
            <a:r>
              <a:rPr lang="ru-RU" sz="3000" b="1" dirty="0">
                <a:solidFill>
                  <a:srgbClr val="0070C0"/>
                </a:solidFill>
                <a:latin typeface="Times New Roman" pitchFamily="18" charset="0"/>
                <a:cs typeface="Times New Roman" pitchFamily="18" charset="0"/>
              </a:rPr>
              <a:t>Мне это пригодится»</a:t>
            </a:r>
          </a:p>
          <a:p>
            <a:pPr algn="just">
              <a:buNone/>
            </a:pPr>
            <a:r>
              <a:rPr lang="ru-RU" sz="3000" dirty="0" smtClean="0">
                <a:latin typeface="Times New Roman" pitchFamily="18" charset="0"/>
                <a:cs typeface="Times New Roman" pitchFamily="18" charset="0"/>
              </a:rPr>
              <a:t>     На </a:t>
            </a:r>
            <a:r>
              <a:rPr lang="ru-RU" sz="3000" dirty="0">
                <a:latin typeface="Times New Roman" pitchFamily="18" charset="0"/>
                <a:cs typeface="Times New Roman" pitchFamily="18" charset="0"/>
              </a:rPr>
              <a:t>любом этапе урока учащимся можно задать вопрос: «Где вам может пригодиться изучаемый сейчас на уроке материал?» После чего ученики самостоятельно (индивидуально или в группах) пытаются найти ответ на поставленный вопрос, а потом поочередно перед всем классом доказывают, что изучаемый материал имеет конкретную прикладную или </a:t>
            </a:r>
            <a:r>
              <a:rPr lang="ru-RU" sz="3000" dirty="0">
                <a:latin typeface="Times New Roman" pitchFamily="18" charset="0"/>
                <a:cs typeface="Times New Roman" pitchFamily="18" charset="0"/>
                <a:hlinkClick r:id="rId2" tooltip="Теория ценности"/>
              </a:rPr>
              <a:t>теоретическую ценность</a:t>
            </a:r>
            <a:r>
              <a:rPr lang="ru-RU" sz="3000" dirty="0">
                <a:latin typeface="Times New Roman" pitchFamily="18" charset="0"/>
                <a:cs typeface="Times New Roman" pitchFamily="18" charset="0"/>
              </a:rPr>
              <a:t>. Ценность данного методического приема в том, что ученики действительно начинают осознавать значимость изучаемого материала</a:t>
            </a:r>
            <a:r>
              <a:rPr lang="ru-RU" dirty="0"/>
              <a:t>.</a:t>
            </a:r>
          </a:p>
          <a:p>
            <a:endParaRPr lang="ru-RU"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2656"/>
            <a:ext cx="8229600" cy="1514432"/>
          </a:xfrm>
        </p:spPr>
        <p:txBody>
          <a:bodyPr>
            <a:noAutofit/>
          </a:bodyPr>
          <a:lstStyle/>
          <a:p>
            <a:endParaRPr lang="ru-RU" sz="24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79512" y="908720"/>
            <a:ext cx="8784976" cy="5688632"/>
          </a:xfrm>
        </p:spPr>
        <p:txBody>
          <a:bodyPr>
            <a:normAutofit/>
          </a:bodyPr>
          <a:lstStyle/>
          <a:p>
            <a:pPr algn="just"/>
            <a:r>
              <a:rPr lang="ru-RU" sz="2800" dirty="0" smtClean="0">
                <a:latin typeface="Times New Roman" panose="02020603050405020304" pitchFamily="18" charset="0"/>
                <a:cs typeface="Times New Roman" panose="02020603050405020304" pitchFamily="18" charset="0"/>
              </a:rPr>
              <a:t>   На </a:t>
            </a:r>
            <a:r>
              <a:rPr lang="ru-RU" sz="2800" dirty="0">
                <a:latin typeface="Times New Roman" panose="02020603050405020304" pitchFamily="18" charset="0"/>
                <a:cs typeface="Times New Roman" panose="02020603050405020304" pitchFamily="18" charset="0"/>
              </a:rPr>
              <a:t>уроках литературы для формирования функциональной грамотности использую такие формы, </a:t>
            </a:r>
            <a:r>
              <a:rPr lang="ru-RU" sz="2800" dirty="0" smtClean="0">
                <a:latin typeface="Times New Roman" panose="02020603050405020304" pitchFamily="18" charset="0"/>
                <a:cs typeface="Times New Roman" panose="02020603050405020304" pitchFamily="18" charset="0"/>
              </a:rPr>
              <a:t>как </a:t>
            </a:r>
            <a:r>
              <a:rPr lang="ru-RU" sz="2800" dirty="0">
                <a:latin typeface="Times New Roman" panose="02020603050405020304" pitchFamily="18" charset="0"/>
                <a:cs typeface="Times New Roman" panose="02020603050405020304" pitchFamily="18" charset="0"/>
              </a:rPr>
              <a:t>урок-КВН, урок-концерт, урок-диспут и другие. </a:t>
            </a:r>
            <a:endParaRPr lang="ru-RU" sz="2800" dirty="0" smtClean="0">
              <a:latin typeface="Times New Roman" panose="02020603050405020304" pitchFamily="18" charset="0"/>
              <a:cs typeface="Times New Roman" panose="02020603050405020304" pitchFamily="18" charset="0"/>
            </a:endParaRPr>
          </a:p>
          <a:p>
            <a:pPr algn="just"/>
            <a:r>
              <a:rPr lang="ru-RU" sz="2800" dirty="0">
                <a:latin typeface="Times New Roman" panose="02020603050405020304" pitchFamily="18" charset="0"/>
                <a:cs typeface="Times New Roman" panose="02020603050405020304" pitchFamily="18" charset="0"/>
              </a:rPr>
              <a:t> </a:t>
            </a:r>
            <a:r>
              <a:rPr lang="ru-RU" sz="2800" dirty="0" smtClean="0">
                <a:latin typeface="Times New Roman" panose="02020603050405020304" pitchFamily="18" charset="0"/>
                <a:cs typeface="Times New Roman" panose="02020603050405020304" pitchFamily="18" charset="0"/>
              </a:rPr>
              <a:t>  Также </a:t>
            </a:r>
            <a:r>
              <a:rPr lang="ru-RU" sz="2800" dirty="0">
                <a:latin typeface="Times New Roman" panose="02020603050405020304" pitchFamily="18" charset="0"/>
                <a:cs typeface="Times New Roman" panose="02020603050405020304" pitchFamily="18" charset="0"/>
              </a:rPr>
              <a:t>использую игры творческого характера.</a:t>
            </a:r>
            <a:br>
              <a:rPr lang="ru-RU" sz="2800" dirty="0">
                <a:latin typeface="Times New Roman" panose="02020603050405020304" pitchFamily="18" charset="0"/>
                <a:cs typeface="Times New Roman" panose="02020603050405020304" pitchFamily="18" charset="0"/>
              </a:rPr>
            </a:br>
            <a:r>
              <a:rPr lang="ru-RU" sz="2800" dirty="0" smtClean="0">
                <a:latin typeface="Times New Roman" panose="02020603050405020304" pitchFamily="18" charset="0"/>
                <a:cs typeface="Times New Roman" panose="02020603050405020304" pitchFamily="18" charset="0"/>
              </a:rPr>
              <a:t>   </a:t>
            </a:r>
            <a:r>
              <a:rPr lang="ru-RU" dirty="0" smtClean="0"/>
              <a:t>Применение</a:t>
            </a:r>
            <a:r>
              <a:rPr lang="ru-RU" dirty="0"/>
              <a:t> </a:t>
            </a:r>
            <a:r>
              <a:rPr lang="ru-RU" b="1" dirty="0"/>
              <a:t>технологии развития критического мышления</a:t>
            </a:r>
            <a:r>
              <a:rPr lang="ru-RU" dirty="0"/>
              <a:t> на уроках русского языка и литературы позволяет развивать мыслительные навыки учащихся, необходимые не только в учебе, но и в обычной жизни: уметь принимать взвешенные решения, работать с информацией, анализировать различные стороны явлений</a:t>
            </a:r>
            <a:r>
              <a:rPr lang="ru-RU" dirty="0" smtClean="0"/>
              <a:t>.</a:t>
            </a:r>
            <a:endParaRPr lang="ru-RU" dirty="0"/>
          </a:p>
        </p:txBody>
      </p:sp>
    </p:spTree>
    <p:extLst>
      <p:ext uri="{BB962C8B-B14F-4D97-AF65-F5344CB8AC3E}">
        <p14:creationId xmlns:p14="http://schemas.microsoft.com/office/powerpoint/2010/main" val="26692865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636680"/>
          </a:xfrm>
        </p:spPr>
        <p:txBody>
          <a:bodyPr>
            <a:normAutofit/>
          </a:bodyPr>
          <a:lstStyle/>
          <a:p>
            <a:r>
              <a:rPr lang="ru-RU" sz="3600" b="1" dirty="0" smtClean="0">
                <a:latin typeface="Times New Roman" panose="02020603050405020304" pitchFamily="18" charset="0"/>
                <a:cs typeface="Times New Roman" panose="02020603050405020304" pitchFamily="18" charset="0"/>
              </a:rPr>
              <a:t>                 Приём </a:t>
            </a:r>
            <a:r>
              <a:rPr lang="ru-RU" sz="3600" b="1" dirty="0">
                <a:latin typeface="Times New Roman" panose="02020603050405020304" pitchFamily="18" charset="0"/>
                <a:cs typeface="Times New Roman" panose="02020603050405020304" pitchFamily="18" charset="0"/>
              </a:rPr>
              <a:t>«</a:t>
            </a:r>
            <a:r>
              <a:rPr lang="ru-RU" sz="3600" b="1" dirty="0" err="1">
                <a:latin typeface="Times New Roman" panose="02020603050405020304" pitchFamily="18" charset="0"/>
                <a:cs typeface="Times New Roman" panose="02020603050405020304" pitchFamily="18" charset="0"/>
              </a:rPr>
              <a:t>Синквейн</a:t>
            </a:r>
            <a:r>
              <a:rPr lang="ru-RU" sz="3600" b="1" dirty="0">
                <a:latin typeface="Times New Roman" panose="02020603050405020304" pitchFamily="18" charset="0"/>
                <a:cs typeface="Times New Roman" panose="02020603050405020304" pitchFamily="18" charset="0"/>
              </a:rPr>
              <a:t>»</a:t>
            </a:r>
            <a:endParaRPr lang="ru-RU" sz="36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07504" y="1412776"/>
            <a:ext cx="8856984" cy="5328592"/>
          </a:xfrm>
        </p:spPr>
        <p:txBody>
          <a:bodyPr>
            <a:normAutofit fontScale="62500" lnSpcReduction="20000"/>
          </a:bodyPr>
          <a:lstStyle/>
          <a:p>
            <a:pPr algn="just"/>
            <a:r>
              <a:rPr lang="ru-RU" sz="3100" dirty="0" err="1">
                <a:latin typeface="Times New Roman" panose="02020603050405020304" pitchFamily="18" charset="0"/>
                <a:cs typeface="Times New Roman" panose="02020603050405020304" pitchFamily="18" charset="0"/>
              </a:rPr>
              <a:t>Синквейн</a:t>
            </a:r>
            <a:r>
              <a:rPr lang="ru-RU" sz="3100" dirty="0">
                <a:latin typeface="Times New Roman" panose="02020603050405020304" pitchFamily="18" charset="0"/>
                <a:cs typeface="Times New Roman" panose="02020603050405020304" pitchFamily="18" charset="0"/>
              </a:rPr>
              <a:t> - это особое стихотворение, которое возникает в результате анализа и синтеза информации. Это прием, позволяющий развивать способности резюмировать информацию, излагать сложные идеи, чувства и представления в нескольких словах, требует вдумчивой рефлексии.</a:t>
            </a:r>
          </a:p>
          <a:p>
            <a:pPr algn="just"/>
            <a:r>
              <a:rPr lang="ru-RU" sz="3100" dirty="0">
                <a:latin typeface="Times New Roman" panose="02020603050405020304" pitchFamily="18" charset="0"/>
                <a:cs typeface="Times New Roman" panose="02020603050405020304" pitchFamily="18" charset="0"/>
              </a:rPr>
              <a:t>Правила написания </a:t>
            </a:r>
            <a:r>
              <a:rPr lang="ru-RU" sz="3100" dirty="0" err="1">
                <a:latin typeface="Times New Roman" panose="02020603050405020304" pitchFamily="18" charset="0"/>
                <a:cs typeface="Times New Roman" panose="02020603050405020304" pitchFamily="18" charset="0"/>
              </a:rPr>
              <a:t>синквейна</a:t>
            </a:r>
            <a:r>
              <a:rPr lang="ru-RU" sz="3100" dirty="0">
                <a:latin typeface="Times New Roman" panose="02020603050405020304" pitchFamily="18" charset="0"/>
                <a:cs typeface="Times New Roman" panose="02020603050405020304" pitchFamily="18" charset="0"/>
              </a:rPr>
              <a:t>:</a:t>
            </a:r>
          </a:p>
          <a:p>
            <a:pPr algn="just"/>
            <a:r>
              <a:rPr lang="ru-RU" sz="3100" i="1" u="sng" dirty="0">
                <a:latin typeface="Times New Roman" panose="02020603050405020304" pitchFamily="18" charset="0"/>
                <a:cs typeface="Times New Roman" panose="02020603050405020304" pitchFamily="18" charset="0"/>
              </a:rPr>
              <a:t>1 строка - Существительное </a:t>
            </a:r>
            <a:r>
              <a:rPr lang="ru-RU" sz="3100" dirty="0">
                <a:latin typeface="Times New Roman" panose="02020603050405020304" pitchFamily="18" charset="0"/>
                <a:cs typeface="Times New Roman" panose="02020603050405020304" pitchFamily="18" charset="0"/>
              </a:rPr>
              <a:t>– тема </a:t>
            </a:r>
            <a:r>
              <a:rPr lang="ru-RU" sz="3100" dirty="0" err="1">
                <a:latin typeface="Times New Roman" panose="02020603050405020304" pitchFamily="18" charset="0"/>
                <a:cs typeface="Times New Roman" panose="02020603050405020304" pitchFamily="18" charset="0"/>
              </a:rPr>
              <a:t>синквейна</a:t>
            </a:r>
            <a:r>
              <a:rPr lang="ru-RU" sz="3100" dirty="0">
                <a:latin typeface="Times New Roman" panose="02020603050405020304" pitchFamily="18" charset="0"/>
                <a:cs typeface="Times New Roman" panose="02020603050405020304" pitchFamily="18" charset="0"/>
              </a:rPr>
              <a:t> (объект)</a:t>
            </a:r>
          </a:p>
          <a:p>
            <a:pPr algn="just"/>
            <a:r>
              <a:rPr lang="ru-RU" sz="3100" i="1" u="sng" dirty="0">
                <a:latin typeface="Times New Roman" panose="02020603050405020304" pitchFamily="18" charset="0"/>
                <a:cs typeface="Times New Roman" panose="02020603050405020304" pitchFamily="18" charset="0"/>
              </a:rPr>
              <a:t> 2 строка - 2 прилагательных </a:t>
            </a:r>
            <a:r>
              <a:rPr lang="ru-RU" sz="3100" dirty="0">
                <a:latin typeface="Times New Roman" panose="02020603050405020304" pitchFamily="18" charset="0"/>
                <a:cs typeface="Times New Roman" panose="02020603050405020304" pitchFamily="18" charset="0"/>
              </a:rPr>
              <a:t>описывающие признаки и свойства объекта</a:t>
            </a:r>
          </a:p>
          <a:p>
            <a:pPr algn="just"/>
            <a:r>
              <a:rPr lang="ru-RU" sz="3100" i="1" u="sng" dirty="0">
                <a:latin typeface="Times New Roman" panose="02020603050405020304" pitchFamily="18" charset="0"/>
                <a:cs typeface="Times New Roman" panose="02020603050405020304" pitchFamily="18" charset="0"/>
              </a:rPr>
              <a:t>3 строка - 3 глагола</a:t>
            </a:r>
            <a:r>
              <a:rPr lang="ru-RU" sz="3100" dirty="0">
                <a:latin typeface="Times New Roman" panose="02020603050405020304" pitchFamily="18" charset="0"/>
                <a:cs typeface="Times New Roman" panose="02020603050405020304" pitchFamily="18" charset="0"/>
              </a:rPr>
              <a:t>– действия, совершаемые объектом</a:t>
            </a:r>
          </a:p>
          <a:p>
            <a:pPr algn="just"/>
            <a:r>
              <a:rPr lang="ru-RU" sz="3100" i="1" u="sng" dirty="0">
                <a:latin typeface="Times New Roman" panose="02020603050405020304" pitchFamily="18" charset="0"/>
                <a:cs typeface="Times New Roman" panose="02020603050405020304" pitchFamily="18" charset="0"/>
              </a:rPr>
              <a:t>4 строка - Предложение</a:t>
            </a:r>
            <a:r>
              <a:rPr lang="ru-RU" sz="3100" dirty="0">
                <a:latin typeface="Times New Roman" panose="02020603050405020304" pitchFamily="18" charset="0"/>
                <a:cs typeface="Times New Roman" panose="02020603050405020304" pitchFamily="18" charset="0"/>
              </a:rPr>
              <a:t> – отношение автора к объекту</a:t>
            </a:r>
          </a:p>
          <a:p>
            <a:pPr algn="just"/>
            <a:r>
              <a:rPr lang="ru-RU" sz="3100" i="1" u="sng" dirty="0">
                <a:latin typeface="Times New Roman" panose="02020603050405020304" pitchFamily="18" charset="0"/>
                <a:cs typeface="Times New Roman" panose="02020603050405020304" pitchFamily="18" charset="0"/>
              </a:rPr>
              <a:t>5 строка - Синоним</a:t>
            </a:r>
            <a:r>
              <a:rPr lang="ru-RU" sz="3100" dirty="0">
                <a:latin typeface="Times New Roman" panose="02020603050405020304" pitchFamily="18" charset="0"/>
                <a:cs typeface="Times New Roman" panose="02020603050405020304" pitchFamily="18" charset="0"/>
              </a:rPr>
              <a:t> к первой строчке – суть объекта     </a:t>
            </a:r>
          </a:p>
          <a:p>
            <a:pPr algn="just"/>
            <a:endParaRPr lang="ru-RU" sz="3100" b="1" dirty="0" smtClean="0">
              <a:latin typeface="Times New Roman" panose="02020603050405020304" pitchFamily="18" charset="0"/>
              <a:cs typeface="Times New Roman" panose="02020603050405020304" pitchFamily="18" charset="0"/>
            </a:endParaRPr>
          </a:p>
          <a:p>
            <a:pPr algn="just"/>
            <a:r>
              <a:rPr lang="ru-RU" sz="3100" b="1" dirty="0" smtClean="0">
                <a:latin typeface="Times New Roman" panose="02020603050405020304" pitchFamily="18" charset="0"/>
                <a:cs typeface="Times New Roman" panose="02020603050405020304" pitchFamily="18" charset="0"/>
              </a:rPr>
              <a:t>Пример</a:t>
            </a:r>
            <a:r>
              <a:rPr lang="ru-RU" sz="3100" b="1" dirty="0">
                <a:latin typeface="Times New Roman" panose="02020603050405020304" pitchFamily="18" charset="0"/>
                <a:cs typeface="Times New Roman" panose="02020603050405020304" pitchFamily="18" charset="0"/>
              </a:rPr>
              <a:t>:</a:t>
            </a:r>
            <a:endParaRPr lang="ru-RU" sz="3100" dirty="0">
              <a:latin typeface="Times New Roman" panose="02020603050405020304" pitchFamily="18" charset="0"/>
              <a:cs typeface="Times New Roman" panose="02020603050405020304" pitchFamily="18" charset="0"/>
            </a:endParaRPr>
          </a:p>
          <a:p>
            <a:pPr algn="just"/>
            <a:r>
              <a:rPr lang="ru-RU" sz="3100" dirty="0" err="1">
                <a:latin typeface="Times New Roman" panose="02020603050405020304" pitchFamily="18" charset="0"/>
                <a:cs typeface="Times New Roman" panose="02020603050405020304" pitchFamily="18" charset="0"/>
              </a:rPr>
              <a:t>Синквейн</a:t>
            </a:r>
            <a:r>
              <a:rPr lang="ru-RU" sz="3100" dirty="0">
                <a:latin typeface="Times New Roman" panose="02020603050405020304" pitchFamily="18" charset="0"/>
                <a:cs typeface="Times New Roman" panose="02020603050405020304" pitchFamily="18" charset="0"/>
              </a:rPr>
              <a:t> по повести Н.В. Гоголя «Тарас Бульба».</a:t>
            </a:r>
          </a:p>
          <a:p>
            <a:pPr algn="just"/>
            <a:r>
              <a:rPr lang="ru-RU" sz="3100" dirty="0">
                <a:latin typeface="Times New Roman" panose="02020603050405020304" pitchFamily="18" charset="0"/>
                <a:cs typeface="Times New Roman" panose="02020603050405020304" pitchFamily="18" charset="0"/>
              </a:rPr>
              <a:t>Тарас Бульба,</a:t>
            </a:r>
          </a:p>
          <a:p>
            <a:pPr algn="just"/>
            <a:r>
              <a:rPr lang="ru-RU" sz="3100" dirty="0">
                <a:latin typeface="Times New Roman" panose="02020603050405020304" pitchFamily="18" charset="0"/>
                <a:cs typeface="Times New Roman" panose="02020603050405020304" pitchFamily="18" charset="0"/>
              </a:rPr>
              <a:t>Великий, могучий,</a:t>
            </a:r>
          </a:p>
          <a:p>
            <a:pPr algn="just"/>
            <a:r>
              <a:rPr lang="ru-RU" sz="3100" dirty="0">
                <a:latin typeface="Times New Roman" panose="02020603050405020304" pitchFamily="18" charset="0"/>
                <a:cs typeface="Times New Roman" panose="02020603050405020304" pitchFamily="18" charset="0"/>
              </a:rPr>
              <a:t>Борется, преодолевает, страдает.</a:t>
            </a:r>
          </a:p>
          <a:p>
            <a:pPr algn="just"/>
            <a:r>
              <a:rPr lang="ru-RU" sz="3100" dirty="0">
                <a:latin typeface="Times New Roman" panose="02020603050405020304" pitchFamily="18" charset="0"/>
                <a:cs typeface="Times New Roman" panose="02020603050405020304" pitchFamily="18" charset="0"/>
              </a:rPr>
              <a:t>Им гордится всё Запорожье.</a:t>
            </a:r>
          </a:p>
          <a:p>
            <a:pPr algn="just"/>
            <a:r>
              <a:rPr lang="ru-RU" sz="3100" dirty="0">
                <a:latin typeface="Times New Roman" panose="02020603050405020304" pitchFamily="18" charset="0"/>
                <a:cs typeface="Times New Roman" panose="02020603050405020304" pitchFamily="18" charset="0"/>
              </a:rPr>
              <a:t>Патриот!</a:t>
            </a:r>
          </a:p>
          <a:p>
            <a:pPr marL="0" indent="0">
              <a:buNone/>
            </a:pPr>
            <a:endParaRPr lang="ru-RU" dirty="0"/>
          </a:p>
        </p:txBody>
      </p:sp>
    </p:spTree>
    <p:extLst>
      <p:ext uri="{BB962C8B-B14F-4D97-AF65-F5344CB8AC3E}">
        <p14:creationId xmlns:p14="http://schemas.microsoft.com/office/powerpoint/2010/main" val="3155886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2656"/>
            <a:ext cx="8229600" cy="648072"/>
          </a:xfrm>
        </p:spPr>
        <p:txBody>
          <a:bodyPr>
            <a:normAutofit/>
          </a:bodyPr>
          <a:lstStyle/>
          <a:p>
            <a:r>
              <a:rPr lang="ru-RU" sz="3200" b="1" dirty="0" smtClean="0">
                <a:latin typeface="Times New Roman" panose="02020603050405020304" pitchFamily="18" charset="0"/>
                <a:cs typeface="Times New Roman" panose="02020603050405020304" pitchFamily="18" charset="0"/>
              </a:rPr>
              <a:t>       Приём </a:t>
            </a:r>
            <a:r>
              <a:rPr lang="ru-RU" sz="3200" b="1" dirty="0">
                <a:latin typeface="Times New Roman" panose="02020603050405020304" pitchFamily="18" charset="0"/>
                <a:cs typeface="Times New Roman" panose="02020603050405020304" pitchFamily="18" charset="0"/>
              </a:rPr>
              <a:t>«Тонкие и толстые вопросы»</a:t>
            </a:r>
            <a:endParaRPr lang="ru-RU" sz="32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79512" y="980728"/>
            <a:ext cx="8712968" cy="5688632"/>
          </a:xfrm>
        </p:spPr>
        <p:txBody>
          <a:bodyPr>
            <a:noAutofit/>
          </a:bodyPr>
          <a:lstStyle/>
          <a:p>
            <a:r>
              <a:rPr lang="ru-RU" sz="1700" dirty="0">
                <a:latin typeface="Times New Roman" panose="02020603050405020304" pitchFamily="18" charset="0"/>
                <a:cs typeface="Times New Roman" panose="02020603050405020304" pitchFamily="18" charset="0"/>
              </a:rPr>
              <a:t>«Тонкими» условно называются вопросы, на которые можно дать однозначный ответ. «Толстые» — вопросы проблемного характера, требующие развёрнутого ответа, знания материала. </a:t>
            </a:r>
          </a:p>
          <a:p>
            <a:pPr marL="0" indent="0">
              <a:buNone/>
            </a:pPr>
            <a:r>
              <a:rPr lang="ru-RU" sz="1700" b="1" dirty="0" smtClean="0">
                <a:latin typeface="Times New Roman" panose="02020603050405020304" pitchFamily="18" charset="0"/>
                <a:cs typeface="Times New Roman" panose="02020603050405020304" pitchFamily="18" charset="0"/>
              </a:rPr>
              <a:t>        Тонкие </a:t>
            </a:r>
            <a:r>
              <a:rPr lang="ru-RU" sz="1700" b="1" dirty="0">
                <a:latin typeface="Times New Roman" panose="02020603050405020304" pitchFamily="18" charset="0"/>
                <a:cs typeface="Times New Roman" panose="02020603050405020304" pitchFamily="18" charset="0"/>
              </a:rPr>
              <a:t>вопросы                                         Толстые вопросы</a:t>
            </a:r>
            <a:endParaRPr lang="ru-RU" sz="1700" dirty="0">
              <a:latin typeface="Times New Roman" panose="02020603050405020304" pitchFamily="18" charset="0"/>
              <a:cs typeface="Times New Roman" panose="02020603050405020304" pitchFamily="18" charset="0"/>
            </a:endParaRPr>
          </a:p>
          <a:p>
            <a:pPr marL="0" indent="0">
              <a:buNone/>
            </a:pPr>
            <a:r>
              <a:rPr lang="ru-RU" sz="1700" dirty="0">
                <a:latin typeface="Times New Roman" panose="02020603050405020304" pitchFamily="18" charset="0"/>
                <a:cs typeface="Times New Roman" panose="02020603050405020304" pitchFamily="18" charset="0"/>
              </a:rPr>
              <a:t>             </a:t>
            </a:r>
            <a:r>
              <a:rPr lang="ru-RU" sz="1700" dirty="0" smtClean="0">
                <a:latin typeface="Times New Roman" panose="02020603050405020304" pitchFamily="18" charset="0"/>
                <a:cs typeface="Times New Roman" panose="02020603050405020304" pitchFamily="18" charset="0"/>
              </a:rPr>
              <a:t>кто</a:t>
            </a:r>
            <a:r>
              <a:rPr lang="ru-RU" sz="1700" dirty="0">
                <a:latin typeface="Times New Roman" panose="02020603050405020304" pitchFamily="18" charset="0"/>
                <a:cs typeface="Times New Roman" panose="02020603050405020304" pitchFamily="18" charset="0"/>
              </a:rPr>
              <a:t>...?                                                дайте объяснение, почему...?</a:t>
            </a:r>
          </a:p>
          <a:p>
            <a:pPr marL="0" indent="0">
              <a:buNone/>
            </a:pPr>
            <a:r>
              <a:rPr lang="ru-RU" sz="1700" dirty="0">
                <a:latin typeface="Times New Roman" panose="02020603050405020304" pitchFamily="18" charset="0"/>
                <a:cs typeface="Times New Roman" panose="02020603050405020304" pitchFamily="18" charset="0"/>
              </a:rPr>
              <a:t>             что...?                                                почему вы думаете</a:t>
            </a:r>
            <a:r>
              <a:rPr lang="ru-RU" sz="1700" dirty="0" smtClean="0">
                <a:latin typeface="Times New Roman" panose="02020603050405020304" pitchFamily="18" charset="0"/>
                <a:cs typeface="Times New Roman" panose="02020603050405020304" pitchFamily="18" charset="0"/>
              </a:rPr>
              <a:t>…?</a:t>
            </a:r>
          </a:p>
          <a:p>
            <a:pPr marL="0" indent="0">
              <a:buNone/>
            </a:pPr>
            <a:r>
              <a:rPr lang="ru-RU" sz="1700" dirty="0">
                <a:latin typeface="Times New Roman" panose="02020603050405020304" pitchFamily="18" charset="0"/>
                <a:cs typeface="Times New Roman" panose="02020603050405020304" pitchFamily="18" charset="0"/>
              </a:rPr>
              <a:t> </a:t>
            </a:r>
            <a:r>
              <a:rPr lang="ru-RU" sz="1700" dirty="0" smtClean="0">
                <a:latin typeface="Times New Roman" panose="02020603050405020304" pitchFamily="18" charset="0"/>
                <a:cs typeface="Times New Roman" panose="02020603050405020304" pitchFamily="18" charset="0"/>
              </a:rPr>
              <a:t>     </a:t>
            </a:r>
            <a:r>
              <a:rPr lang="ru-RU" sz="1700" dirty="0">
                <a:latin typeface="Times New Roman" panose="02020603050405020304" pitchFamily="18" charset="0"/>
                <a:cs typeface="Times New Roman" panose="02020603050405020304" pitchFamily="18" charset="0"/>
              </a:rPr>
              <a:t>       </a:t>
            </a:r>
            <a:r>
              <a:rPr lang="ru-RU" sz="1700" dirty="0" smtClean="0">
                <a:latin typeface="Times New Roman" panose="02020603050405020304" pitchFamily="18" charset="0"/>
                <a:cs typeface="Times New Roman" panose="02020603050405020304" pitchFamily="18" charset="0"/>
              </a:rPr>
              <a:t>когда</a:t>
            </a:r>
            <a:r>
              <a:rPr lang="ru-RU" sz="1700" dirty="0">
                <a:latin typeface="Times New Roman" panose="02020603050405020304" pitchFamily="18" charset="0"/>
                <a:cs typeface="Times New Roman" panose="02020603050405020304" pitchFamily="18" charset="0"/>
              </a:rPr>
              <a:t>...?                                            </a:t>
            </a:r>
            <a:r>
              <a:rPr lang="ru-RU" sz="1700" dirty="0" smtClean="0">
                <a:latin typeface="Times New Roman" panose="02020603050405020304" pitchFamily="18" charset="0"/>
                <a:cs typeface="Times New Roman" panose="02020603050405020304" pitchFamily="18" charset="0"/>
              </a:rPr>
              <a:t>почему </a:t>
            </a:r>
            <a:r>
              <a:rPr lang="ru-RU" sz="1700" dirty="0">
                <a:latin typeface="Times New Roman" panose="02020603050405020304" pitchFamily="18" charset="0"/>
                <a:cs typeface="Times New Roman" panose="02020603050405020304" pitchFamily="18" charset="0"/>
              </a:rPr>
              <a:t>вы считаете…?</a:t>
            </a:r>
          </a:p>
          <a:p>
            <a:pPr marL="0" indent="0">
              <a:buNone/>
            </a:pPr>
            <a:r>
              <a:rPr lang="ru-RU" sz="1700" dirty="0" smtClean="0">
                <a:latin typeface="Times New Roman" panose="02020603050405020304" pitchFamily="18" charset="0"/>
                <a:cs typeface="Times New Roman" panose="02020603050405020304" pitchFamily="18" charset="0"/>
              </a:rPr>
              <a:t>     </a:t>
            </a:r>
            <a:r>
              <a:rPr lang="ru-RU" sz="1700" dirty="0">
                <a:latin typeface="Times New Roman" panose="02020603050405020304" pitchFamily="18" charset="0"/>
                <a:cs typeface="Times New Roman" panose="02020603050405020304" pitchFamily="18" charset="0"/>
              </a:rPr>
              <a:t>        может...?                                          </a:t>
            </a:r>
            <a:r>
              <a:rPr lang="ru-RU" sz="1700" dirty="0" smtClean="0">
                <a:latin typeface="Times New Roman" panose="02020603050405020304" pitchFamily="18" charset="0"/>
                <a:cs typeface="Times New Roman" panose="02020603050405020304" pitchFamily="18" charset="0"/>
              </a:rPr>
              <a:t> в </a:t>
            </a:r>
            <a:r>
              <a:rPr lang="ru-RU" sz="1700" dirty="0">
                <a:latin typeface="Times New Roman" panose="02020603050405020304" pitchFamily="18" charset="0"/>
                <a:cs typeface="Times New Roman" panose="02020603050405020304" pitchFamily="18" charset="0"/>
              </a:rPr>
              <a:t>чем разница…?</a:t>
            </a:r>
          </a:p>
          <a:p>
            <a:pPr marL="0" indent="0">
              <a:buNone/>
            </a:pPr>
            <a:r>
              <a:rPr lang="ru-RU" sz="1700" dirty="0" smtClean="0">
                <a:latin typeface="Times New Roman" panose="02020603050405020304" pitchFamily="18" charset="0"/>
                <a:cs typeface="Times New Roman" panose="02020603050405020304" pitchFamily="18" charset="0"/>
              </a:rPr>
              <a:t>    </a:t>
            </a:r>
            <a:r>
              <a:rPr lang="ru-RU" sz="1700" dirty="0">
                <a:latin typeface="Times New Roman" panose="02020603050405020304" pitchFamily="18" charset="0"/>
                <a:cs typeface="Times New Roman" panose="02020603050405020304" pitchFamily="18" charset="0"/>
              </a:rPr>
              <a:t>         будет...?                                             </a:t>
            </a:r>
            <a:r>
              <a:rPr lang="ru-RU" sz="1700" dirty="0" smtClean="0">
                <a:latin typeface="Times New Roman" panose="02020603050405020304" pitchFamily="18" charset="0"/>
                <a:cs typeface="Times New Roman" panose="02020603050405020304" pitchFamily="18" charset="0"/>
              </a:rPr>
              <a:t>предположите</a:t>
            </a:r>
            <a:r>
              <a:rPr lang="ru-RU" sz="1700" dirty="0">
                <a:latin typeface="Times New Roman" panose="02020603050405020304" pitchFamily="18" charset="0"/>
                <a:cs typeface="Times New Roman" panose="02020603050405020304" pitchFamily="18" charset="0"/>
              </a:rPr>
              <a:t>, что будет, если…?</a:t>
            </a:r>
          </a:p>
          <a:p>
            <a:pPr marL="0" indent="0">
              <a:buNone/>
            </a:pPr>
            <a:r>
              <a:rPr lang="ru-RU" sz="1700" dirty="0">
                <a:latin typeface="Times New Roman" panose="02020603050405020304" pitchFamily="18" charset="0"/>
                <a:cs typeface="Times New Roman" panose="02020603050405020304" pitchFamily="18" charset="0"/>
              </a:rPr>
              <a:t> </a:t>
            </a:r>
            <a:r>
              <a:rPr lang="ru-RU" sz="1700" dirty="0" smtClean="0">
                <a:latin typeface="Times New Roman" panose="02020603050405020304" pitchFamily="18" charset="0"/>
                <a:cs typeface="Times New Roman" panose="02020603050405020304" pitchFamily="18" charset="0"/>
              </a:rPr>
              <a:t>          </a:t>
            </a:r>
            <a:r>
              <a:rPr lang="ru-RU" sz="1700" dirty="0">
                <a:latin typeface="Times New Roman" panose="02020603050405020304" pitchFamily="18" charset="0"/>
                <a:cs typeface="Times New Roman" panose="02020603050405020304" pitchFamily="18" charset="0"/>
              </a:rPr>
              <a:t>  мог ли...?                                          </a:t>
            </a:r>
            <a:r>
              <a:rPr lang="ru-RU" sz="1700" dirty="0" smtClean="0">
                <a:latin typeface="Times New Roman" panose="02020603050405020304" pitchFamily="18" charset="0"/>
                <a:cs typeface="Times New Roman" panose="02020603050405020304" pitchFamily="18" charset="0"/>
              </a:rPr>
              <a:t> что</a:t>
            </a:r>
            <a:r>
              <a:rPr lang="ru-RU" sz="1700" dirty="0">
                <a:latin typeface="Times New Roman" panose="02020603050405020304" pitchFamily="18" charset="0"/>
                <a:cs typeface="Times New Roman" panose="02020603050405020304" pitchFamily="18" charset="0"/>
              </a:rPr>
              <a:t>, если…?</a:t>
            </a:r>
          </a:p>
          <a:p>
            <a:pPr marL="0" indent="0">
              <a:buNone/>
            </a:pPr>
            <a:r>
              <a:rPr lang="ru-RU" sz="1700" dirty="0">
                <a:latin typeface="Times New Roman" panose="02020603050405020304" pitchFamily="18" charset="0"/>
                <a:cs typeface="Times New Roman" panose="02020603050405020304" pitchFamily="18" charset="0"/>
              </a:rPr>
              <a:t> </a:t>
            </a:r>
            <a:r>
              <a:rPr lang="ru-RU" sz="1700" dirty="0" smtClean="0">
                <a:latin typeface="Times New Roman" panose="02020603050405020304" pitchFamily="18" charset="0"/>
                <a:cs typeface="Times New Roman" panose="02020603050405020304" pitchFamily="18" charset="0"/>
              </a:rPr>
              <a:t>           </a:t>
            </a:r>
            <a:r>
              <a:rPr lang="ru-RU" sz="1700" dirty="0">
                <a:latin typeface="Times New Roman" panose="02020603050405020304" pitchFamily="18" charset="0"/>
                <a:cs typeface="Times New Roman" panose="02020603050405020304" pitchFamily="18" charset="0"/>
              </a:rPr>
              <a:t> как звали...?                                      </a:t>
            </a:r>
          </a:p>
          <a:p>
            <a:pPr marL="0" indent="0">
              <a:buNone/>
            </a:pPr>
            <a:r>
              <a:rPr lang="ru-RU" sz="1700" dirty="0">
                <a:latin typeface="Times New Roman" panose="02020603050405020304" pitchFamily="18" charset="0"/>
                <a:cs typeface="Times New Roman" panose="02020603050405020304" pitchFamily="18" charset="0"/>
              </a:rPr>
              <a:t>Приём направлен на реализацию сразу трёх целей, которые ставятся на любом уроке</a:t>
            </a:r>
            <a:r>
              <a:rPr lang="ru-RU" sz="1700" b="1" dirty="0">
                <a:latin typeface="Times New Roman" panose="02020603050405020304" pitchFamily="18" charset="0"/>
                <a:cs typeface="Times New Roman" panose="02020603050405020304" pitchFamily="18" charset="0"/>
              </a:rPr>
              <a:t>:</a:t>
            </a:r>
            <a:endParaRPr lang="ru-RU" sz="1700" dirty="0">
              <a:latin typeface="Times New Roman" panose="02020603050405020304" pitchFamily="18" charset="0"/>
              <a:cs typeface="Times New Roman" panose="02020603050405020304" pitchFamily="18" charset="0"/>
            </a:endParaRPr>
          </a:p>
          <a:p>
            <a:r>
              <a:rPr lang="ru-RU" sz="1700" dirty="0">
                <a:latin typeface="Times New Roman" panose="02020603050405020304" pitchFamily="18" charset="0"/>
                <a:cs typeface="Times New Roman" panose="02020603050405020304" pitchFamily="18" charset="0"/>
              </a:rPr>
              <a:t>·        обучает ребёнка на практике применять новые знания и соотносить их с уже полученными;</a:t>
            </a:r>
          </a:p>
          <a:p>
            <a:r>
              <a:rPr lang="ru-RU" sz="1700" dirty="0">
                <a:latin typeface="Times New Roman" panose="02020603050405020304" pitchFamily="18" charset="0"/>
                <a:cs typeface="Times New Roman" panose="02020603050405020304" pitchFamily="18" charset="0"/>
              </a:rPr>
              <a:t>·        отрабатывает умение формулировать вопросы; отвечать на них полно и коротко, строить сложные высказывания;</a:t>
            </a:r>
          </a:p>
          <a:p>
            <a:r>
              <a:rPr lang="ru-RU" sz="1700" dirty="0">
                <a:latin typeface="Times New Roman" panose="02020603050405020304" pitchFamily="18" charset="0"/>
                <a:cs typeface="Times New Roman" panose="02020603050405020304" pitchFamily="18" charset="0"/>
              </a:rPr>
              <a:t>·         воспитывает уважение к различным мнениям и взглядам на одну и ту же проблему.</a:t>
            </a:r>
          </a:p>
          <a:p>
            <a:pPr marL="0" indent="0">
              <a:buNone/>
            </a:pPr>
            <a:endParaRPr lang="ru-RU" sz="1700" dirty="0"/>
          </a:p>
        </p:txBody>
      </p:sp>
    </p:spTree>
    <p:extLst>
      <p:ext uri="{BB962C8B-B14F-4D97-AF65-F5344CB8AC3E}">
        <p14:creationId xmlns:p14="http://schemas.microsoft.com/office/powerpoint/2010/main" val="31381885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48680"/>
            <a:ext cx="8229600" cy="648072"/>
          </a:xfrm>
        </p:spPr>
        <p:txBody>
          <a:bodyPr>
            <a:normAutofit fontScale="90000"/>
          </a:bodyPr>
          <a:lstStyle/>
          <a:p>
            <a:r>
              <a:rPr lang="ru-RU" b="1" dirty="0"/>
              <a:t> </a:t>
            </a:r>
            <a:r>
              <a:rPr lang="ru-RU" b="1" dirty="0" smtClean="0"/>
              <a:t>               </a:t>
            </a:r>
            <a:r>
              <a:rPr lang="ru-RU" sz="3600" b="1" dirty="0" smtClean="0">
                <a:latin typeface="Times New Roman" panose="02020603050405020304" pitchFamily="18" charset="0"/>
                <a:cs typeface="Times New Roman" panose="02020603050405020304" pitchFamily="18" charset="0"/>
              </a:rPr>
              <a:t>Приём </a:t>
            </a:r>
            <a:r>
              <a:rPr lang="ru-RU" sz="3600" b="1" dirty="0">
                <a:latin typeface="Times New Roman" panose="02020603050405020304" pitchFamily="18" charset="0"/>
                <a:cs typeface="Times New Roman" panose="02020603050405020304" pitchFamily="18" charset="0"/>
              </a:rPr>
              <a:t>«</a:t>
            </a:r>
            <a:r>
              <a:rPr lang="ru-RU" sz="3600" b="1" dirty="0" err="1">
                <a:latin typeface="Times New Roman" panose="02020603050405020304" pitchFamily="18" charset="0"/>
                <a:cs typeface="Times New Roman" panose="02020603050405020304" pitchFamily="18" charset="0"/>
              </a:rPr>
              <a:t>Инсерт</a:t>
            </a:r>
            <a:r>
              <a:rPr lang="ru-RU" sz="3600" b="1" dirty="0">
                <a:latin typeface="Times New Roman" panose="02020603050405020304" pitchFamily="18" charset="0"/>
                <a:cs typeface="Times New Roman" panose="02020603050405020304" pitchFamily="18" charset="0"/>
              </a:rPr>
              <a:t>»</a:t>
            </a:r>
            <a:endParaRPr lang="ru-RU" sz="36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79512" y="1196752"/>
            <a:ext cx="8712968" cy="5472608"/>
          </a:xfrm>
        </p:spPr>
        <p:txBody>
          <a:bodyPr>
            <a:normAutofit fontScale="92500" lnSpcReduction="10000"/>
          </a:bodyPr>
          <a:lstStyle/>
          <a:p>
            <a:r>
              <a:rPr lang="ru-RU" dirty="0">
                <a:latin typeface="Times New Roman" panose="02020603050405020304" pitchFamily="18" charset="0"/>
                <a:cs typeface="Times New Roman" panose="02020603050405020304" pitchFamily="18" charset="0"/>
              </a:rPr>
              <a:t>Учащиеся читают текст, маркируя его специальными значками:</a:t>
            </a:r>
          </a:p>
          <a:p>
            <a:pPr marL="0" indent="0">
              <a:buNone/>
            </a:pPr>
            <a:r>
              <a:rPr lang="ru-RU" dirty="0">
                <a:latin typeface="Times New Roman" panose="02020603050405020304" pitchFamily="18" charset="0"/>
                <a:cs typeface="Times New Roman" panose="02020603050405020304" pitchFamily="18" charset="0"/>
              </a:rPr>
              <a:t>V — я это знаю;</a:t>
            </a:r>
          </a:p>
          <a:p>
            <a:pPr marL="0" indent="0">
              <a:buNone/>
            </a:pPr>
            <a:r>
              <a:rPr lang="ru-RU" dirty="0">
                <a:latin typeface="Times New Roman" panose="02020603050405020304" pitchFamily="18" charset="0"/>
                <a:cs typeface="Times New Roman" panose="02020603050405020304" pitchFamily="18" charset="0"/>
              </a:rPr>
              <a:t>+ — это новая информация для меня;</a:t>
            </a:r>
          </a:p>
          <a:p>
            <a:pPr marL="0" indent="0">
              <a:buNone/>
            </a:pPr>
            <a:r>
              <a:rPr lang="ru-RU" dirty="0">
                <a:latin typeface="Times New Roman" panose="02020603050405020304" pitchFamily="18" charset="0"/>
                <a:cs typeface="Times New Roman" panose="02020603050405020304" pitchFamily="18" charset="0"/>
              </a:rPr>
              <a:t>- — я думал по-другому, это противоречит тому, что я знал;</a:t>
            </a:r>
          </a:p>
          <a:p>
            <a:pPr marL="0" indent="0">
              <a:buNone/>
            </a:pPr>
            <a:r>
              <a:rPr lang="ru-RU" dirty="0">
                <a:latin typeface="Times New Roman" panose="02020603050405020304" pitchFamily="18" charset="0"/>
                <a:cs typeface="Times New Roman" panose="02020603050405020304" pitchFamily="18" charset="0"/>
              </a:rPr>
              <a:t>? — это мне непонятно, нужны объяснения, уточнения.</a:t>
            </a:r>
          </a:p>
          <a:p>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Далее </a:t>
            </a:r>
            <a:r>
              <a:rPr lang="ru-RU" dirty="0">
                <a:latin typeface="Times New Roman" panose="02020603050405020304" pitchFamily="18" charset="0"/>
                <a:cs typeface="Times New Roman" panose="02020603050405020304" pitchFamily="18" charset="0"/>
              </a:rPr>
              <a:t>идет обсуждение прочитанного, на основе чего учитель формирует дальнейшую работу, например, углубиться в "непонятное" и вызвать детей на формулирование темы урока объяснения нового материала, или акцентировать внимание на том, что "вызывает сомнение" - это готовая проблемная ситуация, которая требует обсуждения (форма урока может быть диспут, дискуссия </a:t>
            </a:r>
            <a:r>
              <a:rPr lang="ru-RU" dirty="0" smtClean="0">
                <a:latin typeface="Times New Roman" panose="02020603050405020304" pitchFamily="18" charset="0"/>
                <a:cs typeface="Times New Roman" panose="02020603050405020304" pitchFamily="18" charset="0"/>
              </a:rPr>
              <a:t>и т.п.</a:t>
            </a:r>
            <a:endParaRPr lang="ru-RU" dirty="0">
              <a:latin typeface="Times New Roman" panose="02020603050405020304" pitchFamily="18" charset="0"/>
              <a:cs typeface="Times New Roman" panose="02020603050405020304" pitchFamily="18" charset="0"/>
            </a:endParaRPr>
          </a:p>
          <a:p>
            <a:pPr marL="0" indent="0">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39372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780696"/>
          </a:xfrm>
        </p:spPr>
        <p:txBody>
          <a:bodyPr>
            <a:noAutofit/>
          </a:bodyPr>
          <a:lstStyle/>
          <a:p>
            <a:r>
              <a:rPr lang="ru-RU" sz="3200" b="1" dirty="0" smtClean="0">
                <a:latin typeface="Times New Roman" panose="02020603050405020304" pitchFamily="18" charset="0"/>
                <a:cs typeface="Times New Roman" panose="02020603050405020304" pitchFamily="18" charset="0"/>
              </a:rPr>
              <a:t>        ФУНКЦИОНАЛЬНОЕ ЧТЕНИЕ</a:t>
            </a:r>
            <a:br>
              <a:rPr lang="ru-RU" sz="3200" b="1" dirty="0" smtClean="0">
                <a:latin typeface="Times New Roman" panose="02020603050405020304" pitchFamily="18" charset="0"/>
                <a:cs typeface="Times New Roman" panose="02020603050405020304" pitchFamily="18" charset="0"/>
              </a:rPr>
            </a:br>
            <a:endParaRPr lang="ru-RU" sz="3200" b="1" dirty="0">
              <a:latin typeface="Times New Roman" panose="02020603050405020304" pitchFamily="18" charset="0"/>
              <a:cs typeface="Times New Roman" panose="02020603050405020304" pitchFamily="18" charset="0"/>
            </a:endParaRPr>
          </a:p>
        </p:txBody>
      </p:sp>
      <p:sp>
        <p:nvSpPr>
          <p:cNvPr id="3" name="Содержимое 2"/>
          <p:cNvSpPr>
            <a:spLocks noGrp="1"/>
          </p:cNvSpPr>
          <p:nvPr>
            <p:ph idx="1"/>
          </p:nvPr>
        </p:nvSpPr>
        <p:spPr>
          <a:xfrm>
            <a:off x="457200" y="1196752"/>
            <a:ext cx="8229600" cy="5328592"/>
          </a:xfrm>
        </p:spPr>
        <p:txBody>
          <a:bodyPr>
            <a:normAutofit fontScale="85000" lnSpcReduction="10000"/>
          </a:bodyPr>
          <a:lstStyle/>
          <a:p>
            <a:endParaRPr lang="ru-RU" dirty="0" smtClean="0"/>
          </a:p>
          <a:p>
            <a:pPr marL="0" indent="0">
              <a:buNone/>
            </a:pPr>
            <a:r>
              <a:rPr lang="ru-RU" dirty="0" smtClean="0">
                <a:latin typeface="Times New Roman" panose="02020603050405020304" pitchFamily="18" charset="0"/>
                <a:cs typeface="Times New Roman" panose="02020603050405020304" pitchFamily="18" charset="0"/>
              </a:rPr>
              <a:t>Чтение, целью которого является нахождение информации для решения конкретной задачи. </a:t>
            </a:r>
          </a:p>
          <a:p>
            <a:pPr marL="0" indent="0">
              <a:buNone/>
            </a:pPr>
            <a:r>
              <a:rPr lang="ru-RU" dirty="0" smtClean="0">
                <a:latin typeface="Times New Roman" panose="02020603050405020304" pitchFamily="18" charset="0"/>
                <a:cs typeface="Times New Roman" panose="02020603050405020304" pitchFamily="18" charset="0"/>
              </a:rPr>
              <a:t>Функциональное чтение предполагает владение следующими навыками:</a:t>
            </a:r>
          </a:p>
          <a:p>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Поиск информации</a:t>
            </a:r>
          </a:p>
          <a:p>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Понимание прочитанного — здесь мы говорим о смысловом чтении</a:t>
            </a:r>
          </a:p>
          <a:p>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Работа с полученной информацией (оценка, интерпретация) — здесь мы говорим о критическом мышлении.</a:t>
            </a:r>
          </a:p>
          <a:p>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Применение информации для решения своих задач.</a:t>
            </a:r>
          </a:p>
          <a:p>
            <a:endParaRPr lang="ru-RU" dirty="0"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slide_13.jpg"/>
          <p:cNvPicPr>
            <a:picLocks noGrp="1" noChangeAspect="1"/>
          </p:cNvPicPr>
          <p:nvPr>
            <p:ph idx="1"/>
          </p:nvPr>
        </p:nvPicPr>
        <p:blipFill>
          <a:blip r:embed="rId2" cstate="print"/>
          <a:stretch>
            <a:fillRect/>
          </a:stretch>
        </p:blipFill>
        <p:spPr>
          <a:xfrm>
            <a:off x="611560" y="1124744"/>
            <a:ext cx="7992888" cy="5256583"/>
          </a:xfr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60032" y="1124744"/>
            <a:ext cx="3960440" cy="4968552"/>
          </a:xfrm>
        </p:spPr>
      </p:pic>
      <p:pic>
        <p:nvPicPr>
          <p:cNvPr id="7" name="Объект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1124744"/>
            <a:ext cx="3960440" cy="4968552"/>
          </a:xfrm>
          <a:prstGeom prst="rect">
            <a:avLst/>
          </a:prstGeom>
        </p:spPr>
      </p:pic>
    </p:spTree>
    <p:extLst>
      <p:ext uri="{BB962C8B-B14F-4D97-AF65-F5344CB8AC3E}">
        <p14:creationId xmlns:p14="http://schemas.microsoft.com/office/powerpoint/2010/main" val="27420526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04664"/>
            <a:ext cx="8229600" cy="792088"/>
          </a:xfrm>
        </p:spPr>
        <p:txBody>
          <a:bodyPr>
            <a:normAutofit fontScale="90000"/>
          </a:bodyPr>
          <a:lstStyle/>
          <a:p>
            <a:r>
              <a:rPr lang="ru-RU" b="1" dirty="0" smtClean="0"/>
              <a:t>                  </a:t>
            </a:r>
            <a:r>
              <a:rPr lang="ru-RU" sz="4000" b="1" dirty="0" smtClean="0">
                <a:latin typeface="Times New Roman" panose="02020603050405020304" pitchFamily="18" charset="0"/>
                <a:cs typeface="Times New Roman" panose="02020603050405020304" pitchFamily="18" charset="0"/>
              </a:rPr>
              <a:t>Мамины руки</a:t>
            </a:r>
            <a:r>
              <a:rPr lang="ru-RU" sz="4000" dirty="0">
                <a:latin typeface="Times New Roman" panose="02020603050405020304" pitchFamily="18" charset="0"/>
                <a:cs typeface="Times New Roman" panose="02020603050405020304" pitchFamily="18" charset="0"/>
              </a:rPr>
              <a:t/>
            </a:r>
            <a:br>
              <a:rPr lang="ru-RU" sz="4000" dirty="0">
                <a:latin typeface="Times New Roman" panose="02020603050405020304" pitchFamily="18" charset="0"/>
                <a:cs typeface="Times New Roman" panose="02020603050405020304" pitchFamily="18" charset="0"/>
              </a:rPr>
            </a:br>
            <a:endParaRPr lang="ru-RU" sz="40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95943" y="1124744"/>
            <a:ext cx="8741228" cy="5616624"/>
          </a:xfrm>
        </p:spPr>
        <p:txBody>
          <a:bodyPr>
            <a:normAutofit fontScale="77500" lnSpcReduction="20000"/>
          </a:bodyPr>
          <a:lstStyle/>
          <a:p>
            <a:pPr marL="0" indent="0">
              <a:buNone/>
            </a:pPr>
            <a:r>
              <a:rPr lang="ru-RU" dirty="0" smtClean="0">
                <a:solidFill>
                  <a:schemeClr val="tx1"/>
                </a:solidFill>
              </a:rPr>
              <a:t>   </a:t>
            </a:r>
            <a:r>
              <a:rPr lang="ru-RU" dirty="0" smtClean="0">
                <a:solidFill>
                  <a:schemeClr val="tx1"/>
                </a:solidFill>
                <a:latin typeface="Times New Roman" panose="02020603050405020304" pitchFamily="18" charset="0"/>
                <a:cs typeface="Times New Roman" panose="02020603050405020304" pitchFamily="18" charset="0"/>
              </a:rPr>
              <a:t>Такой </a:t>
            </a:r>
            <a:r>
              <a:rPr lang="ru-RU" dirty="0">
                <a:solidFill>
                  <a:schemeClr val="tx1"/>
                </a:solidFill>
                <a:latin typeface="Times New Roman" panose="02020603050405020304" pitchFamily="18" charset="0"/>
                <a:cs typeface="Times New Roman" panose="02020603050405020304" pitchFamily="18" charset="0"/>
              </a:rPr>
              <a:t>это был несчастный, нехороший день! С утра до вечера Маша капризничала, ссорилась с бабушкой, в комнате убираться не стала, читать не училась, а только сидела в углу и хлюпала носом.</a:t>
            </a:r>
          </a:p>
          <a:p>
            <a:pPr marL="0" indent="0">
              <a:buNone/>
            </a:pPr>
            <a:r>
              <a:rPr lang="ru-RU" dirty="0" smtClean="0">
                <a:solidFill>
                  <a:schemeClr val="tx1"/>
                </a:solidFill>
                <a:latin typeface="Times New Roman" panose="02020603050405020304" pitchFamily="18" charset="0"/>
                <a:cs typeface="Times New Roman" panose="02020603050405020304" pitchFamily="18" charset="0"/>
              </a:rPr>
              <a:t>   Мама </a:t>
            </a:r>
            <a:r>
              <a:rPr lang="ru-RU" dirty="0">
                <a:solidFill>
                  <a:schemeClr val="tx1"/>
                </a:solidFill>
                <a:latin typeface="Times New Roman" panose="02020603050405020304" pitchFamily="18" charset="0"/>
                <a:cs typeface="Times New Roman" panose="02020603050405020304" pitchFamily="18" charset="0"/>
              </a:rPr>
              <a:t>пришла, и бабушка ей пожаловалась: целый, мол, день капризничает девчонка.</a:t>
            </a:r>
          </a:p>
          <a:p>
            <a:pPr marL="0" indent="0">
              <a:buNone/>
            </a:pPr>
            <a:r>
              <a:rPr lang="ru-RU" dirty="0" smtClean="0">
                <a:solidFill>
                  <a:schemeClr val="tx1"/>
                </a:solidFill>
                <a:latin typeface="Times New Roman" panose="02020603050405020304" pitchFamily="18" charset="0"/>
                <a:cs typeface="Times New Roman" panose="02020603050405020304" pitchFamily="18" charset="0"/>
              </a:rPr>
              <a:t>   Мама </a:t>
            </a:r>
            <a:r>
              <a:rPr lang="ru-RU" dirty="0">
                <a:solidFill>
                  <a:schemeClr val="tx1"/>
                </a:solidFill>
                <a:latin typeface="Times New Roman" panose="02020603050405020304" pitchFamily="18" charset="0"/>
                <a:cs typeface="Times New Roman" panose="02020603050405020304" pitchFamily="18" charset="0"/>
              </a:rPr>
              <a:t>спросила:</a:t>
            </a:r>
          </a:p>
          <a:p>
            <a:pPr marL="0" indent="0">
              <a:buNone/>
            </a:pPr>
            <a:r>
              <a:rPr lang="ru-RU" dirty="0">
                <a:solidFill>
                  <a:schemeClr val="tx1"/>
                </a:solidFill>
                <a:latin typeface="Times New Roman" panose="02020603050405020304" pitchFamily="18" charset="0"/>
                <a:cs typeface="Times New Roman" panose="02020603050405020304" pitchFamily="18" charset="0"/>
              </a:rPr>
              <a:t>— Что же с тобой, дочка, делается? Ты не больна ли? — и положила Маше на лоб свою руку.</a:t>
            </a:r>
          </a:p>
          <a:p>
            <a:pPr marL="0" indent="0">
              <a:buNone/>
            </a:pPr>
            <a:r>
              <a:rPr lang="ru-RU" dirty="0" smtClean="0">
                <a:solidFill>
                  <a:schemeClr val="tx1"/>
                </a:solidFill>
                <a:latin typeface="Times New Roman" panose="02020603050405020304" pitchFamily="18" charset="0"/>
                <a:cs typeface="Times New Roman" panose="02020603050405020304" pitchFamily="18" charset="0"/>
              </a:rPr>
              <a:t>   Руки </a:t>
            </a:r>
            <a:r>
              <a:rPr lang="ru-RU" dirty="0">
                <a:solidFill>
                  <a:schemeClr val="tx1"/>
                </a:solidFill>
                <a:latin typeface="Times New Roman" panose="02020603050405020304" pitchFamily="18" charset="0"/>
                <a:cs typeface="Times New Roman" panose="02020603050405020304" pitchFamily="18" charset="0"/>
              </a:rPr>
              <a:t>у мамы были удивительные; сухие, чуть </a:t>
            </a:r>
            <a:r>
              <a:rPr lang="ru-RU" dirty="0" err="1">
                <a:solidFill>
                  <a:schemeClr val="tx1"/>
                </a:solidFill>
                <a:latin typeface="Times New Roman" panose="02020603050405020304" pitchFamily="18" charset="0"/>
                <a:cs typeface="Times New Roman" panose="02020603050405020304" pitchFamily="18" charset="0"/>
              </a:rPr>
              <a:t>шершавенькие</a:t>
            </a:r>
            <a:r>
              <a:rPr lang="ru-RU" dirty="0">
                <a:solidFill>
                  <a:schemeClr val="tx1"/>
                </a:solidFill>
                <a:latin typeface="Times New Roman" panose="02020603050405020304" pitchFamily="18" charset="0"/>
                <a:cs typeface="Times New Roman" panose="02020603050405020304" pitchFamily="18" charset="0"/>
              </a:rPr>
              <a:t>, но такие лёгкие и добрые.</a:t>
            </a:r>
          </a:p>
          <a:p>
            <a:pPr marL="0" indent="0">
              <a:buNone/>
            </a:pPr>
            <a:r>
              <a:rPr lang="ru-RU" dirty="0" smtClean="0">
                <a:solidFill>
                  <a:schemeClr val="tx1"/>
                </a:solidFill>
                <a:latin typeface="Times New Roman" panose="02020603050405020304" pitchFamily="18" charset="0"/>
                <a:cs typeface="Times New Roman" panose="02020603050405020304" pitchFamily="18" charset="0"/>
              </a:rPr>
              <a:t>   На </a:t>
            </a:r>
            <a:r>
              <a:rPr lang="ru-RU" dirty="0">
                <a:solidFill>
                  <a:schemeClr val="tx1"/>
                </a:solidFill>
                <a:latin typeface="Times New Roman" panose="02020603050405020304" pitchFamily="18" charset="0"/>
                <a:cs typeface="Times New Roman" panose="02020603050405020304" pitchFamily="18" charset="0"/>
              </a:rPr>
              <a:t>этот раз Маша только головой мотнула и стряхнула с себя мамины руки.</a:t>
            </a:r>
          </a:p>
          <a:p>
            <a:pPr marL="0" indent="0">
              <a:buNone/>
            </a:pPr>
            <a:r>
              <a:rPr lang="ru-RU" dirty="0">
                <a:solidFill>
                  <a:schemeClr val="tx1"/>
                </a:solidFill>
                <a:latin typeface="Times New Roman" panose="02020603050405020304" pitchFamily="18" charset="0"/>
                <a:cs typeface="Times New Roman" panose="02020603050405020304" pitchFamily="18" charset="0"/>
              </a:rPr>
              <a:t>— Фу, — сказала она. — Какие у тебя руки нехорошие.</a:t>
            </a:r>
          </a:p>
          <a:p>
            <a:pPr marL="0" indent="0">
              <a:buNone/>
            </a:pPr>
            <a:r>
              <a:rPr lang="ru-RU" dirty="0">
                <a:solidFill>
                  <a:schemeClr val="tx1"/>
                </a:solidFill>
                <a:latin typeface="Times New Roman" panose="02020603050405020304" pitchFamily="18" charset="0"/>
                <a:cs typeface="Times New Roman" panose="02020603050405020304" pitchFamily="18" charset="0"/>
              </a:rPr>
              <a:t>— Чем же тебе, дочка, мои руки сегодня не понравились?</a:t>
            </a:r>
          </a:p>
          <a:p>
            <a:pPr marL="0" indent="0">
              <a:buNone/>
            </a:pPr>
            <a:r>
              <a:rPr lang="ru-RU" dirty="0">
                <a:solidFill>
                  <a:schemeClr val="tx1"/>
                </a:solidFill>
                <a:latin typeface="Times New Roman" panose="02020603050405020304" pitchFamily="18" charset="0"/>
                <a:cs typeface="Times New Roman" panose="02020603050405020304" pitchFamily="18" charset="0"/>
              </a:rPr>
              <a:t>— Жёсткие, — ответила Маша. — Царапаются.</a:t>
            </a:r>
          </a:p>
          <a:p>
            <a:pPr marL="0" indent="0">
              <a:buNone/>
            </a:pPr>
            <a:r>
              <a:rPr lang="ru-RU" dirty="0" smtClean="0">
                <a:solidFill>
                  <a:schemeClr val="tx1"/>
                </a:solidFill>
                <a:latin typeface="Times New Roman" panose="02020603050405020304" pitchFamily="18" charset="0"/>
                <a:cs typeface="Times New Roman" panose="02020603050405020304" pitchFamily="18" charset="0"/>
              </a:rPr>
              <a:t>   Мама </a:t>
            </a:r>
            <a:r>
              <a:rPr lang="ru-RU" dirty="0">
                <a:solidFill>
                  <a:schemeClr val="tx1"/>
                </a:solidFill>
                <a:latin typeface="Times New Roman" panose="02020603050405020304" pitchFamily="18" charset="0"/>
                <a:cs typeface="Times New Roman" panose="02020603050405020304" pitchFamily="18" charset="0"/>
              </a:rPr>
              <a:t>посмотрела на свои руки. Маше показалось, грустно.</a:t>
            </a:r>
          </a:p>
          <a:p>
            <a:pPr marL="0" indent="0">
              <a:buNone/>
            </a:pPr>
            <a:r>
              <a:rPr lang="ru-RU" dirty="0">
                <a:solidFill>
                  <a:schemeClr val="tx1"/>
                </a:solidFill>
                <a:latin typeface="Times New Roman" panose="02020603050405020304" pitchFamily="18" charset="0"/>
                <a:cs typeface="Times New Roman" panose="02020603050405020304" pitchFamily="18" charset="0"/>
              </a:rPr>
              <a:t>—Руки обыкновенные, — сказала мама. — Рабочие руки. Ничего уж с ними не поделаешь.</a:t>
            </a:r>
          </a:p>
          <a:p>
            <a:pPr marL="0" indent="0">
              <a:buNone/>
            </a:pPr>
            <a:r>
              <a:rPr lang="ru-RU" dirty="0">
                <a:solidFill>
                  <a:schemeClr val="tx1"/>
                </a:solidFill>
                <a:latin typeface="Times New Roman" panose="02020603050405020304" pitchFamily="18" charset="0"/>
                <a:cs typeface="Times New Roman" panose="02020603050405020304" pitchFamily="18" charset="0"/>
              </a:rPr>
              <a:t>Встала и ушла.</a:t>
            </a:r>
          </a:p>
          <a:p>
            <a:endParaRPr lang="ru-RU" dirty="0"/>
          </a:p>
        </p:txBody>
      </p:sp>
    </p:spTree>
    <p:extLst>
      <p:ext uri="{BB962C8B-B14F-4D97-AF65-F5344CB8AC3E}">
        <p14:creationId xmlns:p14="http://schemas.microsoft.com/office/powerpoint/2010/main" val="14218551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163287" y="283029"/>
            <a:ext cx="8850084" cy="5954485"/>
          </a:xfrm>
        </p:spPr>
        <p:txBody>
          <a:bodyPr>
            <a:normAutofit fontScale="92500" lnSpcReduction="10000"/>
          </a:bodyPr>
          <a:lstStyle/>
          <a:p>
            <a:pPr marL="0" indent="0">
              <a:buNone/>
            </a:pPr>
            <a:r>
              <a:rPr lang="ru-RU" dirty="0" smtClean="0">
                <a:solidFill>
                  <a:schemeClr val="tx1"/>
                </a:solidFill>
                <a:latin typeface="Times New Roman" panose="02020603050405020304" pitchFamily="18" charset="0"/>
                <a:cs typeface="Times New Roman" panose="02020603050405020304" pitchFamily="18" charset="0"/>
              </a:rPr>
              <a:t>                                 Текст  </a:t>
            </a:r>
            <a:r>
              <a:rPr lang="ru-RU" dirty="0">
                <a:solidFill>
                  <a:schemeClr val="tx1"/>
                </a:solidFill>
                <a:latin typeface="Times New Roman" panose="02020603050405020304" pitchFamily="18" charset="0"/>
                <a:cs typeface="Times New Roman" panose="02020603050405020304" pitchFamily="18" charset="0"/>
              </a:rPr>
              <a:t>«Мамины руки»</a:t>
            </a:r>
          </a:p>
          <a:p>
            <a:pPr lvl="0"/>
            <a:r>
              <a:rPr lang="ru-RU" dirty="0">
                <a:solidFill>
                  <a:schemeClr val="tx1"/>
                </a:solidFill>
                <a:latin typeface="Times New Roman" panose="02020603050405020304" pitchFamily="18" charset="0"/>
                <a:cs typeface="Times New Roman" panose="02020603050405020304" pitchFamily="18" charset="0"/>
              </a:rPr>
              <a:t>Что Маша сказала про мамины руки?</a:t>
            </a:r>
          </a:p>
          <a:p>
            <a:pPr lvl="0"/>
            <a:r>
              <a:rPr lang="ru-RU" dirty="0">
                <a:solidFill>
                  <a:schemeClr val="tx1"/>
                </a:solidFill>
                <a:latin typeface="Times New Roman" panose="02020603050405020304" pitchFamily="18" charset="0"/>
                <a:cs typeface="Times New Roman" panose="02020603050405020304" pitchFamily="18" charset="0"/>
              </a:rPr>
              <a:t>Как вы думаете, было приятно слышать, что её руки шершавые и жёсткие? Почему?</a:t>
            </a:r>
          </a:p>
          <a:p>
            <a:pPr lvl="0"/>
            <a:r>
              <a:rPr lang="ru-RU" dirty="0">
                <a:solidFill>
                  <a:schemeClr val="tx1"/>
                </a:solidFill>
                <a:latin typeface="Times New Roman" panose="02020603050405020304" pitchFamily="18" charset="0"/>
                <a:cs typeface="Times New Roman" panose="02020603050405020304" pitchFamily="18" charset="0"/>
              </a:rPr>
              <a:t>Поняла ли Маша свою ошибку. Почему вы так решили?</a:t>
            </a:r>
          </a:p>
          <a:p>
            <a:pPr lvl="0"/>
            <a:r>
              <a:rPr lang="ru-RU" dirty="0">
                <a:solidFill>
                  <a:schemeClr val="tx1"/>
                </a:solidFill>
                <a:latin typeface="Times New Roman" panose="02020603050405020304" pitchFamily="18" charset="0"/>
                <a:cs typeface="Times New Roman" panose="02020603050405020304" pitchFamily="18" charset="0"/>
              </a:rPr>
              <a:t>Как бы вы закончили рассказ?</a:t>
            </a:r>
          </a:p>
          <a:p>
            <a:pPr lvl="0"/>
            <a:r>
              <a:rPr lang="ru-RU" dirty="0">
                <a:solidFill>
                  <a:schemeClr val="tx1"/>
                </a:solidFill>
                <a:latin typeface="Times New Roman" panose="02020603050405020304" pitchFamily="18" charset="0"/>
                <a:cs typeface="Times New Roman" panose="02020603050405020304" pitchFamily="18" charset="0"/>
              </a:rPr>
              <a:t>Сделайте вывод об отношении к маме из прочитанного</a:t>
            </a:r>
            <a:r>
              <a:rPr lang="ru-RU" dirty="0" smtClean="0">
                <a:solidFill>
                  <a:schemeClr val="tx1"/>
                </a:solidFill>
                <a:latin typeface="Times New Roman" panose="02020603050405020304" pitchFamily="18" charset="0"/>
                <a:cs typeface="Times New Roman" panose="02020603050405020304" pitchFamily="18" charset="0"/>
              </a:rPr>
              <a:t>.</a:t>
            </a:r>
          </a:p>
          <a:p>
            <a:pPr lvl="0"/>
            <a:endParaRPr lang="ru-RU" dirty="0">
              <a:solidFill>
                <a:schemeClr val="tx1"/>
              </a:solidFill>
              <a:latin typeface="Times New Roman" panose="02020603050405020304" pitchFamily="18" charset="0"/>
              <a:cs typeface="Times New Roman" panose="02020603050405020304" pitchFamily="18" charset="0"/>
            </a:endParaRPr>
          </a:p>
          <a:p>
            <a:r>
              <a:rPr lang="ru-RU" dirty="0">
                <a:solidFill>
                  <a:schemeClr val="tx1"/>
                </a:solidFill>
                <a:latin typeface="Times New Roman" panose="02020603050405020304" pitchFamily="18" charset="0"/>
                <a:cs typeface="Times New Roman" panose="02020603050405020304" pitchFamily="18" charset="0"/>
              </a:rPr>
              <a:t>Информация об авторе:</a:t>
            </a:r>
          </a:p>
          <a:p>
            <a:pPr marL="0" indent="0">
              <a:buNone/>
            </a:pPr>
            <a:r>
              <a:rPr lang="ru-RU" dirty="0">
                <a:solidFill>
                  <a:schemeClr val="tx1"/>
                </a:solidFill>
                <a:latin typeface="Times New Roman" panose="02020603050405020304" pitchFamily="18" charset="0"/>
                <a:cs typeface="Times New Roman" panose="02020603050405020304" pitchFamily="18" charset="0"/>
              </a:rPr>
              <a:t>- Автор: Емельянов Борис Александрович - русский советский писатель. </a:t>
            </a:r>
            <a:r>
              <a:rPr lang="ru-RU" u="sng" dirty="0">
                <a:solidFill>
                  <a:schemeClr val="tx1"/>
                </a:solidFill>
                <a:latin typeface="Times New Roman" panose="02020603050405020304" pitchFamily="18" charset="0"/>
                <a:cs typeface="Times New Roman" panose="02020603050405020304" pitchFamily="18" charset="0"/>
                <a:hlinkClick r:id="rId2" tooltip="29 сентября"/>
              </a:rPr>
              <a:t>29 сентября</a:t>
            </a:r>
            <a:r>
              <a:rPr lang="ru-RU" dirty="0">
                <a:solidFill>
                  <a:schemeClr val="tx1"/>
                </a:solidFill>
                <a:latin typeface="Times New Roman" panose="02020603050405020304" pitchFamily="18" charset="0"/>
                <a:cs typeface="Times New Roman" panose="02020603050405020304" pitchFamily="18" charset="0"/>
              </a:rPr>
              <a:t> </a:t>
            </a:r>
            <a:r>
              <a:rPr lang="ru-RU" u="sng" dirty="0">
                <a:solidFill>
                  <a:schemeClr val="tx1"/>
                </a:solidFill>
                <a:latin typeface="Times New Roman" panose="02020603050405020304" pitchFamily="18" charset="0"/>
                <a:cs typeface="Times New Roman" panose="02020603050405020304" pitchFamily="18" charset="0"/>
                <a:hlinkClick r:id="rId3" tooltip="1903"/>
              </a:rPr>
              <a:t>1903</a:t>
            </a:r>
            <a:r>
              <a:rPr lang="ru-RU" dirty="0">
                <a:solidFill>
                  <a:schemeClr val="tx1"/>
                </a:solidFill>
                <a:latin typeface="Times New Roman" panose="02020603050405020304" pitchFamily="18" charset="0"/>
                <a:cs typeface="Times New Roman" panose="02020603050405020304" pitchFamily="18" charset="0"/>
              </a:rPr>
              <a:t>, </a:t>
            </a:r>
            <a:r>
              <a:rPr lang="ru-RU" u="sng" dirty="0">
                <a:solidFill>
                  <a:schemeClr val="tx1"/>
                </a:solidFill>
                <a:latin typeface="Times New Roman" panose="02020603050405020304" pitchFamily="18" charset="0"/>
                <a:cs typeface="Times New Roman" panose="02020603050405020304" pitchFamily="18" charset="0"/>
                <a:hlinkClick r:id="rId4" tooltip="Воронеж"/>
              </a:rPr>
              <a:t>Воронеж</a:t>
            </a:r>
            <a:r>
              <a:rPr lang="ru-RU" dirty="0">
                <a:solidFill>
                  <a:schemeClr val="tx1"/>
                </a:solidFill>
                <a:latin typeface="Times New Roman" panose="02020603050405020304" pitchFamily="18" charset="0"/>
                <a:cs typeface="Times New Roman" panose="02020603050405020304" pitchFamily="18" charset="0"/>
              </a:rPr>
              <a:t> — </a:t>
            </a:r>
            <a:r>
              <a:rPr lang="ru-RU" u="sng" dirty="0">
                <a:solidFill>
                  <a:schemeClr val="tx1"/>
                </a:solidFill>
                <a:latin typeface="Times New Roman" panose="02020603050405020304" pitchFamily="18" charset="0"/>
                <a:cs typeface="Times New Roman" panose="02020603050405020304" pitchFamily="18" charset="0"/>
                <a:hlinkClick r:id="rId5" tooltip="3 июня"/>
              </a:rPr>
              <a:t>3 июня</a:t>
            </a:r>
            <a:r>
              <a:rPr lang="ru-RU" dirty="0">
                <a:solidFill>
                  <a:schemeClr val="tx1"/>
                </a:solidFill>
                <a:latin typeface="Times New Roman" panose="02020603050405020304" pitchFamily="18" charset="0"/>
                <a:cs typeface="Times New Roman" panose="02020603050405020304" pitchFamily="18" charset="0"/>
              </a:rPr>
              <a:t> </a:t>
            </a:r>
            <a:r>
              <a:rPr lang="ru-RU" u="sng" dirty="0">
                <a:solidFill>
                  <a:schemeClr val="tx1"/>
                </a:solidFill>
                <a:latin typeface="Times New Roman" panose="02020603050405020304" pitchFamily="18" charset="0"/>
                <a:cs typeface="Times New Roman" panose="02020603050405020304" pitchFamily="18" charset="0"/>
                <a:hlinkClick r:id="rId6" tooltip="1965"/>
              </a:rPr>
              <a:t>1965</a:t>
            </a:r>
            <a:r>
              <a:rPr lang="ru-RU" dirty="0">
                <a:solidFill>
                  <a:schemeClr val="tx1"/>
                </a:solidFill>
                <a:latin typeface="Times New Roman" panose="02020603050405020304" pitchFamily="18" charset="0"/>
                <a:cs typeface="Times New Roman" panose="02020603050405020304" pitchFamily="18" charset="0"/>
              </a:rPr>
              <a:t>, Москва). Он был человеком веселым и добрым, любил детей и природу, рыбачил и путешествовал. Собственно говоря, путешествием была вся его жизнь. Борису Александровичу было чем поделиться с вами, потому что жизнь его была богата и интересными событиями, и верными друзьями. </a:t>
            </a:r>
          </a:p>
          <a:p>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80038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636680"/>
          </a:xfrm>
        </p:spPr>
        <p:txBody>
          <a:bodyPr>
            <a:normAutofit fontScale="90000"/>
          </a:bodyPr>
          <a:lstStyle/>
          <a:p>
            <a:r>
              <a:rPr lang="ru-RU" sz="3600" b="1" dirty="0" smtClean="0">
                <a:latin typeface="Times New Roman" panose="02020603050405020304" pitchFamily="18" charset="0"/>
                <a:cs typeface="Times New Roman" panose="02020603050405020304" pitchFamily="18" charset="0"/>
              </a:rPr>
              <a:t>                                КОНЕЦ</a:t>
            </a:r>
            <a:r>
              <a:rPr lang="ru-RU" sz="3600" b="1" dirty="0">
                <a:latin typeface="Times New Roman" panose="02020603050405020304" pitchFamily="18" charset="0"/>
                <a:cs typeface="Times New Roman" panose="02020603050405020304" pitchFamily="18" charset="0"/>
              </a:rPr>
              <a:t/>
            </a:r>
            <a:br>
              <a:rPr lang="ru-RU" sz="3600" b="1" dirty="0">
                <a:latin typeface="Times New Roman" panose="02020603050405020304" pitchFamily="18" charset="0"/>
                <a:cs typeface="Times New Roman" panose="02020603050405020304" pitchFamily="18" charset="0"/>
              </a:rPr>
            </a:br>
            <a:endParaRPr lang="ru-RU" sz="36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79512" y="1124744"/>
            <a:ext cx="8712968" cy="5472608"/>
          </a:xfrm>
        </p:spPr>
        <p:txBody>
          <a:bodyPr>
            <a:normAutofit fontScale="85000" lnSpcReduction="10000"/>
          </a:bodyPr>
          <a:lstStyle/>
          <a:p>
            <a:pPr marL="0" indent="0">
              <a:buNone/>
            </a:pPr>
            <a:r>
              <a:rPr lang="ru-RU" dirty="0" smtClean="0"/>
              <a:t>   </a:t>
            </a:r>
            <a:r>
              <a:rPr lang="ru-RU" dirty="0" smtClean="0">
                <a:latin typeface="Times New Roman" panose="02020603050405020304" pitchFamily="18" charset="0"/>
                <a:cs typeface="Times New Roman" panose="02020603050405020304" pitchFamily="18" charset="0"/>
              </a:rPr>
              <a:t>Все </a:t>
            </a:r>
            <a:r>
              <a:rPr lang="ru-RU" dirty="0">
                <a:latin typeface="Times New Roman" panose="02020603050405020304" pitchFamily="18" charset="0"/>
                <a:cs typeface="Times New Roman" panose="02020603050405020304" pitchFamily="18" charset="0"/>
              </a:rPr>
              <a:t>как будто несчастья кончились, точно их и не было, а всё-таки какая-то грустинка из дома не убежала и где-то в нём спряталась.</a:t>
            </a:r>
          </a:p>
          <a:p>
            <a:pPr marL="0" indent="0">
              <a:buNone/>
            </a:pPr>
            <a:r>
              <a:rPr lang="ru-RU" dirty="0" smtClean="0">
                <a:latin typeface="Times New Roman" panose="02020603050405020304" pitchFamily="18" charset="0"/>
                <a:cs typeface="Times New Roman" panose="02020603050405020304" pitchFamily="18" charset="0"/>
              </a:rPr>
              <a:t>   Миша </a:t>
            </a:r>
            <a:r>
              <a:rPr lang="ru-RU" dirty="0">
                <a:latin typeface="Times New Roman" panose="02020603050405020304" pitchFamily="18" charset="0"/>
                <a:cs typeface="Times New Roman" panose="02020603050405020304" pitchFamily="18" charset="0"/>
              </a:rPr>
              <a:t>и Маша слышали: мама, когда в комнате гаснет свет, о чём-то вздыхает, а ночью иногда вдруг вскрикивает. Бабушка тогда просыпается и говорит маме:</a:t>
            </a:r>
          </a:p>
          <a:p>
            <a:pPr marL="0" indent="0">
              <a:buNone/>
            </a:pPr>
            <a:r>
              <a:rPr lang="ru-RU" dirty="0">
                <a:latin typeface="Times New Roman" panose="02020603050405020304" pitchFamily="18" charset="0"/>
                <a:cs typeface="Times New Roman" panose="02020603050405020304" pitchFamily="18" charset="0"/>
              </a:rPr>
              <a:t>— Спи, Наташа, спи, милая.</a:t>
            </a:r>
          </a:p>
          <a:p>
            <a:pPr marL="0" indent="0">
              <a:buNone/>
            </a:pPr>
            <a:r>
              <a:rPr lang="ru-RU" dirty="0" smtClean="0">
                <a:latin typeface="Times New Roman" panose="02020603050405020304" pitchFamily="18" charset="0"/>
                <a:cs typeface="Times New Roman" panose="02020603050405020304" pitchFamily="18" charset="0"/>
              </a:rPr>
              <a:t>   Дети </a:t>
            </a:r>
            <a:r>
              <a:rPr lang="ru-RU" dirty="0">
                <a:latin typeface="Times New Roman" panose="02020603050405020304" pitchFamily="18" charset="0"/>
                <a:cs typeface="Times New Roman" panose="02020603050405020304" pitchFamily="18" charset="0"/>
              </a:rPr>
              <a:t>забеспокоились и пошли к бабушке: нет ли у мамы ещё какого горя, чем они могут маме помочь?</a:t>
            </a:r>
          </a:p>
          <a:p>
            <a:pPr marL="0" indent="0">
              <a:buNone/>
            </a:pPr>
            <a:r>
              <a:rPr lang="ru-RU" dirty="0">
                <a:latin typeface="Times New Roman" panose="02020603050405020304" pitchFamily="18" charset="0"/>
                <a:cs typeface="Times New Roman" panose="02020603050405020304" pitchFamily="18" charset="0"/>
              </a:rPr>
              <a:t>— Ладно уж, утешители,— сказала бабушка.— Горя у матери никакого нет. Просто она об Николае, о вашем отце, соскучилась и о нём беспокоится. Плавает-то ведь он не в корыте, а в Северном Ледовитом океане. Там сейчас такого нанесло льда, что даже отцовский ледокол дорогу к берегу никак не проложит. Поняли?</a:t>
            </a:r>
          </a:p>
          <a:p>
            <a:pPr marL="0" indent="0">
              <a:buNone/>
            </a:pPr>
            <a:r>
              <a:rPr lang="ru-RU" dirty="0">
                <a:latin typeface="Times New Roman" panose="02020603050405020304" pitchFamily="18" charset="0"/>
                <a:cs typeface="Times New Roman" panose="02020603050405020304" pitchFamily="18" charset="0"/>
              </a:rPr>
              <a:t>— Поняли,— сказали дети.— А что же нам теперь делать?</a:t>
            </a:r>
          </a:p>
          <a:p>
            <a:pPr marL="0" indent="0">
              <a:buNone/>
            </a:pPr>
            <a:r>
              <a:rPr lang="ru-RU" dirty="0">
                <a:latin typeface="Times New Roman" panose="02020603050405020304" pitchFamily="18" charset="0"/>
                <a:cs typeface="Times New Roman" panose="02020603050405020304" pitchFamily="18" charset="0"/>
              </a:rPr>
              <a:t>— Ничего не делать,— сказала бабушка.— Мать не расстраивать и ждать. У моря погоды и отцовского благополучного возвращения.</a:t>
            </a:r>
          </a:p>
        </p:txBody>
      </p:sp>
    </p:spTree>
    <p:extLst>
      <p:ext uri="{BB962C8B-B14F-4D97-AF65-F5344CB8AC3E}">
        <p14:creationId xmlns:p14="http://schemas.microsoft.com/office/powerpoint/2010/main" val="31107659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179512" y="836712"/>
            <a:ext cx="8784976" cy="5760640"/>
          </a:xfrm>
        </p:spPr>
        <p:txBody>
          <a:bodyPr>
            <a:normAutofit fontScale="92500" lnSpcReduction="10000"/>
          </a:bodyPr>
          <a:lstStyle/>
          <a:p>
            <a:pPr marL="0" indent="0">
              <a:buNone/>
            </a:pPr>
            <a:r>
              <a:rPr lang="ru-RU" dirty="0" smtClean="0">
                <a:latin typeface="Times New Roman" panose="02020603050405020304" pitchFamily="18" charset="0"/>
                <a:cs typeface="Times New Roman" panose="02020603050405020304" pitchFamily="18" charset="0"/>
              </a:rPr>
              <a:t>                                            Текст  </a:t>
            </a:r>
            <a:r>
              <a:rPr lang="ru-RU" dirty="0">
                <a:latin typeface="Times New Roman" panose="02020603050405020304" pitchFamily="18" charset="0"/>
                <a:cs typeface="Times New Roman" panose="02020603050405020304" pitchFamily="18" charset="0"/>
              </a:rPr>
              <a:t>«Конец»</a:t>
            </a:r>
          </a:p>
          <a:p>
            <a:pPr lvl="0"/>
            <a:r>
              <a:rPr lang="ru-RU" dirty="0">
                <a:latin typeface="Times New Roman" panose="02020603050405020304" pitchFamily="18" charset="0"/>
                <a:cs typeface="Times New Roman" panose="02020603050405020304" pitchFamily="18" charset="0"/>
              </a:rPr>
              <a:t>Почему в доме появилась грустинка?</a:t>
            </a:r>
          </a:p>
          <a:p>
            <a:pPr lvl="0"/>
            <a:r>
              <a:rPr lang="ru-RU" dirty="0">
                <a:latin typeface="Times New Roman" panose="02020603050405020304" pitchFamily="18" charset="0"/>
                <a:cs typeface="Times New Roman" panose="02020603050405020304" pitchFamily="18" charset="0"/>
              </a:rPr>
              <a:t>Как повели себя дети?</a:t>
            </a:r>
          </a:p>
          <a:p>
            <a:pPr lvl="0"/>
            <a:r>
              <a:rPr lang="ru-RU" dirty="0">
                <a:latin typeface="Times New Roman" panose="02020603050405020304" pitchFamily="18" charset="0"/>
                <a:cs typeface="Times New Roman" panose="02020603050405020304" pitchFamily="18" charset="0"/>
              </a:rPr>
              <a:t>Придумайте продолжение.</a:t>
            </a:r>
          </a:p>
          <a:p>
            <a:pPr lvl="0"/>
            <a:r>
              <a:rPr lang="ru-RU" dirty="0">
                <a:latin typeface="Times New Roman" panose="02020603050405020304" pitchFamily="18" charset="0"/>
                <a:cs typeface="Times New Roman" panose="02020603050405020304" pitchFamily="18" charset="0"/>
              </a:rPr>
              <a:t>Сделайте вывод об отношении к маме из прочитанного</a:t>
            </a:r>
            <a:r>
              <a:rPr lang="ru-RU" dirty="0" smtClean="0">
                <a:latin typeface="Times New Roman" panose="02020603050405020304" pitchFamily="18" charset="0"/>
                <a:cs typeface="Times New Roman" panose="02020603050405020304" pitchFamily="18" charset="0"/>
              </a:rPr>
              <a:t>.</a:t>
            </a:r>
          </a:p>
          <a:p>
            <a:pPr marL="0" lvl="0" indent="0">
              <a:buNone/>
            </a:pPr>
            <a:r>
              <a:rPr lang="ru-RU" dirty="0">
                <a:latin typeface="Times New Roman" panose="02020603050405020304" pitchFamily="18" charset="0"/>
                <a:cs typeface="Times New Roman" panose="02020603050405020304" pitchFamily="18" charset="0"/>
              </a:rPr>
              <a:t> </a:t>
            </a:r>
          </a:p>
          <a:p>
            <a:pPr marL="0" indent="0">
              <a:buNone/>
            </a:pPr>
            <a:endParaRPr lang="ru-RU"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Информация:</a:t>
            </a:r>
          </a:p>
          <a:p>
            <a:pPr marL="0" indent="0">
              <a:buNone/>
            </a:pPr>
            <a:r>
              <a:rPr lang="ru-RU" dirty="0">
                <a:latin typeface="Times New Roman" panose="02020603050405020304" pitchFamily="18" charset="0"/>
                <a:cs typeface="Times New Roman" panose="02020603050405020304" pitchFamily="18" charset="0"/>
              </a:rPr>
              <a:t>- Автор: Емельянов Борис Александрович - русский советский писатель. </a:t>
            </a:r>
            <a:r>
              <a:rPr lang="ru-RU" u="sng" dirty="0">
                <a:latin typeface="Times New Roman" panose="02020603050405020304" pitchFamily="18" charset="0"/>
                <a:cs typeface="Times New Roman" panose="02020603050405020304" pitchFamily="18" charset="0"/>
                <a:hlinkClick r:id="rId2" tooltip="29 сентября"/>
              </a:rPr>
              <a:t>29 сентября</a:t>
            </a:r>
            <a:r>
              <a:rPr lang="ru-RU" dirty="0">
                <a:latin typeface="Times New Roman" panose="02020603050405020304" pitchFamily="18" charset="0"/>
                <a:cs typeface="Times New Roman" panose="02020603050405020304" pitchFamily="18" charset="0"/>
              </a:rPr>
              <a:t> </a:t>
            </a:r>
            <a:r>
              <a:rPr lang="ru-RU" u="sng" dirty="0">
                <a:latin typeface="Times New Roman" panose="02020603050405020304" pitchFamily="18" charset="0"/>
                <a:cs typeface="Times New Roman" panose="02020603050405020304" pitchFamily="18" charset="0"/>
                <a:hlinkClick r:id="rId3" tooltip="1903"/>
              </a:rPr>
              <a:t>1903</a:t>
            </a:r>
            <a:r>
              <a:rPr lang="ru-RU" dirty="0">
                <a:latin typeface="Times New Roman" panose="02020603050405020304" pitchFamily="18" charset="0"/>
                <a:cs typeface="Times New Roman" panose="02020603050405020304" pitchFamily="18" charset="0"/>
              </a:rPr>
              <a:t>, </a:t>
            </a:r>
            <a:r>
              <a:rPr lang="ru-RU" u="sng" dirty="0">
                <a:latin typeface="Times New Roman" panose="02020603050405020304" pitchFamily="18" charset="0"/>
                <a:cs typeface="Times New Roman" panose="02020603050405020304" pitchFamily="18" charset="0"/>
                <a:hlinkClick r:id="rId4" tooltip="Воронеж"/>
              </a:rPr>
              <a:t>Воронеж</a:t>
            </a:r>
            <a:r>
              <a:rPr lang="ru-RU" dirty="0">
                <a:latin typeface="Times New Roman" panose="02020603050405020304" pitchFamily="18" charset="0"/>
                <a:cs typeface="Times New Roman" panose="02020603050405020304" pitchFamily="18" charset="0"/>
              </a:rPr>
              <a:t> — </a:t>
            </a:r>
            <a:r>
              <a:rPr lang="ru-RU" u="sng" dirty="0">
                <a:latin typeface="Times New Roman" panose="02020603050405020304" pitchFamily="18" charset="0"/>
                <a:cs typeface="Times New Roman" panose="02020603050405020304" pitchFamily="18" charset="0"/>
                <a:hlinkClick r:id="rId5" tooltip="3 июня"/>
              </a:rPr>
              <a:t>3 июня</a:t>
            </a:r>
            <a:r>
              <a:rPr lang="ru-RU" dirty="0">
                <a:latin typeface="Times New Roman" panose="02020603050405020304" pitchFamily="18" charset="0"/>
                <a:cs typeface="Times New Roman" panose="02020603050405020304" pitchFamily="18" charset="0"/>
              </a:rPr>
              <a:t> </a:t>
            </a:r>
            <a:r>
              <a:rPr lang="ru-RU" u="sng" dirty="0">
                <a:latin typeface="Times New Roman" panose="02020603050405020304" pitchFamily="18" charset="0"/>
                <a:cs typeface="Times New Roman" panose="02020603050405020304" pitchFamily="18" charset="0"/>
                <a:hlinkClick r:id="rId6" tooltip="1965"/>
              </a:rPr>
              <a:t>1965</a:t>
            </a:r>
            <a:r>
              <a:rPr lang="ru-RU" dirty="0">
                <a:latin typeface="Times New Roman" panose="02020603050405020304" pitchFamily="18" charset="0"/>
                <a:cs typeface="Times New Roman" panose="02020603050405020304" pitchFamily="18" charset="0"/>
              </a:rPr>
              <a:t>, Москва). Он был человеком веселым и добрым, любил детей и природу, рыбачил и путешествовал. Собственно говоря, путешествием была вся его жизнь. Борису Александровичу было чем поделиться с вами, потому что жизнь его была богата и интересными событиями, и верными друзьями. </a:t>
            </a:r>
          </a:p>
          <a:p>
            <a:endParaRPr lang="ru-RU" dirty="0"/>
          </a:p>
        </p:txBody>
      </p:sp>
    </p:spTree>
    <p:extLst>
      <p:ext uri="{BB962C8B-B14F-4D97-AF65-F5344CB8AC3E}">
        <p14:creationId xmlns:p14="http://schemas.microsoft.com/office/powerpoint/2010/main" val="37960674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708688"/>
          </a:xfrm>
        </p:spPr>
        <p:txBody>
          <a:bodyPr>
            <a:normAutofit fontScale="90000"/>
          </a:bodyPr>
          <a:lstStyle/>
          <a:p>
            <a:r>
              <a:rPr lang="ru-RU" b="1" dirty="0" smtClean="0">
                <a:latin typeface="Times New Roman" panose="02020603050405020304" pitchFamily="18" charset="0"/>
                <a:cs typeface="Times New Roman" panose="02020603050405020304" pitchFamily="18" charset="0"/>
              </a:rPr>
              <a:t>                  Литература </a:t>
            </a:r>
            <a:endParaRPr lang="ru-RU"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07504" y="1412776"/>
            <a:ext cx="8928992" cy="5328592"/>
          </a:xfrm>
        </p:spPr>
        <p:txBody>
          <a:bodyPr>
            <a:normAutofit fontScale="77500" lnSpcReduction="20000"/>
          </a:bodyPr>
          <a:lstStyle/>
          <a:p>
            <a:r>
              <a:rPr lang="ru-RU" dirty="0" err="1">
                <a:latin typeface="Times New Roman" panose="02020603050405020304" pitchFamily="18" charset="0"/>
                <a:cs typeface="Times New Roman" panose="02020603050405020304" pitchFamily="18" charset="0"/>
              </a:rPr>
              <a:t>Акушева</a:t>
            </a:r>
            <a:r>
              <a:rPr lang="ru-RU" dirty="0">
                <a:latin typeface="Times New Roman" panose="02020603050405020304" pitchFamily="18" charset="0"/>
                <a:cs typeface="Times New Roman" panose="02020603050405020304" pitchFamily="18" charset="0"/>
              </a:rPr>
              <a:t>, Н. Г. </a:t>
            </a:r>
            <a:r>
              <a:rPr lang="ru-RU" b="1" dirty="0">
                <a:latin typeface="Times New Roman" panose="02020603050405020304" pitchFamily="18" charset="0"/>
                <a:cs typeface="Times New Roman" panose="02020603050405020304" pitchFamily="18" charset="0"/>
              </a:rPr>
              <a:t>Развитие функциональной грамотности чтения </a:t>
            </a:r>
            <a:r>
              <a:rPr lang="ru-RU" dirty="0">
                <a:latin typeface="Times New Roman" panose="02020603050405020304" pitchFamily="18" charset="0"/>
                <a:cs typeface="Times New Roman" panose="02020603050405020304" pitchFamily="18" charset="0"/>
              </a:rPr>
              <a:t>/ Н. </a:t>
            </a:r>
            <a:r>
              <a:rPr lang="ru-RU" dirty="0" err="1">
                <a:latin typeface="Times New Roman" panose="02020603050405020304" pitchFamily="18" charset="0"/>
                <a:cs typeface="Times New Roman" panose="02020603050405020304" pitchFamily="18" charset="0"/>
              </a:rPr>
              <a:t>Г.Акушева</a:t>
            </a:r>
            <a:r>
              <a:rPr lang="ru-RU" dirty="0">
                <a:latin typeface="Times New Roman" panose="02020603050405020304" pitchFamily="18" charset="0"/>
                <a:cs typeface="Times New Roman" panose="02020603050405020304" pitchFamily="18" charset="0"/>
              </a:rPr>
              <a:t>, М. Б. </a:t>
            </a:r>
            <a:r>
              <a:rPr lang="ru-RU" dirty="0" err="1">
                <a:latin typeface="Times New Roman" panose="02020603050405020304" pitchFamily="18" charset="0"/>
                <a:cs typeface="Times New Roman" panose="02020603050405020304" pitchFamily="18" charset="0"/>
              </a:rPr>
              <a:t>Лойк</a:t>
            </a:r>
            <a:r>
              <a:rPr lang="ru-RU" dirty="0">
                <a:latin typeface="Times New Roman" panose="02020603050405020304" pitchFamily="18" charset="0"/>
                <a:cs typeface="Times New Roman" panose="02020603050405020304" pitchFamily="18" charset="0"/>
              </a:rPr>
              <a:t>, Л. А. </a:t>
            </a:r>
            <a:r>
              <a:rPr lang="ru-RU" dirty="0" err="1">
                <a:latin typeface="Times New Roman" panose="02020603050405020304" pitchFamily="18" charset="0"/>
                <a:cs typeface="Times New Roman" panose="02020603050405020304" pitchFamily="18" charset="0"/>
              </a:rPr>
              <a:t>Скороделова</a:t>
            </a:r>
            <a:r>
              <a:rPr lang="ru-RU" dirty="0">
                <a:latin typeface="Times New Roman" panose="02020603050405020304" pitchFamily="18" charset="0"/>
                <a:cs typeface="Times New Roman" panose="02020603050405020304" pitchFamily="18" charset="0"/>
              </a:rPr>
              <a:t> // Наука, образование, общество: тенденции и перспективы развития : сборник материалов XVII Международной научно-практической конференции. - 2020. - С. 49-51</a:t>
            </a:r>
            <a:r>
              <a:rPr lang="ru-RU" dirty="0" smtClean="0">
                <a:latin typeface="Times New Roman" panose="02020603050405020304" pitchFamily="18" charset="0"/>
                <a:cs typeface="Times New Roman" panose="02020603050405020304" pitchFamily="18" charset="0"/>
              </a:rPr>
              <a:t>.</a:t>
            </a:r>
          </a:p>
          <a:p>
            <a:r>
              <a:rPr lang="ru-RU" dirty="0">
                <a:latin typeface="Times New Roman" panose="02020603050405020304" pitchFamily="18" charset="0"/>
                <a:cs typeface="Times New Roman" panose="02020603050405020304" pitchFamily="18" charset="0"/>
              </a:rPr>
              <a:t>Лысова, О. В</a:t>
            </a:r>
            <a:r>
              <a:rPr lang="ru-RU" dirty="0" smtClean="0">
                <a:latin typeface="Times New Roman" panose="02020603050405020304" pitchFamily="18" charset="0"/>
                <a:cs typeface="Times New Roman" panose="02020603050405020304" pitchFamily="18" charset="0"/>
              </a:rPr>
              <a:t>. </a:t>
            </a:r>
            <a:r>
              <a:rPr lang="ru-RU" b="1" dirty="0" smtClean="0">
                <a:latin typeface="Times New Roman" panose="02020603050405020304" pitchFamily="18" charset="0"/>
                <a:cs typeface="Times New Roman" panose="02020603050405020304" pitchFamily="18" charset="0"/>
              </a:rPr>
              <a:t>Особенности </a:t>
            </a:r>
            <a:r>
              <a:rPr lang="ru-RU" b="1" dirty="0">
                <a:latin typeface="Times New Roman" panose="02020603050405020304" pitchFamily="18" charset="0"/>
                <a:cs typeface="Times New Roman" panose="02020603050405020304" pitchFamily="18" charset="0"/>
              </a:rPr>
              <a:t>формирования рефлексии российских школьников в свете функциональной грамотности и стандартов XXI века </a:t>
            </a:r>
            <a:r>
              <a:rPr lang="ru-RU" dirty="0">
                <a:latin typeface="Times New Roman" panose="02020603050405020304" pitchFamily="18" charset="0"/>
                <a:cs typeface="Times New Roman" panose="02020603050405020304" pitchFamily="18" charset="0"/>
              </a:rPr>
              <a:t>/ О. В. Лысова, А. Ш. Абдуллина, Л. К. </a:t>
            </a:r>
            <a:r>
              <a:rPr lang="ru-RU" dirty="0" err="1">
                <a:latin typeface="Times New Roman" panose="02020603050405020304" pitchFamily="18" charset="0"/>
                <a:cs typeface="Times New Roman" panose="02020603050405020304" pitchFamily="18" charset="0"/>
              </a:rPr>
              <a:t>Нуримхаметова</a:t>
            </a:r>
            <a:r>
              <a:rPr lang="ru-RU" dirty="0">
                <a:latin typeface="Times New Roman" panose="02020603050405020304" pitchFamily="18" charset="0"/>
                <a:cs typeface="Times New Roman" panose="02020603050405020304" pitchFamily="18" charset="0"/>
              </a:rPr>
              <a:t> // </a:t>
            </a:r>
            <a:r>
              <a:rPr lang="ru-RU" dirty="0" err="1">
                <a:latin typeface="Times New Roman" panose="02020603050405020304" pitchFamily="18" charset="0"/>
                <a:cs typeface="Times New Roman" panose="02020603050405020304" pitchFamily="18" charset="0"/>
              </a:rPr>
              <a:t>International</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Journal</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of</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Medicine</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and</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Psychology</a:t>
            </a:r>
            <a:r>
              <a:rPr lang="ru-RU" dirty="0">
                <a:latin typeface="Times New Roman" panose="02020603050405020304" pitchFamily="18" charset="0"/>
                <a:cs typeface="Times New Roman" panose="02020603050405020304" pitchFamily="18" charset="0"/>
              </a:rPr>
              <a:t>. - 2020. - Т. 3. - № 2. - С. 22-27</a:t>
            </a:r>
            <a:r>
              <a:rPr lang="ru-RU" dirty="0" smtClean="0">
                <a:latin typeface="Times New Roman" panose="02020603050405020304" pitchFamily="18" charset="0"/>
                <a:cs typeface="Times New Roman" panose="02020603050405020304" pitchFamily="18" charset="0"/>
              </a:rPr>
              <a:t>.</a:t>
            </a:r>
          </a:p>
          <a:p>
            <a:r>
              <a:rPr lang="ru-RU" dirty="0">
                <a:latin typeface="Times New Roman" panose="02020603050405020304" pitchFamily="18" charset="0"/>
                <a:cs typeface="Times New Roman" panose="02020603050405020304" pitchFamily="18" charset="0"/>
              </a:rPr>
              <a:t>Дьякова, Е. А. </a:t>
            </a:r>
            <a:r>
              <a:rPr lang="ru-RU" b="1" dirty="0">
                <a:latin typeface="Times New Roman" panose="02020603050405020304" pitchFamily="18" charset="0"/>
                <a:cs typeface="Times New Roman" panose="02020603050405020304" pitchFamily="18" charset="0"/>
              </a:rPr>
              <a:t>Развитие грамотности чтения как компонента функциональной грамотности в школе</a:t>
            </a:r>
            <a:r>
              <a:rPr lang="ru-RU" dirty="0">
                <a:latin typeface="Times New Roman" panose="02020603050405020304" pitchFamily="18" charset="0"/>
                <a:cs typeface="Times New Roman" panose="02020603050405020304" pitchFamily="18" charset="0"/>
              </a:rPr>
              <a:t> / Е. А. Дьякова ; под общей редакцией Н. С. </a:t>
            </a:r>
            <a:r>
              <a:rPr lang="ru-RU" dirty="0" err="1">
                <a:latin typeface="Times New Roman" panose="02020603050405020304" pitchFamily="18" charset="0"/>
                <a:cs typeface="Times New Roman" panose="02020603050405020304" pitchFamily="18" charset="0"/>
              </a:rPr>
              <a:t>Болотновой</a:t>
            </a:r>
            <a:r>
              <a:rPr lang="ru-RU" dirty="0">
                <a:latin typeface="Times New Roman" panose="02020603050405020304" pitchFamily="18" charset="0"/>
                <a:cs typeface="Times New Roman" panose="02020603050405020304" pitchFamily="18" charset="0"/>
              </a:rPr>
              <a:t> // Русская речевая культура и текст : материалы XI Международной научной конференции. - 2020. - С. 250-255</a:t>
            </a:r>
            <a:r>
              <a:rPr lang="ru-RU" dirty="0" smtClean="0">
                <a:latin typeface="Times New Roman" panose="02020603050405020304" pitchFamily="18" charset="0"/>
                <a:cs typeface="Times New Roman" panose="02020603050405020304" pitchFamily="18" charset="0"/>
              </a:rPr>
              <a:t>.</a:t>
            </a:r>
          </a:p>
          <a:p>
            <a:r>
              <a:rPr lang="ru-RU" dirty="0">
                <a:latin typeface="Times New Roman" panose="02020603050405020304" pitchFamily="18" charset="0"/>
                <a:cs typeface="Times New Roman" panose="02020603050405020304" pitchFamily="18" charset="0"/>
              </a:rPr>
              <a:t>Козлова, М. И. </a:t>
            </a:r>
            <a:r>
              <a:rPr lang="ru-RU" b="1" dirty="0">
                <a:latin typeface="Times New Roman" panose="02020603050405020304" pitchFamily="18" charset="0"/>
                <a:cs typeface="Times New Roman" panose="02020603050405020304" pitchFamily="18" charset="0"/>
              </a:rPr>
              <a:t>Повышение функциональной грамотности как необходимость современного образования</a:t>
            </a:r>
            <a:r>
              <a:rPr lang="ru-RU" dirty="0">
                <a:latin typeface="Times New Roman" panose="02020603050405020304" pitchFamily="18" charset="0"/>
                <a:cs typeface="Times New Roman" panose="02020603050405020304" pitchFamily="18" charset="0"/>
              </a:rPr>
              <a:t> / М. И. Козлова // Сборник статей II Международного учебно-исследовательского конкурса.- Петрозаводск, 2020. - С. 116-125. Кириллова, О. А. Кейс-технология как средство развития </a:t>
            </a:r>
            <a:r>
              <a:rPr lang="ru-RU" dirty="0" err="1">
                <a:latin typeface="Times New Roman" panose="02020603050405020304" pitchFamily="18" charset="0"/>
                <a:cs typeface="Times New Roman" panose="02020603050405020304" pitchFamily="18" charset="0"/>
              </a:rPr>
              <a:t>функциональнографической</a:t>
            </a:r>
            <a:r>
              <a:rPr lang="ru-RU" dirty="0">
                <a:latin typeface="Times New Roman" panose="02020603050405020304" pitchFamily="18" charset="0"/>
                <a:cs typeface="Times New Roman" panose="02020603050405020304" pitchFamily="18" charset="0"/>
              </a:rPr>
              <a:t> грамотности учащихся / О. А. Кириллова, М. Ю. </a:t>
            </a:r>
            <a:r>
              <a:rPr lang="ru-RU" dirty="0" err="1">
                <a:latin typeface="Times New Roman" panose="02020603050405020304" pitchFamily="18" charset="0"/>
                <a:cs typeface="Times New Roman" panose="02020603050405020304" pitchFamily="18" charset="0"/>
              </a:rPr>
              <a:t>Пермякова</a:t>
            </a:r>
            <a:r>
              <a:rPr lang="ru-RU" dirty="0">
                <a:latin typeface="Times New Roman" panose="02020603050405020304" pitchFamily="18" charset="0"/>
                <a:cs typeface="Times New Roman" panose="02020603050405020304" pitchFamily="18" charset="0"/>
              </a:rPr>
              <a:t> // Мир науки, культуры, образования. - 2019. - № 1 (74). - С. 246-248</a:t>
            </a:r>
            <a:r>
              <a:rPr lang="ru-RU" dirty="0" smtClean="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4138014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536" y="836712"/>
            <a:ext cx="8352927" cy="5688631"/>
          </a:xfrm>
        </p:spPr>
      </p:pic>
    </p:spTree>
    <p:extLst>
      <p:ext uri="{BB962C8B-B14F-4D97-AF65-F5344CB8AC3E}">
        <p14:creationId xmlns:p14="http://schemas.microsoft.com/office/powerpoint/2010/main" val="34929353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 name="Содержимое 5" descr="slide_02.jpg"/>
          <p:cNvPicPr>
            <a:picLocks noGrp="1" noChangeAspect="1"/>
          </p:cNvPicPr>
          <p:nvPr>
            <p:ph idx="1"/>
          </p:nvPr>
        </p:nvPicPr>
        <p:blipFill>
          <a:blip r:embed="rId2" cstate="print"/>
          <a:stretch>
            <a:fillRect/>
          </a:stretch>
        </p:blipFill>
        <p:spPr>
          <a:xfrm>
            <a:off x="539552" y="919060"/>
            <a:ext cx="7992888" cy="5711159"/>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slide_14.jpg"/>
          <p:cNvPicPr>
            <a:picLocks noGrp="1" noChangeAspect="1"/>
          </p:cNvPicPr>
          <p:nvPr>
            <p:ph idx="1"/>
          </p:nvPr>
        </p:nvPicPr>
        <p:blipFill>
          <a:blip r:embed="rId2" cstate="print"/>
          <a:stretch>
            <a:fillRect/>
          </a:stretch>
        </p:blipFill>
        <p:spPr>
          <a:xfrm>
            <a:off x="611560" y="1052737"/>
            <a:ext cx="7992888" cy="5271864"/>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slide_17.jpg"/>
          <p:cNvPicPr>
            <a:picLocks noGrp="1" noChangeAspect="1"/>
          </p:cNvPicPr>
          <p:nvPr>
            <p:ph idx="1"/>
          </p:nvPr>
        </p:nvPicPr>
        <p:blipFill>
          <a:blip r:embed="rId2" cstate="print"/>
          <a:stretch>
            <a:fillRect/>
          </a:stretch>
        </p:blipFill>
        <p:spPr>
          <a:xfrm>
            <a:off x="611560" y="1196752"/>
            <a:ext cx="7992888" cy="5256583"/>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 name="Содержимое 5" descr="slide_19.jpg"/>
          <p:cNvPicPr>
            <a:picLocks noGrp="1" noChangeAspect="1"/>
          </p:cNvPicPr>
          <p:nvPr>
            <p:ph idx="1"/>
          </p:nvPr>
        </p:nvPicPr>
        <p:blipFill>
          <a:blip r:embed="rId2" cstate="print"/>
          <a:stretch>
            <a:fillRect/>
          </a:stretch>
        </p:blipFill>
        <p:spPr>
          <a:xfrm>
            <a:off x="611560" y="1196753"/>
            <a:ext cx="7992888" cy="5127848"/>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slide_21.jpg"/>
          <p:cNvPicPr>
            <a:picLocks noGrp="1" noChangeAspect="1"/>
          </p:cNvPicPr>
          <p:nvPr>
            <p:ph idx="1"/>
          </p:nvPr>
        </p:nvPicPr>
        <p:blipFill>
          <a:blip r:embed="rId2" cstate="print"/>
          <a:stretch>
            <a:fillRect/>
          </a:stretch>
        </p:blipFill>
        <p:spPr>
          <a:xfrm>
            <a:off x="683567" y="1052735"/>
            <a:ext cx="7848873" cy="5328593"/>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slide_24.jpg"/>
          <p:cNvPicPr>
            <a:picLocks noGrp="1" noChangeAspect="1"/>
          </p:cNvPicPr>
          <p:nvPr>
            <p:ph idx="1"/>
          </p:nvPr>
        </p:nvPicPr>
        <p:blipFill>
          <a:blip r:embed="rId2" cstate="print"/>
          <a:stretch>
            <a:fillRect/>
          </a:stretch>
        </p:blipFill>
        <p:spPr>
          <a:xfrm>
            <a:off x="611560" y="1124744"/>
            <a:ext cx="7992888" cy="5328591"/>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376</TotalTime>
  <Words>2055</Words>
  <Application>Microsoft Office PowerPoint</Application>
  <PresentationFormat>Экран (4:3)</PresentationFormat>
  <Paragraphs>207</Paragraphs>
  <Slides>36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36</vt:i4>
      </vt:variant>
    </vt:vector>
  </HeadingPairs>
  <TitlesOfParts>
    <vt:vector size="37" baseType="lpstr">
      <vt:lpstr>Поток</vt:lpstr>
      <vt:lpstr>Функциональная грамотность как уровень образованности современного школьника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Методы работы на уроках</vt:lpstr>
      <vt:lpstr>Формирование функциональной грамотности при подготовке обучающихся к ВПР (приём «Лови ошибку»)</vt:lpstr>
      <vt:lpstr>Презентация PowerPoint</vt:lpstr>
      <vt:lpstr>Приём «ошибкоопасное место». Определите, какие орфограммы и пунктограммы пропущены и заполните таблицу. </vt:lpstr>
      <vt:lpstr>Презентация PowerPoint</vt:lpstr>
      <vt:lpstr>Приём «Верные и неверные утверждения»</vt:lpstr>
      <vt:lpstr>Прием «повторение с расширением», когда учитель и/или обучающиеся составляют серию вопросов, ответы на которые позволяют дополнить знания нового или уже давно пройденного материала</vt:lpstr>
      <vt:lpstr>При отработке этого задания учитель может попросить ребят составить вопросы, которые помогут повторить орфограммы, встретившиеся в данных словах</vt:lpstr>
      <vt:lpstr> "Тренировочный материал по анализу стихотворений". Здесь больше внимания уделено пониманию идеи поэтического произведения и изобразительно-художественным средствам языка</vt:lpstr>
      <vt:lpstr>Первая часть заданий представляет собой литературоведческие вопросы</vt:lpstr>
      <vt:lpstr>Вторая часть заданий - лингвистические</vt:lpstr>
      <vt:lpstr>                         Методические приемы:</vt:lpstr>
      <vt:lpstr>Презентация PowerPoint</vt:lpstr>
      <vt:lpstr>Презентация PowerPoint</vt:lpstr>
      <vt:lpstr>Презентация PowerPoint</vt:lpstr>
      <vt:lpstr>                 Приём «Синквейн»</vt:lpstr>
      <vt:lpstr>       Приём «Тонкие и толстые вопросы»</vt:lpstr>
      <vt:lpstr>                Приём «Инсерт»</vt:lpstr>
      <vt:lpstr>        ФУНКЦИОНАЛЬНОЕ ЧТЕНИЕ </vt:lpstr>
      <vt:lpstr>Презентация PowerPoint</vt:lpstr>
      <vt:lpstr>                  Мамины руки </vt:lpstr>
      <vt:lpstr>Презентация PowerPoint</vt:lpstr>
      <vt:lpstr>                                КОНЕЦ </vt:lpstr>
      <vt:lpstr>Презентация PowerPoint</vt:lpstr>
      <vt:lpstr>                  Литература </vt:lpstr>
      <vt:lpstr>Презентация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Функциональная грамотность как уровень образованности современного школьника</dc:title>
  <dc:creator>днс</dc:creator>
  <cp:lastModifiedBy>днс</cp:lastModifiedBy>
  <cp:revision>24</cp:revision>
  <dcterms:created xsi:type="dcterms:W3CDTF">2022-03-13T14:21:11Z</dcterms:created>
  <dcterms:modified xsi:type="dcterms:W3CDTF">2022-03-23T07:55:22Z</dcterms:modified>
</cp:coreProperties>
</file>