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70" r:id="rId6"/>
    <p:sldId id="272" r:id="rId7"/>
    <p:sldId id="265" r:id="rId8"/>
    <p:sldId id="269" r:id="rId9"/>
    <p:sldId id="259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6FCD9-1620-40D0-BDD8-D4F871A19CA6}" type="doc">
      <dgm:prSet loTypeId="urn:microsoft.com/office/officeart/2005/8/layout/cycle6" loCatId="cycle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2546726-E136-44B1-B807-9CF2D4140F0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Нормативно – правовая база</a:t>
          </a:r>
          <a:endParaRPr lang="ru-RU" sz="1800" b="1" dirty="0">
            <a:solidFill>
              <a:srgbClr val="FF0000"/>
            </a:solidFill>
          </a:endParaRPr>
        </a:p>
      </dgm:t>
    </dgm:pt>
    <dgm:pt modelId="{009DF5D0-E72A-424A-A1DD-5D6E8B7330E5}" type="parTrans" cxnId="{09C1860C-3DDA-403B-BD48-ED6556D32C6E}">
      <dgm:prSet/>
      <dgm:spPr/>
      <dgm:t>
        <a:bodyPr/>
        <a:lstStyle/>
        <a:p>
          <a:endParaRPr lang="ru-RU"/>
        </a:p>
      </dgm:t>
    </dgm:pt>
    <dgm:pt modelId="{921B4D21-F842-4624-B1BC-DB5D73FAC0B4}" type="sibTrans" cxnId="{09C1860C-3DDA-403B-BD48-ED6556D32C6E}">
      <dgm:prSet/>
      <dgm:spPr/>
      <dgm:t>
        <a:bodyPr/>
        <a:lstStyle/>
        <a:p>
          <a:endParaRPr lang="ru-RU"/>
        </a:p>
      </dgm:t>
    </dgm:pt>
    <dgm:pt modelId="{0A27448C-2303-4DD0-A9AB-FAC1A2C8DC9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Программно - методическое обеспечение – </a:t>
          </a:r>
          <a:r>
            <a:rPr lang="ru-RU" sz="1400" b="1" dirty="0" smtClean="0">
              <a:solidFill>
                <a:srgbClr val="FF0000"/>
              </a:solidFill>
            </a:rPr>
            <a:t>психолого-педагогическая литература,</a:t>
          </a:r>
          <a:r>
            <a:rPr lang="ru-RU" sz="1800" b="1" dirty="0" smtClean="0">
              <a:solidFill>
                <a:srgbClr val="FF0000"/>
              </a:solidFill>
            </a:rPr>
            <a:t> </a:t>
          </a:r>
          <a:r>
            <a:rPr lang="ru-RU" sz="1400" b="1" dirty="0" smtClean="0">
              <a:solidFill>
                <a:srgbClr val="FF0000"/>
              </a:solidFill>
            </a:rPr>
            <a:t>методические материалы для консультирования, диагностические методики</a:t>
          </a:r>
          <a:endParaRPr lang="ru-RU" sz="1800" b="1" dirty="0">
            <a:solidFill>
              <a:srgbClr val="FF0000"/>
            </a:solidFill>
          </a:endParaRPr>
        </a:p>
      </dgm:t>
    </dgm:pt>
    <dgm:pt modelId="{E51586F5-5DB9-4DAF-8711-09C0C3C40C02}" type="parTrans" cxnId="{AFD91FE9-44F6-4810-8958-DACC82A4F692}">
      <dgm:prSet/>
      <dgm:spPr/>
      <dgm:t>
        <a:bodyPr/>
        <a:lstStyle/>
        <a:p>
          <a:endParaRPr lang="ru-RU"/>
        </a:p>
      </dgm:t>
    </dgm:pt>
    <dgm:pt modelId="{F67EF418-F4BF-4650-BF9A-85F980380FBE}" type="sibTrans" cxnId="{AFD91FE9-44F6-4810-8958-DACC82A4F692}">
      <dgm:prSet/>
      <dgm:spPr/>
      <dgm:t>
        <a:bodyPr/>
        <a:lstStyle/>
        <a:p>
          <a:endParaRPr lang="ru-RU"/>
        </a:p>
      </dgm:t>
    </dgm:pt>
    <dgm:pt modelId="{BB513FD6-7AF7-4E48-B4F6-A41E6526D675}">
      <dgm:prSet phldrT="[Текст]" custT="1"/>
      <dgm:spPr/>
      <dgm:t>
        <a:bodyPr/>
        <a:lstStyle/>
        <a:p>
          <a:r>
            <a:rPr lang="ru-RU" sz="1400" dirty="0" smtClean="0"/>
            <a:t> </a:t>
          </a:r>
          <a:r>
            <a:rPr lang="ru-RU" sz="1400" b="1" dirty="0" smtClean="0">
              <a:solidFill>
                <a:schemeClr val="bg1"/>
              </a:solidFill>
            </a:rPr>
            <a:t>Оборудованная  зона консультирования родителей  (законных представителей)   </a:t>
          </a:r>
          <a:endParaRPr lang="ru-RU" sz="1400" b="1" dirty="0">
            <a:solidFill>
              <a:schemeClr val="bg1"/>
            </a:solidFill>
          </a:endParaRPr>
        </a:p>
      </dgm:t>
    </dgm:pt>
    <dgm:pt modelId="{64E54EB6-6792-43CF-AA89-A8446280A1D7}" type="parTrans" cxnId="{59F75553-2552-43D1-AB4E-5A1EECA4350A}">
      <dgm:prSet/>
      <dgm:spPr/>
      <dgm:t>
        <a:bodyPr/>
        <a:lstStyle/>
        <a:p>
          <a:endParaRPr lang="ru-RU"/>
        </a:p>
      </dgm:t>
    </dgm:pt>
    <dgm:pt modelId="{3E8EA71C-1A0D-47FB-B947-28B005276233}" type="sibTrans" cxnId="{59F75553-2552-43D1-AB4E-5A1EECA4350A}">
      <dgm:prSet/>
      <dgm:spPr/>
      <dgm:t>
        <a:bodyPr/>
        <a:lstStyle/>
        <a:p>
          <a:endParaRPr lang="ru-RU"/>
        </a:p>
      </dgm:t>
    </dgm:pt>
    <dgm:pt modelId="{42851F46-2610-4CB6-880B-8C5EBCCE9EAE}">
      <dgm:prSet phldrT="[Текст]" custT="1"/>
      <dgm:spPr>
        <a:solidFill>
          <a:srgbClr val="996633"/>
        </a:solidFill>
      </dgm:spPr>
      <dgm:t>
        <a:bodyPr/>
        <a:lstStyle/>
        <a:p>
          <a:r>
            <a:rPr lang="ru-RU" sz="1800" b="1" dirty="0" smtClean="0"/>
            <a:t>Состав КЦ:</a:t>
          </a:r>
        </a:p>
        <a:p>
          <a:r>
            <a:rPr lang="ru-RU" sz="1800" b="1" dirty="0" smtClean="0"/>
            <a:t> </a:t>
          </a:r>
          <a:r>
            <a:rPr lang="ru-RU" sz="1400" b="1" dirty="0" smtClean="0"/>
            <a:t>3 учителя-логопеда, педагог-психолог, заведующий,  зам.заведующего,</a:t>
          </a:r>
        </a:p>
        <a:p>
          <a:r>
            <a:rPr lang="ru-RU" sz="1400" b="1" dirty="0" smtClean="0"/>
            <a:t>старший воспитатель,</a:t>
          </a:r>
        </a:p>
        <a:p>
          <a:r>
            <a:rPr lang="ru-RU" sz="1400" b="1" dirty="0" smtClean="0"/>
            <a:t>музыкальный руководитель,</a:t>
          </a:r>
        </a:p>
        <a:p>
          <a:r>
            <a:rPr lang="ru-RU" sz="1400" b="1" dirty="0" smtClean="0"/>
            <a:t>инструктор по физической культуре</a:t>
          </a:r>
          <a:endParaRPr lang="ru-RU" sz="1400" b="1" dirty="0"/>
        </a:p>
      </dgm:t>
    </dgm:pt>
    <dgm:pt modelId="{1CDD6F34-CF25-4EA8-B77F-74FD4A5EF323}" type="parTrans" cxnId="{66DC1E5C-7061-4BAB-A7E0-013702BD6A9C}">
      <dgm:prSet/>
      <dgm:spPr/>
      <dgm:t>
        <a:bodyPr/>
        <a:lstStyle/>
        <a:p>
          <a:endParaRPr lang="ru-RU"/>
        </a:p>
      </dgm:t>
    </dgm:pt>
    <dgm:pt modelId="{824FFCB7-A616-4401-BB84-1A926CA1EBE7}" type="sibTrans" cxnId="{66DC1E5C-7061-4BAB-A7E0-013702BD6A9C}">
      <dgm:prSet/>
      <dgm:spPr>
        <a:solidFill>
          <a:srgbClr val="996633"/>
        </a:solidFill>
      </dgm:spPr>
      <dgm:t>
        <a:bodyPr/>
        <a:lstStyle/>
        <a:p>
          <a:endParaRPr lang="ru-RU"/>
        </a:p>
      </dgm:t>
    </dgm:pt>
    <dgm:pt modelId="{82231E1C-A146-4D70-BE61-FE2A36E82697}">
      <dgm:prSet phldrT="[Текст]" custT="1"/>
      <dgm:spPr>
        <a:solidFill>
          <a:srgbClr val="FF6699"/>
        </a:solidFill>
      </dgm:spPr>
      <dgm:t>
        <a:bodyPr/>
        <a:lstStyle/>
        <a:p>
          <a:r>
            <a:rPr lang="ru-RU" sz="1800" b="1" dirty="0" smtClean="0"/>
            <a:t>Методическая работа со специалистами</a:t>
          </a:r>
          <a:r>
            <a:rPr lang="ru-RU" sz="1400" b="1" dirty="0" smtClean="0"/>
            <a:t>– семинарские занятия, педсовет «Организация деятельности  КЦ»</a:t>
          </a:r>
          <a:endParaRPr lang="ru-RU" sz="1400" b="1" dirty="0"/>
        </a:p>
      </dgm:t>
    </dgm:pt>
    <dgm:pt modelId="{7EDDACFC-EE7E-45CF-9F49-295029F9F3C8}" type="parTrans" cxnId="{A8E3DF8B-7A3A-4544-888E-AA9767AFAF22}">
      <dgm:prSet/>
      <dgm:spPr/>
      <dgm:t>
        <a:bodyPr/>
        <a:lstStyle/>
        <a:p>
          <a:endParaRPr lang="ru-RU"/>
        </a:p>
      </dgm:t>
    </dgm:pt>
    <dgm:pt modelId="{EF73612A-EF45-4F33-840E-A245ED0A1F34}" type="sibTrans" cxnId="{A8E3DF8B-7A3A-4544-888E-AA9767AFAF22}">
      <dgm:prSet/>
      <dgm:spPr>
        <a:solidFill>
          <a:srgbClr val="FF6699"/>
        </a:solidFill>
      </dgm:spPr>
      <dgm:t>
        <a:bodyPr/>
        <a:lstStyle/>
        <a:p>
          <a:endParaRPr lang="ru-RU"/>
        </a:p>
      </dgm:t>
    </dgm:pt>
    <dgm:pt modelId="{5A0A99C5-9E2F-411F-9DCC-77BBF855E00A}" type="pres">
      <dgm:prSet presAssocID="{C286FCD9-1620-40D0-BDD8-D4F871A19CA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9B49EA-7039-478B-92FA-90B266D12457}" type="pres">
      <dgm:prSet presAssocID="{D2546726-E136-44B1-B807-9CF2D4140F09}" presName="node" presStyleLbl="node1" presStyleIdx="0" presStyleCnt="5" custRadScaleRad="86089" custRadScaleInc="-11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22E01-45E0-43BC-97FE-B77D64BEBF5A}" type="pres">
      <dgm:prSet presAssocID="{D2546726-E136-44B1-B807-9CF2D4140F09}" presName="spNode" presStyleCnt="0"/>
      <dgm:spPr/>
      <dgm:t>
        <a:bodyPr/>
        <a:lstStyle/>
        <a:p>
          <a:endParaRPr lang="ru-RU"/>
        </a:p>
      </dgm:t>
    </dgm:pt>
    <dgm:pt modelId="{02FE7746-7E5B-423E-AA09-C6CA76861308}" type="pres">
      <dgm:prSet presAssocID="{921B4D21-F842-4624-B1BC-DB5D73FAC0B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CB2DB4D-4209-45CC-8106-33ADF59F11F9}" type="pres">
      <dgm:prSet presAssocID="{0A27448C-2303-4DD0-A9AB-FAC1A2C8DC9D}" presName="node" presStyleLbl="node1" presStyleIdx="1" presStyleCnt="5" custScaleX="156321" custScaleY="109871" custRadScaleRad="110932" custRadScaleInc="-39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856CA-457B-4457-9ED1-C28FEE1F6AD0}" type="pres">
      <dgm:prSet presAssocID="{0A27448C-2303-4DD0-A9AB-FAC1A2C8DC9D}" presName="spNode" presStyleCnt="0"/>
      <dgm:spPr/>
      <dgm:t>
        <a:bodyPr/>
        <a:lstStyle/>
        <a:p>
          <a:endParaRPr lang="ru-RU"/>
        </a:p>
      </dgm:t>
    </dgm:pt>
    <dgm:pt modelId="{1E435EA9-F072-486A-9511-179CEB90C7AD}" type="pres">
      <dgm:prSet presAssocID="{F67EF418-F4BF-4650-BF9A-85F980380FB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836E7E9-47B2-4CBF-AC25-AD55BD1D50F4}" type="pres">
      <dgm:prSet presAssocID="{BB513FD6-7AF7-4E48-B4F6-A41E6526D675}" presName="node" presStyleLbl="node1" presStyleIdx="2" presStyleCnt="5" custScaleX="106985" custRadScaleRad="139371" custRadScaleInc="-10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F4870-F12F-4906-AF90-54DA64AE6B15}" type="pres">
      <dgm:prSet presAssocID="{BB513FD6-7AF7-4E48-B4F6-A41E6526D675}" presName="spNode" presStyleCnt="0"/>
      <dgm:spPr/>
      <dgm:t>
        <a:bodyPr/>
        <a:lstStyle/>
        <a:p>
          <a:endParaRPr lang="ru-RU"/>
        </a:p>
      </dgm:t>
    </dgm:pt>
    <dgm:pt modelId="{8597659D-2A9F-45FC-A333-697E8456A24B}" type="pres">
      <dgm:prSet presAssocID="{3E8EA71C-1A0D-47FB-B947-28B00527623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311B01E-7F6D-44B0-AB6A-6C9FC3B2EFF8}" type="pres">
      <dgm:prSet presAssocID="{42851F46-2610-4CB6-880B-8C5EBCCE9EAE}" presName="node" presStyleLbl="node1" presStyleIdx="3" presStyleCnt="5" custScaleX="140853" custScaleY="200964" custRadScaleRad="100260" custRadScaleInc="104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FA1CA-AFE9-4031-B552-8E1B10F477D1}" type="pres">
      <dgm:prSet presAssocID="{42851F46-2610-4CB6-880B-8C5EBCCE9EAE}" presName="spNode" presStyleCnt="0"/>
      <dgm:spPr/>
      <dgm:t>
        <a:bodyPr/>
        <a:lstStyle/>
        <a:p>
          <a:endParaRPr lang="ru-RU"/>
        </a:p>
      </dgm:t>
    </dgm:pt>
    <dgm:pt modelId="{D2417BEF-864D-45AE-BB3E-C399568F5A8E}" type="pres">
      <dgm:prSet presAssocID="{824FFCB7-A616-4401-BB84-1A926CA1EBE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F21E435-88D1-4DFD-ACFC-172FE01F67EC}" type="pres">
      <dgm:prSet presAssocID="{82231E1C-A146-4D70-BE61-FE2A36E82697}" presName="node" presStyleLbl="node1" presStyleIdx="4" presStyleCnt="5" custScaleX="126240" custScaleY="114891" custRadScaleRad="103584" custRadScaleInc="27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1826A-9831-489F-BF53-50AC84EFC219}" type="pres">
      <dgm:prSet presAssocID="{82231E1C-A146-4D70-BE61-FE2A36E82697}" presName="spNode" presStyleCnt="0"/>
      <dgm:spPr/>
      <dgm:t>
        <a:bodyPr/>
        <a:lstStyle/>
        <a:p>
          <a:endParaRPr lang="ru-RU"/>
        </a:p>
      </dgm:t>
    </dgm:pt>
    <dgm:pt modelId="{069CD7FE-6C35-402E-8481-360C47CC1A5A}" type="pres">
      <dgm:prSet presAssocID="{EF73612A-EF45-4F33-840E-A245ED0A1F3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8E3DF8B-7A3A-4544-888E-AA9767AFAF22}" srcId="{C286FCD9-1620-40D0-BDD8-D4F871A19CA6}" destId="{82231E1C-A146-4D70-BE61-FE2A36E82697}" srcOrd="4" destOrd="0" parTransId="{7EDDACFC-EE7E-45CF-9F49-295029F9F3C8}" sibTransId="{EF73612A-EF45-4F33-840E-A245ED0A1F34}"/>
    <dgm:cxn modelId="{DDF91658-2452-4D52-8C35-88E977D7F370}" type="presOf" srcId="{824FFCB7-A616-4401-BB84-1A926CA1EBE7}" destId="{D2417BEF-864D-45AE-BB3E-C399568F5A8E}" srcOrd="0" destOrd="0" presId="urn:microsoft.com/office/officeart/2005/8/layout/cycle6"/>
    <dgm:cxn modelId="{F7F8254B-193F-4494-A527-10CD04DF788E}" type="presOf" srcId="{BB513FD6-7AF7-4E48-B4F6-A41E6526D675}" destId="{9836E7E9-47B2-4CBF-AC25-AD55BD1D50F4}" srcOrd="0" destOrd="0" presId="urn:microsoft.com/office/officeart/2005/8/layout/cycle6"/>
    <dgm:cxn modelId="{09C1860C-3DDA-403B-BD48-ED6556D32C6E}" srcId="{C286FCD9-1620-40D0-BDD8-D4F871A19CA6}" destId="{D2546726-E136-44B1-B807-9CF2D4140F09}" srcOrd="0" destOrd="0" parTransId="{009DF5D0-E72A-424A-A1DD-5D6E8B7330E5}" sibTransId="{921B4D21-F842-4624-B1BC-DB5D73FAC0B4}"/>
    <dgm:cxn modelId="{18DF6AD4-807E-4F98-B9A1-35AD7E9D9D36}" type="presOf" srcId="{82231E1C-A146-4D70-BE61-FE2A36E82697}" destId="{4F21E435-88D1-4DFD-ACFC-172FE01F67EC}" srcOrd="0" destOrd="0" presId="urn:microsoft.com/office/officeart/2005/8/layout/cycle6"/>
    <dgm:cxn modelId="{DD42A7DD-1DE6-4019-BD6D-B82E6E8AB9A0}" type="presOf" srcId="{C286FCD9-1620-40D0-BDD8-D4F871A19CA6}" destId="{5A0A99C5-9E2F-411F-9DCC-77BBF855E00A}" srcOrd="0" destOrd="0" presId="urn:microsoft.com/office/officeart/2005/8/layout/cycle6"/>
    <dgm:cxn modelId="{2964435C-D5F5-45E7-B6C9-AC7C5B16CD99}" type="presOf" srcId="{3E8EA71C-1A0D-47FB-B947-28B005276233}" destId="{8597659D-2A9F-45FC-A333-697E8456A24B}" srcOrd="0" destOrd="0" presId="urn:microsoft.com/office/officeart/2005/8/layout/cycle6"/>
    <dgm:cxn modelId="{88F963F4-3EDF-4DC0-9B83-40711DC0BB7A}" type="presOf" srcId="{0A27448C-2303-4DD0-A9AB-FAC1A2C8DC9D}" destId="{DCB2DB4D-4209-45CC-8106-33ADF59F11F9}" srcOrd="0" destOrd="0" presId="urn:microsoft.com/office/officeart/2005/8/layout/cycle6"/>
    <dgm:cxn modelId="{B26A5762-972F-42B3-AD83-E46509F926FF}" type="presOf" srcId="{D2546726-E136-44B1-B807-9CF2D4140F09}" destId="{499B49EA-7039-478B-92FA-90B266D12457}" srcOrd="0" destOrd="0" presId="urn:microsoft.com/office/officeart/2005/8/layout/cycle6"/>
    <dgm:cxn modelId="{F8EBED01-EC86-4549-940F-4E0719F40A21}" type="presOf" srcId="{F67EF418-F4BF-4650-BF9A-85F980380FBE}" destId="{1E435EA9-F072-486A-9511-179CEB90C7AD}" srcOrd="0" destOrd="0" presId="urn:microsoft.com/office/officeart/2005/8/layout/cycle6"/>
    <dgm:cxn modelId="{AFD91FE9-44F6-4810-8958-DACC82A4F692}" srcId="{C286FCD9-1620-40D0-BDD8-D4F871A19CA6}" destId="{0A27448C-2303-4DD0-A9AB-FAC1A2C8DC9D}" srcOrd="1" destOrd="0" parTransId="{E51586F5-5DB9-4DAF-8711-09C0C3C40C02}" sibTransId="{F67EF418-F4BF-4650-BF9A-85F980380FBE}"/>
    <dgm:cxn modelId="{5E56C39E-36DE-4E42-82BB-DEFC67CC5E12}" type="presOf" srcId="{921B4D21-F842-4624-B1BC-DB5D73FAC0B4}" destId="{02FE7746-7E5B-423E-AA09-C6CA76861308}" srcOrd="0" destOrd="0" presId="urn:microsoft.com/office/officeart/2005/8/layout/cycle6"/>
    <dgm:cxn modelId="{7FBF3FFB-B70E-41AD-B978-08E5058584A9}" type="presOf" srcId="{42851F46-2610-4CB6-880B-8C5EBCCE9EAE}" destId="{D311B01E-7F6D-44B0-AB6A-6C9FC3B2EFF8}" srcOrd="0" destOrd="0" presId="urn:microsoft.com/office/officeart/2005/8/layout/cycle6"/>
    <dgm:cxn modelId="{59F75553-2552-43D1-AB4E-5A1EECA4350A}" srcId="{C286FCD9-1620-40D0-BDD8-D4F871A19CA6}" destId="{BB513FD6-7AF7-4E48-B4F6-A41E6526D675}" srcOrd="2" destOrd="0" parTransId="{64E54EB6-6792-43CF-AA89-A8446280A1D7}" sibTransId="{3E8EA71C-1A0D-47FB-B947-28B005276233}"/>
    <dgm:cxn modelId="{66DC1E5C-7061-4BAB-A7E0-013702BD6A9C}" srcId="{C286FCD9-1620-40D0-BDD8-D4F871A19CA6}" destId="{42851F46-2610-4CB6-880B-8C5EBCCE9EAE}" srcOrd="3" destOrd="0" parTransId="{1CDD6F34-CF25-4EA8-B77F-74FD4A5EF323}" sibTransId="{824FFCB7-A616-4401-BB84-1A926CA1EBE7}"/>
    <dgm:cxn modelId="{89B56897-1B99-4A4C-AF67-BC2D15CE7FEB}" type="presOf" srcId="{EF73612A-EF45-4F33-840E-A245ED0A1F34}" destId="{069CD7FE-6C35-402E-8481-360C47CC1A5A}" srcOrd="0" destOrd="0" presId="urn:microsoft.com/office/officeart/2005/8/layout/cycle6"/>
    <dgm:cxn modelId="{82474D37-6560-4BFE-BDFD-825EB7A59FAB}" type="presParOf" srcId="{5A0A99C5-9E2F-411F-9DCC-77BBF855E00A}" destId="{499B49EA-7039-478B-92FA-90B266D12457}" srcOrd="0" destOrd="0" presId="urn:microsoft.com/office/officeart/2005/8/layout/cycle6"/>
    <dgm:cxn modelId="{D2A31248-C9B3-44D0-8900-449C5507E56B}" type="presParOf" srcId="{5A0A99C5-9E2F-411F-9DCC-77BBF855E00A}" destId="{1C222E01-45E0-43BC-97FE-B77D64BEBF5A}" srcOrd="1" destOrd="0" presId="urn:microsoft.com/office/officeart/2005/8/layout/cycle6"/>
    <dgm:cxn modelId="{15781ED7-E9FE-4BEF-8486-50C26F65422C}" type="presParOf" srcId="{5A0A99C5-9E2F-411F-9DCC-77BBF855E00A}" destId="{02FE7746-7E5B-423E-AA09-C6CA76861308}" srcOrd="2" destOrd="0" presId="urn:microsoft.com/office/officeart/2005/8/layout/cycle6"/>
    <dgm:cxn modelId="{3A973CD6-882D-4656-A6F6-45761ED64AD6}" type="presParOf" srcId="{5A0A99C5-9E2F-411F-9DCC-77BBF855E00A}" destId="{DCB2DB4D-4209-45CC-8106-33ADF59F11F9}" srcOrd="3" destOrd="0" presId="urn:microsoft.com/office/officeart/2005/8/layout/cycle6"/>
    <dgm:cxn modelId="{98C56925-B842-4EC9-886E-EB7169674FEE}" type="presParOf" srcId="{5A0A99C5-9E2F-411F-9DCC-77BBF855E00A}" destId="{996856CA-457B-4457-9ED1-C28FEE1F6AD0}" srcOrd="4" destOrd="0" presId="urn:microsoft.com/office/officeart/2005/8/layout/cycle6"/>
    <dgm:cxn modelId="{894AB18A-9519-4D0E-808C-E4062D34592C}" type="presParOf" srcId="{5A0A99C5-9E2F-411F-9DCC-77BBF855E00A}" destId="{1E435EA9-F072-486A-9511-179CEB90C7AD}" srcOrd="5" destOrd="0" presId="urn:microsoft.com/office/officeart/2005/8/layout/cycle6"/>
    <dgm:cxn modelId="{0D6109FF-FFFF-48FF-813C-572F3C2AE419}" type="presParOf" srcId="{5A0A99C5-9E2F-411F-9DCC-77BBF855E00A}" destId="{9836E7E9-47B2-4CBF-AC25-AD55BD1D50F4}" srcOrd="6" destOrd="0" presId="urn:microsoft.com/office/officeart/2005/8/layout/cycle6"/>
    <dgm:cxn modelId="{16FE6058-A5BB-4594-9817-2AF26B3C2374}" type="presParOf" srcId="{5A0A99C5-9E2F-411F-9DCC-77BBF855E00A}" destId="{D7FF4870-F12F-4906-AF90-54DA64AE6B15}" srcOrd="7" destOrd="0" presId="urn:microsoft.com/office/officeart/2005/8/layout/cycle6"/>
    <dgm:cxn modelId="{991A8305-38FC-441C-B7A8-30140F85DCE1}" type="presParOf" srcId="{5A0A99C5-9E2F-411F-9DCC-77BBF855E00A}" destId="{8597659D-2A9F-45FC-A333-697E8456A24B}" srcOrd="8" destOrd="0" presId="urn:microsoft.com/office/officeart/2005/8/layout/cycle6"/>
    <dgm:cxn modelId="{7E46F380-3528-4366-BF11-A8B81C0971C4}" type="presParOf" srcId="{5A0A99C5-9E2F-411F-9DCC-77BBF855E00A}" destId="{D311B01E-7F6D-44B0-AB6A-6C9FC3B2EFF8}" srcOrd="9" destOrd="0" presId="urn:microsoft.com/office/officeart/2005/8/layout/cycle6"/>
    <dgm:cxn modelId="{03A5E499-6DAE-44F0-AE7D-E022D0FABA54}" type="presParOf" srcId="{5A0A99C5-9E2F-411F-9DCC-77BBF855E00A}" destId="{D5BFA1CA-AFE9-4031-B552-8E1B10F477D1}" srcOrd="10" destOrd="0" presId="urn:microsoft.com/office/officeart/2005/8/layout/cycle6"/>
    <dgm:cxn modelId="{518B5DDC-9909-49FD-942A-AE75B6011D21}" type="presParOf" srcId="{5A0A99C5-9E2F-411F-9DCC-77BBF855E00A}" destId="{D2417BEF-864D-45AE-BB3E-C399568F5A8E}" srcOrd="11" destOrd="0" presId="urn:microsoft.com/office/officeart/2005/8/layout/cycle6"/>
    <dgm:cxn modelId="{C9AC0DC1-9EFB-4C0A-A434-8197123C644A}" type="presParOf" srcId="{5A0A99C5-9E2F-411F-9DCC-77BBF855E00A}" destId="{4F21E435-88D1-4DFD-ACFC-172FE01F67EC}" srcOrd="12" destOrd="0" presId="urn:microsoft.com/office/officeart/2005/8/layout/cycle6"/>
    <dgm:cxn modelId="{F1CDFD6B-2A98-4356-8BE3-84C458B02112}" type="presParOf" srcId="{5A0A99C5-9E2F-411F-9DCC-77BBF855E00A}" destId="{8771826A-9831-489F-BF53-50AC84EFC219}" srcOrd="13" destOrd="0" presId="urn:microsoft.com/office/officeart/2005/8/layout/cycle6"/>
    <dgm:cxn modelId="{365DB8E6-9E47-417F-8BDA-8707E3C445D6}" type="presParOf" srcId="{5A0A99C5-9E2F-411F-9DCC-77BBF855E00A}" destId="{069CD7FE-6C35-402E-8481-360C47CC1A5A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Муниципальное бюджетное дошкольное образовательное учреждение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детский сад «Малыш» Зерноградского 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8072494" cy="550072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ПАНОРАМА УСПЕШНЫХ ПРАКТИК: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«КОНСУЛЬТАТИВНЫЙ ЦЕНТР В ДЕТСКОМ САДУ КАК ФОРМА ОКАЗАНИЯ МЕТОДИЧЕСКОЙ, ПСИХОЛОГО-ПЕДАГОГИЧЕСКОЙ,  ДИАГНОСТИЧЕСКОЙ И КОНСУЛЬТАТИВНОЙ ПОМОЩИ СЕМЬЯМ И ДЕТЯМ С ОВЗ»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Подготовила:</a:t>
            </a:r>
          </a:p>
          <a:p>
            <a:pPr algn="r">
              <a:buNone/>
            </a:pPr>
            <a:r>
              <a:rPr lang="ru-RU" sz="2400" dirty="0" smtClean="0">
                <a:latin typeface="+mj-lt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Брилева Анна Николаевна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,</a:t>
            </a:r>
          </a:p>
          <a:p>
            <a:pPr algn="r">
              <a:buNone/>
            </a:pPr>
            <a:r>
              <a:rPr lang="ru-RU" sz="2400" dirty="0" smtClean="0">
                <a:latin typeface="+mj-lt"/>
              </a:rPr>
              <a:t>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старший воспитатель  высшей квалификационной категории</a:t>
            </a:r>
          </a:p>
          <a:p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00100" y="3857628"/>
            <a:ext cx="2143140" cy="26432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1" y="214289"/>
          <a:ext cx="7929617" cy="6460846"/>
        </p:xfrm>
        <a:graphic>
          <a:graphicData uri="http://schemas.openxmlformats.org/drawingml/2006/table">
            <a:tbl>
              <a:tblPr/>
              <a:tblGrid>
                <a:gridCol w="357189"/>
                <a:gridCol w="2233706"/>
                <a:gridCol w="4113135"/>
                <a:gridCol w="1225587"/>
              </a:tblGrid>
              <a:tr h="834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Учебное заведение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Программа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дополнительного профессионального образования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Кол-во педагогов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ГБУ ДПО РО «РИПК и ППРО»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«Организация и содержание коррекционно-образовательной деятельности учителя-логопеда с учетом требований ФГОС»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Batang"/>
                          <a:cs typeface="Times New Roman"/>
                        </a:rPr>
                        <a:t>ФГАОУ ВО РНЦ РАО в ЮФУ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Batang"/>
                          <a:cs typeface="Times New Roman"/>
                        </a:rPr>
                        <a:t>«Инновационные технологии реализации индивидуальных образовательных маршрутов   «Диагностика. Развитие. Коррекция»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АПЦ  д.п.н., доцента Ефименко Н.Н.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«Как по-новому планировать физическое воспитание и оздоровление дошкольников»;  «Плантография – или о чем говорят отпечатки детских стоп».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Batang"/>
                          <a:cs typeface="Times New Roman"/>
                        </a:rPr>
                        <a:t>ООО «Высшая школа делового администрирования»  Екатеринбург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Batang"/>
                          <a:cs typeface="Times New Roman"/>
                        </a:rPr>
                        <a:t>«Организация инклюзивного образования в условиях реализации ФГОС дошкольного образования для детей с ОВЗ»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29395"/>
            <a:ext cx="7272808" cy="400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6923755" cy="1512168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Нормативно-правовое обеспечение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-  Федеральный закон от 29.12.2013 № 273-ФЗ «Об образовании в РФ»;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- Федеральный государственный стандарт дошкольного образования. Приказ Минобрнауки России от 17.10.2013 №1155;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- письмо Минобрнауки от 15.11.2013 № НТ-1139/08 «Об организации получения образования в семейной форме»;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- письмо департамента государственной политики в сфере общего образования Минобрнауки России от 22.12.2014 № 08- 2170 «О методических рекомендациях». Методические рекомендации по организации и функционированию в субъектах РФ консультационного центра по взаимодействию дошкольных образовательных организаций различных форм и родительской общественности.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Дополнительными основаниями служат нормативные акты дошкольной организации -  Устав, Положение  о Консультативном  центре, приказ  о создании центра, должностные инструкции специалистов.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6841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	Цель деятельности Консультативного  центра</a:t>
            </a:r>
            <a:r>
              <a:rPr lang="ru-RU" sz="1800" b="1" dirty="0" smtClean="0">
                <a:solidFill>
                  <a:srgbClr val="C00000"/>
                </a:solidFill>
              </a:rPr>
              <a:t> – </a:t>
            </a:r>
            <a:r>
              <a:rPr lang="ru-RU" sz="2000" b="1" dirty="0" smtClean="0">
                <a:solidFill>
                  <a:srgbClr val="C00000"/>
                </a:solidFill>
              </a:rPr>
              <a:t>повышение доступности и качества дошкольного образования через оказание консультативной помощи родителям дошкольников, в том числе, родителям детей с ограниченными возможностями здоровья.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		</a:t>
            </a:r>
            <a:r>
              <a:rPr lang="ru-RU" sz="2600" b="1" u="sng" dirty="0" smtClean="0">
                <a:solidFill>
                  <a:srgbClr val="C00000"/>
                </a:solidFill>
              </a:rPr>
              <a:t>Задачи центра: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психолого-педагогическое просвещение семей;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повышение престижа педагогических знаний и общественной активности родителей;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определение направлений индивидуально ориентированной педагогической, социальной, психологической помощи детям на основе диагностики их развития; выбор оптимальных форм её организация;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разработка индивидуальных рекомендаций для родителей с целью облегчения социализации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льцо 4"/>
          <p:cNvSpPr/>
          <p:nvPr/>
        </p:nvSpPr>
        <p:spPr>
          <a:xfrm>
            <a:off x="2139950" y="1196975"/>
            <a:ext cx="5584825" cy="5256213"/>
          </a:xfrm>
          <a:prstGeom prst="donut">
            <a:avLst>
              <a:gd name="adj" fmla="val 33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36588" y="115889"/>
            <a:ext cx="8229600" cy="52703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Организационная структура Консультативного центра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11396" r="9462"/>
          <a:stretch/>
        </p:blipFill>
        <p:spPr bwMode="auto">
          <a:xfrm>
            <a:off x="3275856" y="2420888"/>
            <a:ext cx="3312369" cy="3132729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aphicFrame>
        <p:nvGraphicFramePr>
          <p:cNvPr id="12" name="Объект 11"/>
          <p:cNvGraphicFramePr>
            <a:graphicFrameLocks noGrp="1"/>
          </p:cNvGraphicFramePr>
          <p:nvPr>
            <p:ph idx="1"/>
          </p:nvPr>
        </p:nvGraphicFramePr>
        <p:xfrm>
          <a:off x="708720" y="630137"/>
          <a:ext cx="8435280" cy="622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07572">
            <a:off x="3814764" y="5332852"/>
            <a:ext cx="549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7357304">
            <a:off x="3520351" y="2398039"/>
            <a:ext cx="549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684343">
            <a:off x="6424383" y="4423160"/>
            <a:ext cx="549275" cy="6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111456">
            <a:off x="6422454" y="2962107"/>
            <a:ext cx="549275" cy="6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2643182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096977">
            <a:off x="4665861" y="2040956"/>
            <a:ext cx="549275" cy="45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C00000"/>
                </a:solidFill>
              </a:rPr>
              <a:t>Модули деятельности КЦ 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работа с детьми  и семьями, воспитывающими детей с ограниченными возможностями здоровья на дому;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работа с детьми, посещающими другие ДОУ близлежащих сельских поселений, и их родителями (законными представителями).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работа с детьми и семьями, воспитывающими  неорганизованных детей, т.е., не посещающих дошкольное учреждение;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rgbClr val="C00000"/>
                </a:solidFill>
              </a:rPr>
              <a:t>Формы оказания помощи</a:t>
            </a:r>
            <a:endParaRPr lang="ru-RU" altLang="ru-RU" dirty="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консультирование родителей;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психолого – медико - педагогическое обследование ребенка;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рекомендаций родителям по определению дальнейшего образовательного маршрута ребенка;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просвещения родителей и повышения их психолого - медико – педагогической компетентности;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социализации детей –  через систему организованной воспитательно – образовательной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35550" y="25400"/>
            <a:ext cx="3671888" cy="935038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Консультативная </a:t>
            </a:r>
            <a:b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pic>
        <p:nvPicPr>
          <p:cNvPr id="18435" name="Содержимое 3" descr="IMG_8238.JPG"/>
          <p:cNvPicPr>
            <a:picLocks noGrp="1" noChangeAspect="1"/>
          </p:cNvPicPr>
          <p:nvPr>
            <p:ph idx="1"/>
          </p:nvPr>
        </p:nvPicPr>
        <p:blipFill>
          <a:blip r:embed="rId2"/>
          <a:srcRect t="7117" r="13615" b="5984"/>
          <a:stretch>
            <a:fillRect/>
          </a:stretch>
        </p:blipFill>
        <p:spPr>
          <a:xfrm>
            <a:off x="468313" y="260350"/>
            <a:ext cx="4319587" cy="3259138"/>
          </a:xfrm>
        </p:spPr>
      </p:pic>
      <p:pic>
        <p:nvPicPr>
          <p:cNvPr id="18436" name="Рисунок 1"/>
          <p:cNvPicPr>
            <a:picLocks noChangeAspect="1"/>
          </p:cNvPicPr>
          <p:nvPr/>
        </p:nvPicPr>
        <p:blipFill>
          <a:blip r:embed="rId3"/>
          <a:srcRect l="2953" r="2782"/>
          <a:stretch>
            <a:fillRect/>
          </a:stretch>
        </p:blipFill>
        <p:spPr bwMode="auto">
          <a:xfrm>
            <a:off x="4281488" y="2997200"/>
            <a:ext cx="4697412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2"/>
          <p:cNvPicPr>
            <a:picLocks noChangeAspect="1"/>
          </p:cNvPicPr>
          <p:nvPr/>
        </p:nvPicPr>
        <p:blipFill>
          <a:blip r:embed="rId4"/>
          <a:srcRect t="26654" r="16757"/>
          <a:stretch>
            <a:fillRect/>
          </a:stretch>
        </p:blipFill>
        <p:spPr bwMode="auto">
          <a:xfrm>
            <a:off x="395288" y="4005263"/>
            <a:ext cx="367347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903288"/>
            <a:ext cx="23050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35550" y="25400"/>
            <a:ext cx="3671888" cy="935038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Диагностическое обследование ребенка</a:t>
            </a:r>
            <a:endParaRPr lang="ru-RU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142984"/>
            <a:ext cx="23050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3" descr="CIMG72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3" y="285728"/>
            <a:ext cx="4143403" cy="3181542"/>
          </a:xfrm>
        </p:spPr>
      </p:pic>
      <p:pic>
        <p:nvPicPr>
          <p:cNvPr id="9" name="Содержимое 3" descr="CIMG73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3571876"/>
            <a:ext cx="4143404" cy="2979688"/>
          </a:xfrm>
          <a:prstGeom prst="rect">
            <a:avLst/>
          </a:prstGeom>
        </p:spPr>
      </p:pic>
      <p:pic>
        <p:nvPicPr>
          <p:cNvPr id="10" name="Содержимое 3" descr="IMG_049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00562" y="3429000"/>
            <a:ext cx="4102102" cy="30751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35821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Направленность консультаций специалистов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358214" cy="5715016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rgbClr val="C00000"/>
                </a:solidFill>
                <a:latin typeface="+mj-lt"/>
              </a:rPr>
              <a:t>Старший воспитатель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1800" b="1" dirty="0" smtClean="0">
                <a:latin typeface="+mj-lt"/>
              </a:rPr>
              <a:t>помогает решить проблемы в области воспитания и развития ребенка, обучает взрослых различным занятиям с детьми.</a:t>
            </a:r>
          </a:p>
          <a:p>
            <a:r>
              <a:rPr lang="ru-RU" sz="1800" b="1" u="sng" dirty="0" smtClean="0">
                <a:solidFill>
                  <a:srgbClr val="C00000"/>
                </a:solidFill>
                <a:latin typeface="+mj-lt"/>
              </a:rPr>
              <a:t>Педагог-психолог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800" b="1" dirty="0" smtClean="0">
                <a:latin typeface="+mj-lt"/>
              </a:rPr>
              <a:t>способствует адаптации дошкольника к обстановке детского сада, объясняет родителям закономерности развития ребенка, определяет пути преодоления возможных проблем.</a:t>
            </a:r>
          </a:p>
          <a:p>
            <a:r>
              <a:rPr lang="ru-RU" sz="1800" b="1" u="sng" dirty="0" smtClean="0">
                <a:solidFill>
                  <a:srgbClr val="C00000"/>
                </a:solidFill>
                <a:latin typeface="+mj-lt"/>
              </a:rPr>
              <a:t>Учитель-логопед</a:t>
            </a:r>
            <a:r>
              <a:rPr lang="ru-RU" sz="1800" b="1" dirty="0" smtClean="0">
                <a:latin typeface="+mj-lt"/>
              </a:rPr>
              <a:t> выявляет уровень речевого развития ребенка и информирует взрослых о том, как помочь малышу избавиться от речевых недостатков, какие речевые игры и упражнения использовать.                                                                              </a:t>
            </a:r>
          </a:p>
          <a:p>
            <a:r>
              <a:rPr lang="ru-RU" sz="1800" b="1" u="sng" dirty="0" smtClean="0">
                <a:solidFill>
                  <a:srgbClr val="C00000"/>
                </a:solidFill>
                <a:latin typeface="+mj-lt"/>
              </a:rPr>
              <a:t>Музыкальный руководитель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800" b="1" dirty="0" smtClean="0">
                <a:latin typeface="+mj-lt"/>
              </a:rPr>
              <a:t>– оказывает методическую и консультативную помощь родителям (законным представителям) детей, не посещающих дошкольное образовательное учреждение, по развитию музыкальных способностей детей. </a:t>
            </a:r>
          </a:p>
          <a:p>
            <a:r>
              <a:rPr lang="ru-RU" sz="1800" b="1" u="sng" dirty="0" smtClean="0">
                <a:solidFill>
                  <a:srgbClr val="C00000"/>
                </a:solidFill>
                <a:latin typeface="+mj-lt"/>
              </a:rPr>
              <a:t>Инструктор по физической культуре 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sz="1800" b="1" dirty="0" smtClean="0">
                <a:latin typeface="+mj-lt"/>
              </a:rPr>
              <a:t>- организует педагогическое просвещение родителей в вопросах физического воспитания детей, направленное на обучение родителей организации воспитательного процесса в условиях семьи. </a:t>
            </a:r>
          </a:p>
          <a:p>
            <a:r>
              <a:rPr lang="ru-RU" sz="1800" b="1" u="sng" dirty="0" smtClean="0">
                <a:solidFill>
                  <a:srgbClr val="C00000"/>
                </a:solidFill>
                <a:latin typeface="+mj-lt"/>
              </a:rPr>
              <a:t>Медицинская сестра</a:t>
            </a:r>
            <a:r>
              <a:rPr lang="ru-RU" sz="18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1800" b="1" dirty="0" smtClean="0">
                <a:latin typeface="+mj-lt"/>
              </a:rPr>
              <a:t>консультирует родителей по вопросам правильного питания ребенка, дает рекомендации по профилактике различных заболеваний, учит родителей проводить закаливающие процедуры</a:t>
            </a:r>
            <a:endParaRPr lang="ru-RU" sz="1800" b="1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588</Words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Муниципальное бюджетное дошкольное образовательное учреждение  детский сад «Малыш» Зерноградского района </vt:lpstr>
      <vt:lpstr>Нормативно-правовое обеспечение</vt:lpstr>
      <vt:lpstr> Цель деятельности Консультативного  центра – повышение доступности и качества дошкольного образования через оказание консультативной помощи родителям дошкольников, в том числе, родителям детей с ограниченными возможностями здоровья.</vt:lpstr>
      <vt:lpstr>Организационная структура Консультативного центра</vt:lpstr>
      <vt:lpstr>Модули деятельности КЦ </vt:lpstr>
      <vt:lpstr>Формы оказания помощи</vt:lpstr>
      <vt:lpstr>Консультативная  работа с родителями</vt:lpstr>
      <vt:lpstr>Диагностическое обследование ребенка</vt:lpstr>
      <vt:lpstr>Направленность консультаций специалистов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«Малыш» Зерноградского района </dc:title>
  <cp:lastModifiedBy>Анна</cp:lastModifiedBy>
  <cp:revision>18</cp:revision>
  <dcterms:modified xsi:type="dcterms:W3CDTF">2019-07-24T07:04:05Z</dcterms:modified>
</cp:coreProperties>
</file>