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69" r:id="rId4"/>
    <p:sldId id="267" r:id="rId5"/>
    <p:sldId id="266" r:id="rId6"/>
    <p:sldId id="265" r:id="rId7"/>
    <p:sldId id="263" r:id="rId8"/>
    <p:sldId id="262" r:id="rId9"/>
    <p:sldId id="260" r:id="rId10"/>
    <p:sldId id="256" r:id="rId11"/>
    <p:sldId id="281" r:id="rId12"/>
    <p:sldId id="259" r:id="rId13"/>
    <p:sldId id="258" r:id="rId14"/>
    <p:sldId id="278" r:id="rId15"/>
    <p:sldId id="277" r:id="rId16"/>
    <p:sldId id="276" r:id="rId17"/>
    <p:sldId id="275" r:id="rId18"/>
    <p:sldId id="274" r:id="rId19"/>
    <p:sldId id="273" r:id="rId20"/>
    <p:sldId id="27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B5844-C078-4321-B54C-6AE195284477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65633-5965-4926-8D93-CB1591F167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B5844-C078-4321-B54C-6AE195284477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65633-5965-4926-8D93-CB1591F167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B5844-C078-4321-B54C-6AE195284477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65633-5965-4926-8D93-CB1591F167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B5844-C078-4321-B54C-6AE195284477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65633-5965-4926-8D93-CB1591F167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B5844-C078-4321-B54C-6AE195284477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65633-5965-4926-8D93-CB1591F167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B5844-C078-4321-B54C-6AE195284477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65633-5965-4926-8D93-CB1591F167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B5844-C078-4321-B54C-6AE195284477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65633-5965-4926-8D93-CB1591F167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B5844-C078-4321-B54C-6AE195284477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65633-5965-4926-8D93-CB1591F167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B5844-C078-4321-B54C-6AE195284477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65633-5965-4926-8D93-CB1591F167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B5844-C078-4321-B54C-6AE195284477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65633-5965-4926-8D93-CB1591F167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B5844-C078-4321-B54C-6AE195284477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65633-5965-4926-8D93-CB1591F167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B5844-C078-4321-B54C-6AE195284477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65633-5965-4926-8D93-CB1591F167E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980728"/>
            <a:ext cx="7488832" cy="2952328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Интегрированный подход 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 образовательной деятельности 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 детьми старшего дошкольного возраста 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 тяжелыми нарушениями речи 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(на основе парциальной образовательной программы 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дошкольного образования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«От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Фрёбеля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до робота: растим будущих инженеров»)</a:t>
            </a:r>
          </a:p>
          <a:p>
            <a:pPr algn="l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23928" y="54452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Учитель-логопед МБДОУ № 33 Лесина Н.А.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Воспитатель МБДОУ № 33 Яшина Г.С.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1115616" y="548680"/>
            <a:ext cx="4176464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 игре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«Футбол»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дети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построят ворота. Дошкольникам предоставляется право свободного выбора    материала для постройки, партнера по взаимодействию, но и «футбольной» команды, за которую предстоит играть. Ребенок бросает кубик за команду 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Рычалочек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» и называет по картинкам со звуком [Р] столько слов, сколько выпало кружков на  верхней грани кубика, и выставляет перед воротами нужное количество фишек. Сопровождает свои действия объяснениями, почему он выбрал именно такое количество фишек и картинок: «Я выставил перед воротами шесть фишек, потому что на верхней грани кубика выпало шесть кружков». Аналогично действует представитель команды 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Лопоталочек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».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C:\Users\Педагог\Desktop\ФРЁБЕЛЬ\Camera\IMG_20221115_0919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980728"/>
            <a:ext cx="324036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259632" y="938336"/>
            <a:ext cx="727280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На этапе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стимулирования проговаривания своих мыслей вслух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малыши имеют возможность свободно перемещаться по групповому помещению, чтобы взять тот или иной материал или инструмент, выбрать себе пару или группу сверстников для общения.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C:\Users\Педагог\Desktop\Camera\IMG_20221114_101219.jpg"/>
          <p:cNvPicPr/>
          <p:nvPr/>
        </p:nvPicPr>
        <p:blipFill>
          <a:blip r:embed="rId3" cstate="print"/>
          <a:srcRect t="25361"/>
          <a:stretch>
            <a:fillRect/>
          </a:stretch>
        </p:blipFill>
        <p:spPr bwMode="auto">
          <a:xfrm>
            <a:off x="2771800" y="2852936"/>
            <a:ext cx="4032448" cy="367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1187624" y="1340768"/>
            <a:ext cx="381642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Для поддержания интереса при знакомстве с новой буквой предлагаю детям загадки. Отгадку (букву) выкладываем на игровой панели с помощью LEGO-элементов или на столе из материалов, предложенных на выбор. Перед работой обязательно задаю вопросы открытого типа: «Из чего будешь делать букву? На чём будешь выкладывать?» Добиваюсь от воспитанников развёрнутых ответов.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412776"/>
            <a:ext cx="3019425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187624" y="764704"/>
            <a:ext cx="324036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54063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При строительстве башни в соответствии с лексической темой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«Строительство и архитектура»  предлагаю детям решить несколько проблемных задач.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54063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Например: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754063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соедини кирпичики так, чтобы красный кирпичик находился под желтым кирпичиком;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754063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построй дорожку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к башне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так, чтобы синий кирпичик был между              красным и желтым. Продолжай строить в том же порядке.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476672"/>
            <a:ext cx="2451745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140968"/>
            <a:ext cx="2664296" cy="321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1187624" y="692696"/>
            <a:ext cx="748883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Кроме того, содержание программы «От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Фребеля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до робота: растим будущих инженеров» легко и интересно интегрируется в лексические темы. Нами разработано перспективное планирование лексических тем с учетом содержания программы «От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Фребеля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до робота».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331641" y="2420888"/>
          <a:ext cx="6984776" cy="3456384"/>
        </p:xfrm>
        <a:graphic>
          <a:graphicData uri="http://schemas.openxmlformats.org/drawingml/2006/table">
            <a:tbl>
              <a:tblPr/>
              <a:tblGrid>
                <a:gridCol w="720079"/>
                <a:gridCol w="1077708"/>
                <a:gridCol w="1629031"/>
                <a:gridCol w="1778979"/>
                <a:gridCol w="1778979"/>
              </a:tblGrid>
              <a:tr h="1113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Verdana"/>
                          <a:cs typeface="Verdana"/>
                        </a:rPr>
                        <a:t>Месяц</a:t>
                      </a:r>
                      <a:endParaRPr lang="ru-RU" sz="1000" dirty="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Verdana"/>
                          <a:cs typeface="Verdana"/>
                        </a:rPr>
                        <a:t>Неделя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Verdana"/>
                          <a:cs typeface="Verdana"/>
                        </a:rPr>
                        <a:t>Лексическая тема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Verdana"/>
                          <a:cs typeface="Verdana"/>
                        </a:rPr>
                        <a:t>Тема интегрированной образовательной деятельности 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Verdana"/>
                          <a:cs typeface="Verdana"/>
                        </a:rPr>
                        <a:t>Вид конструктора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037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Verdana"/>
                          <a:cs typeface="Verdana"/>
                        </a:rPr>
                        <a:t>Сентябрь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Verdana"/>
                          <a:cs typeface="Verdana"/>
                        </a:rPr>
                        <a:t>2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Verdana"/>
                          <a:cs typeface="Verdana"/>
                        </a:rPr>
                        <a:t>Я и моя семья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latin typeface="Times New Roman"/>
                          <a:cs typeface="Times New Roman"/>
                        </a:rPr>
                        <a:t>Фотоаппарат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latin typeface="Times New Roman"/>
                          <a:cs typeface="Times New Roman"/>
                        </a:rPr>
                        <a:t>Коробки, ленты, пробки (бросовый материал)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0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Verdana"/>
                          <a:cs typeface="Verdana"/>
                        </a:rPr>
                        <a:t>3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Verdana"/>
                          <a:cs typeface="Verdana"/>
                        </a:rPr>
                        <a:t>Детский сад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latin typeface="Times New Roman"/>
                          <a:cs typeface="Times New Roman"/>
                        </a:rPr>
                        <a:t>Строим д/сад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latin typeface="Times New Roman"/>
                          <a:cs typeface="Times New Roman"/>
                        </a:rPr>
                        <a:t>Конструктор «Лего»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  <a:p>
                      <a:r>
                        <a:rPr lang="ru-RU" sz="1000">
                          <a:latin typeface="Times New Roman"/>
                          <a:cs typeface="Times New Roman"/>
                        </a:rPr>
                        <a:t>Набор «Полидрон» 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0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Verdana"/>
                          <a:cs typeface="Verdana"/>
                        </a:rPr>
                        <a:t>4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Verdana"/>
                          <a:cs typeface="Verdana"/>
                        </a:rPr>
                        <a:t>Осень, </a:t>
                      </a:r>
                      <a:r>
                        <a:rPr lang="ru-RU" sz="1000" dirty="0" smtClean="0">
                          <a:latin typeface="Times New Roman"/>
                          <a:ea typeface="Verdana"/>
                          <a:cs typeface="Verdana"/>
                        </a:rPr>
                        <a:t>одежда</a:t>
                      </a:r>
                      <a:r>
                        <a:rPr lang="ru-RU" sz="1000" baseline="0" dirty="0" smtClean="0">
                          <a:latin typeface="Times New Roman"/>
                          <a:ea typeface="Verdana"/>
                          <a:cs typeface="Verdana"/>
                        </a:rPr>
                        <a:t> </a:t>
                      </a:r>
                      <a:r>
                        <a:rPr lang="ru-RU" sz="1000" dirty="0" smtClean="0">
                          <a:latin typeface="Times New Roman"/>
                          <a:ea typeface="Verdana"/>
                          <a:cs typeface="Verdana"/>
                        </a:rPr>
                        <a:t>осенью</a:t>
                      </a:r>
                      <a:endParaRPr lang="ru-RU" sz="1000" dirty="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latin typeface="Times New Roman"/>
                          <a:cs typeface="Times New Roman"/>
                        </a:rPr>
                        <a:t>Конструирование головных уборов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latin typeface="Times New Roman"/>
                          <a:cs typeface="Times New Roman"/>
                        </a:rPr>
                        <a:t>Бросовый материал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1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Verdana"/>
                          <a:cs typeface="Verdana"/>
                        </a:rPr>
                        <a:t>Октябрь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Verdana"/>
                          <a:cs typeface="Verdana"/>
                        </a:rPr>
                        <a:t>1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Verdana"/>
                          <a:cs typeface="Verdana"/>
                        </a:rPr>
                        <a:t>Овощи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000">
                          <a:latin typeface="Times New Roman"/>
                          <a:cs typeface="Times New Roman"/>
                        </a:rPr>
                        <a:t>Сумка-холодильник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000">
                          <a:latin typeface="Times New Roman"/>
                          <a:cs typeface="Times New Roman"/>
                        </a:rPr>
                        <a:t>Бумага, фольга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  <a:p>
                      <a:r>
                        <a:rPr lang="ru-RU" sz="1000">
                          <a:latin typeface="Times New Roman"/>
                          <a:cs typeface="Times New Roman"/>
                        </a:rPr>
                        <a:t>Бросовый материал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Verdana"/>
                          <a:cs typeface="Verdana"/>
                        </a:rPr>
                        <a:t>2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Verdana"/>
                          <a:cs typeface="Verdana"/>
                        </a:rPr>
                        <a:t>Фрукты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90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Verdana"/>
                          <a:cs typeface="Verdana"/>
                        </a:rPr>
                        <a:t>3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Verdana"/>
                          <a:cs typeface="Verdana"/>
                        </a:rPr>
                        <a:t>Ягоды</a:t>
                      </a:r>
                      <a:endParaRPr lang="ru-RU" sz="1000" dirty="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latin typeface="Times New Roman"/>
                          <a:cs typeface="Times New Roman"/>
                        </a:rPr>
                        <a:t>Сушилка для грибов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Times New Roman"/>
                          <a:cs typeface="Times New Roman"/>
                        </a:rPr>
                        <a:t>Конструктор «</a:t>
                      </a:r>
                      <a:r>
                        <a:rPr lang="ru-RU" sz="1000" dirty="0" err="1">
                          <a:latin typeface="Times New Roman"/>
                          <a:cs typeface="Times New Roman"/>
                        </a:rPr>
                        <a:t>Лего</a:t>
                      </a:r>
                      <a:r>
                        <a:rPr lang="ru-RU" sz="1000" dirty="0">
                          <a:latin typeface="Times New Roman"/>
                          <a:cs typeface="Times New Roman"/>
                        </a:rPr>
                        <a:t>»</a:t>
                      </a:r>
                      <a:endParaRPr lang="ru-RU" sz="1000" dirty="0">
                        <a:latin typeface="Calibri"/>
                        <a:cs typeface="Times New Roman"/>
                      </a:endParaRPr>
                    </a:p>
                    <a:p>
                      <a:r>
                        <a:rPr lang="ru-RU" sz="1000" dirty="0">
                          <a:latin typeface="Times New Roman"/>
                          <a:cs typeface="Times New Roman"/>
                        </a:rPr>
                        <a:t>Металлический конструктор «Классик»</a:t>
                      </a:r>
                      <a:endParaRPr lang="ru-RU" sz="1000" dirty="0">
                        <a:latin typeface="Calibri"/>
                        <a:cs typeface="Times New Roman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Перспективный план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187624" y="1268760"/>
          <a:ext cx="7344818" cy="4320478"/>
        </p:xfrm>
        <a:graphic>
          <a:graphicData uri="http://schemas.openxmlformats.org/drawingml/2006/table">
            <a:tbl>
              <a:tblPr/>
              <a:tblGrid>
                <a:gridCol w="646085"/>
                <a:gridCol w="1244372"/>
                <a:gridCol w="1713003"/>
                <a:gridCol w="1870679"/>
                <a:gridCol w="1870679"/>
              </a:tblGrid>
              <a:tr h="480053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Verdana"/>
                          <a:cs typeface="Verdana"/>
                        </a:rPr>
                        <a:t>Ноябрь</a:t>
                      </a:r>
                      <a:endParaRPr lang="ru-RU" sz="1000" dirty="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Verdana"/>
                          <a:cs typeface="Verdana"/>
                        </a:rPr>
                        <a:t>2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Verdana"/>
                          <a:cs typeface="Verdana"/>
                        </a:rPr>
                        <a:t>Дикие животные нашего леса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000">
                          <a:latin typeface="Times New Roman"/>
                          <a:cs typeface="Times New Roman"/>
                        </a:rPr>
                        <a:t>Поилка для животный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000">
                          <a:latin typeface="Times New Roman"/>
                          <a:cs typeface="Times New Roman"/>
                        </a:rPr>
                        <a:t>Лего-конструктор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Verdana"/>
                          <a:cs typeface="Verdana"/>
                        </a:rPr>
                        <a:t>3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Verdana"/>
                          <a:cs typeface="Verdana"/>
                        </a:rPr>
                        <a:t>Домашние животные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00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252730"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Verdana"/>
                          <a:cs typeface="Verdana"/>
                        </a:rPr>
                        <a:t>4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Verdana"/>
                          <a:cs typeface="Verdana"/>
                        </a:rPr>
                        <a:t>Поздняя осень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latin typeface="Times New Roman"/>
                          <a:cs typeface="Times New Roman"/>
                        </a:rPr>
                        <a:t>Конструирование аксессуаров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latin typeface="Times New Roman"/>
                          <a:cs typeface="Times New Roman"/>
                        </a:rPr>
                        <a:t>Набор «Дары Фрёбеля»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053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Verdana"/>
                          <a:cs typeface="Verdana"/>
                        </a:rPr>
                        <a:t>Декабрь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Verdana"/>
                          <a:cs typeface="Verdana"/>
                        </a:rPr>
                        <a:t>1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Verdana"/>
                          <a:cs typeface="Verdana"/>
                        </a:rPr>
                        <a:t>Одежда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latin typeface="Times New Roman"/>
                          <a:cs typeface="Times New Roman"/>
                        </a:rPr>
                        <a:t>Фургон для доставки одежды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923" marR="61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0">
                          <a:latin typeface="Times New Roman"/>
                          <a:ea typeface="Verdana"/>
                          <a:cs typeface="Verdana"/>
                        </a:rPr>
                        <a:t>     Лего-конструктор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0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Verdana"/>
                          <a:cs typeface="Verdana"/>
                        </a:rPr>
                        <a:t>2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Verdana"/>
                          <a:cs typeface="Verdana"/>
                        </a:rPr>
                        <a:t>Животные Севера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latin typeface="Times New Roman"/>
                          <a:cs typeface="Times New Roman"/>
                        </a:rPr>
                        <a:t> Зоопарк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923" marR="61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0">
                          <a:latin typeface="Times New Roman"/>
                          <a:ea typeface="Verdana"/>
                          <a:cs typeface="Verdana"/>
                        </a:rPr>
                        <a:t>    Лего-конструктор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0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Verdana"/>
                          <a:cs typeface="Verdana"/>
                        </a:rPr>
                        <a:t>3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Verdana"/>
                          <a:cs typeface="Verdana"/>
                        </a:rPr>
                        <a:t>Зимующие птицы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latin typeface="Times New Roman"/>
                          <a:cs typeface="Times New Roman"/>
                        </a:rPr>
                        <a:t>Домик для птиц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923" marR="61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0">
                          <a:latin typeface="Times New Roman"/>
                          <a:ea typeface="Verdana"/>
                          <a:cs typeface="Verdana"/>
                        </a:rPr>
                        <a:t>Бр    Бросовый материал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0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252730"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Verdana"/>
                          <a:cs typeface="Verdana"/>
                        </a:rPr>
                        <a:t>4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Verdana"/>
                          <a:cs typeface="Verdana"/>
                        </a:rPr>
                        <a:t>Новый год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38430" algn="l"/>
                        </a:tabLst>
                      </a:pPr>
                      <a:r>
                        <a:rPr lang="ru-RU" sz="1000">
                          <a:latin typeface="Times New Roman"/>
                          <a:cs typeface="Times New Roman"/>
                        </a:rPr>
                        <a:t>Елочные игрушки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923" marR="61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buFont typeface="Symbol"/>
                        <a:buChar char=""/>
                      </a:pPr>
                      <a:r>
                        <a:rPr lang="ru-RU" sz="1000">
                          <a:latin typeface="Times New Roman"/>
                          <a:cs typeface="Times New Roman"/>
                        </a:rPr>
                        <a:t>        Лего «Классик»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923" marR="61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053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Verdana"/>
                          <a:cs typeface="Verdana"/>
                        </a:rPr>
                        <a:t>Январь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Verdana"/>
                          <a:cs typeface="Verdana"/>
                        </a:rPr>
                        <a:t>2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Verdana"/>
                          <a:cs typeface="Verdana"/>
                        </a:rPr>
                        <a:t>Зимние забавы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latin typeface="Times New Roman"/>
                          <a:cs typeface="Times New Roman"/>
                        </a:rPr>
                        <a:t>Снеголе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923" marR="61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buFont typeface="Symbol"/>
                        <a:buChar char=""/>
                      </a:pPr>
                      <a:r>
                        <a:rPr lang="ru-RU" sz="1000">
                          <a:latin typeface="Times New Roman"/>
                          <a:cs typeface="Times New Roman"/>
                        </a:rPr>
                        <a:t>     Железный конструктор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923" marR="61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0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Verdana"/>
                          <a:cs typeface="Verdana"/>
                        </a:rPr>
                        <a:t>3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Verdana"/>
                          <a:cs typeface="Verdana"/>
                        </a:rPr>
                        <a:t>Транспорт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latin typeface="Times New Roman"/>
                          <a:cs typeface="Times New Roman"/>
                        </a:rPr>
                        <a:t>Автосервис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923" marR="61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latin typeface="Times New Roman"/>
                          <a:cs typeface="Times New Roman"/>
                        </a:rPr>
                        <a:t>   Пластмассовый лего-конструктор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923" marR="61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Verdana"/>
                          <a:cs typeface="Verdana"/>
                        </a:rPr>
                        <a:t>4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Verdana"/>
                          <a:cs typeface="Verdana"/>
                        </a:rPr>
                        <a:t>Профессии</a:t>
                      </a:r>
                      <a:endParaRPr lang="ru-RU" sz="10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61923" marR="619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latin typeface="Times New Roman"/>
                          <a:cs typeface="Times New Roman"/>
                        </a:rPr>
                        <a:t>Макет «Автозаправка»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1923" marR="61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buFont typeface="Symbol"/>
                        <a:buChar char=""/>
                      </a:pPr>
                      <a:r>
                        <a:rPr lang="ru-RU" sz="1000" dirty="0">
                          <a:latin typeface="Times New Roman"/>
                          <a:cs typeface="Times New Roman"/>
                        </a:rPr>
                        <a:t>       Кроха-стройка</a:t>
                      </a:r>
                      <a:endParaRPr lang="ru-RU" sz="1000" dirty="0">
                        <a:latin typeface="Calibri"/>
                        <a:cs typeface="Times New Roman"/>
                      </a:endParaRPr>
                    </a:p>
                  </a:txBody>
                  <a:tcPr marL="61923" marR="61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187625" y="620684"/>
          <a:ext cx="7056782" cy="5688639"/>
        </p:xfrm>
        <a:graphic>
          <a:graphicData uri="http://schemas.openxmlformats.org/drawingml/2006/table">
            <a:tbl>
              <a:tblPr/>
              <a:tblGrid>
                <a:gridCol w="620747"/>
                <a:gridCol w="1195573"/>
                <a:gridCol w="1645826"/>
                <a:gridCol w="1797318"/>
                <a:gridCol w="1797318"/>
              </a:tblGrid>
              <a:tr h="392320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Verdana"/>
                          <a:cs typeface="Verdana"/>
                        </a:rPr>
                        <a:t>Февраль</a:t>
                      </a:r>
                      <a:endParaRPr lang="ru-RU" sz="900" dirty="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Verdana"/>
                          <a:cs typeface="Verdana"/>
                        </a:rPr>
                        <a:t>1</a:t>
                      </a:r>
                      <a:endParaRPr lang="ru-RU" sz="9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Verdana"/>
                          <a:cs typeface="Verdana"/>
                        </a:rPr>
                        <a:t>Мой родной город</a:t>
                      </a:r>
                      <a:endParaRPr lang="ru-RU" sz="9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latin typeface="Times New Roman"/>
                          <a:cs typeface="Times New Roman"/>
                        </a:rPr>
                        <a:t>Наша детская площадка</a:t>
                      </a:r>
                      <a:endParaRPr lang="ru-RU" sz="900">
                        <a:latin typeface="Calibri"/>
                        <a:cs typeface="Times New Roman"/>
                      </a:endParaRPr>
                    </a:p>
                  </a:txBody>
                  <a:tcPr marL="57329" marR="5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buFont typeface="Symbol"/>
                        <a:buChar char=""/>
                      </a:pPr>
                      <a:r>
                        <a:rPr lang="ru-RU" sz="900">
                          <a:latin typeface="Times New Roman"/>
                          <a:cs typeface="Times New Roman"/>
                        </a:rPr>
                        <a:t>     Конструктор «Лего»</a:t>
                      </a:r>
                      <a:endParaRPr lang="ru-RU" sz="900">
                        <a:latin typeface="Calibri"/>
                        <a:cs typeface="Times New Roman"/>
                      </a:endParaRPr>
                    </a:p>
                  </a:txBody>
                  <a:tcPr marL="57329" marR="5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3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Verdana"/>
                          <a:cs typeface="Verdana"/>
                        </a:rPr>
                        <a:t>2</a:t>
                      </a:r>
                      <a:endParaRPr lang="ru-RU" sz="9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Verdana"/>
                          <a:cs typeface="Verdana"/>
                        </a:rPr>
                        <a:t>Дом, в котором я живу</a:t>
                      </a:r>
                      <a:endParaRPr lang="ru-RU" sz="9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555" indent="449580"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Verdana"/>
                          <a:cs typeface="Verdana"/>
                        </a:rPr>
                        <a:t>Дом, в котором я живу</a:t>
                      </a:r>
                      <a:endParaRPr lang="ru-RU" sz="9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latin typeface="Times New Roman"/>
                          <a:cs typeface="Times New Roman"/>
                        </a:rPr>
                        <a:t>«Полидрон-гигант», деревянный конструктор</a:t>
                      </a:r>
                      <a:endParaRPr lang="ru-RU" sz="900">
                        <a:latin typeface="Calibri"/>
                        <a:cs typeface="Times New Roman"/>
                      </a:endParaRPr>
                    </a:p>
                  </a:txBody>
                  <a:tcPr marL="57329" marR="5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3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Verdana"/>
                          <a:cs typeface="Verdana"/>
                        </a:rPr>
                        <a:t>3</a:t>
                      </a:r>
                      <a:endParaRPr lang="ru-RU" sz="9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Verdana"/>
                          <a:cs typeface="Verdana"/>
                        </a:rPr>
                        <a:t>Мебель</a:t>
                      </a:r>
                      <a:endParaRPr lang="ru-RU" sz="9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latin typeface="Times New Roman"/>
                          <a:cs typeface="Times New Roman"/>
                        </a:rPr>
                        <a:t>Робот-помощник</a:t>
                      </a:r>
                      <a:endParaRPr lang="ru-RU" sz="900">
                        <a:latin typeface="Calibri"/>
                        <a:cs typeface="Times New Roman"/>
                      </a:endParaRPr>
                    </a:p>
                  </a:txBody>
                  <a:tcPr marL="57329" marR="5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buFont typeface="Symbol"/>
                        <a:buChar char=""/>
                      </a:pPr>
                      <a:r>
                        <a:rPr lang="ru-RU" sz="900">
                          <a:latin typeface="Times New Roman"/>
                          <a:cs typeface="Times New Roman"/>
                        </a:rPr>
                        <a:t>Деревянный конструктор</a:t>
                      </a:r>
                      <a:endParaRPr lang="ru-RU" sz="900">
                        <a:latin typeface="Calibri"/>
                        <a:cs typeface="Times New Roman"/>
                      </a:endParaRPr>
                    </a:p>
                  </a:txBody>
                  <a:tcPr marL="57329" marR="5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4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252730"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Verdana"/>
                          <a:cs typeface="Verdana"/>
                        </a:rPr>
                        <a:t>4</a:t>
                      </a:r>
                      <a:endParaRPr lang="ru-RU" sz="9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Verdana"/>
                          <a:cs typeface="Verdana"/>
                        </a:rPr>
                        <a:t>Наша Армия сильна</a:t>
                      </a:r>
                      <a:endParaRPr lang="ru-RU" sz="9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555" indent="449580"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Verdana"/>
                          <a:cs typeface="Verdana"/>
                        </a:rPr>
                        <a:t>Бинокль</a:t>
                      </a:r>
                      <a:endParaRPr lang="ru-RU" sz="9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latin typeface="Times New Roman"/>
                          <a:cs typeface="Times New Roman"/>
                        </a:rPr>
                        <a:t>Втулки от бумажных полотенец, бросовый материал</a:t>
                      </a:r>
                      <a:endParaRPr lang="ru-RU" sz="900">
                        <a:latin typeface="Calibri"/>
                        <a:cs typeface="Times New Roman"/>
                      </a:endParaRPr>
                    </a:p>
                  </a:txBody>
                  <a:tcPr marL="57329" marR="5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159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Verdana"/>
                          <a:cs typeface="Verdana"/>
                        </a:rPr>
                        <a:t>Март</a:t>
                      </a:r>
                      <a:endParaRPr lang="ru-RU" sz="900" dirty="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Verdana"/>
                          <a:cs typeface="Verdana"/>
                        </a:rPr>
                        <a:t>1</a:t>
                      </a:r>
                      <a:endParaRPr lang="ru-RU" sz="9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Verdana"/>
                          <a:cs typeface="Verdana"/>
                        </a:rPr>
                        <a:t>8 марта-праздник</a:t>
                      </a:r>
                      <a:endParaRPr lang="ru-RU" sz="9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latin typeface="Times New Roman"/>
                          <a:cs typeface="Times New Roman"/>
                        </a:rPr>
                        <a:t>Подарки для мамы</a:t>
                      </a:r>
                      <a:endParaRPr lang="ru-RU" sz="900">
                        <a:latin typeface="Calibri"/>
                        <a:cs typeface="Times New Roman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l"/>
                      <a:r>
                        <a:rPr lang="ru-RU" sz="900">
                          <a:latin typeface="Times New Roman"/>
                          <a:cs typeface="Times New Roman"/>
                        </a:rPr>
                        <a:t>Конструктор «Классик»</a:t>
                      </a:r>
                      <a:endParaRPr lang="ru-RU" sz="900">
                        <a:latin typeface="Calibri"/>
                        <a:cs typeface="Times New Roman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3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Verdana"/>
                          <a:cs typeface="Verdana"/>
                        </a:rPr>
                        <a:t>2</a:t>
                      </a:r>
                      <a:endParaRPr lang="ru-RU" sz="9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Verdana"/>
                          <a:cs typeface="Verdana"/>
                        </a:rPr>
                        <a:t>Ранняя весна</a:t>
                      </a:r>
                      <a:endParaRPr lang="ru-RU" sz="9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latin typeface="Times New Roman"/>
                          <a:cs typeface="Times New Roman"/>
                        </a:rPr>
                        <a:t>Бумажный кораблик</a:t>
                      </a:r>
                      <a:endParaRPr lang="ru-RU" sz="900">
                        <a:latin typeface="Calibri"/>
                        <a:cs typeface="Times New Roman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l"/>
                      <a:r>
                        <a:rPr lang="ru-RU" sz="900">
                          <a:latin typeface="Times New Roman"/>
                          <a:cs typeface="Times New Roman"/>
                        </a:rPr>
                        <a:t>Бумага бросовый материал</a:t>
                      </a:r>
                      <a:endParaRPr lang="ru-RU" sz="900">
                        <a:latin typeface="Calibri"/>
                        <a:cs typeface="Times New Roman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1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Verdana"/>
                          <a:cs typeface="Verdana"/>
                        </a:rPr>
                        <a:t>3</a:t>
                      </a:r>
                      <a:endParaRPr lang="ru-RU" sz="9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Verdana"/>
                          <a:cs typeface="Verdana"/>
                        </a:rPr>
                        <a:t>Посуда</a:t>
                      </a:r>
                      <a:endParaRPr lang="ru-RU" sz="9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buFont typeface="Symbol"/>
                        <a:buChar char=""/>
                      </a:pPr>
                      <a:r>
                        <a:rPr lang="ru-RU" sz="900">
                          <a:latin typeface="Times New Roman"/>
                          <a:cs typeface="Times New Roman"/>
                        </a:rPr>
                        <a:t>Шкаф для посуды</a:t>
                      </a:r>
                      <a:endParaRPr lang="ru-RU" sz="900">
                        <a:latin typeface="Calibri"/>
                        <a:cs typeface="Times New Roman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l"/>
                      <a:r>
                        <a:rPr lang="ru-RU" sz="900">
                          <a:latin typeface="Times New Roman"/>
                          <a:cs typeface="Times New Roman"/>
                        </a:rPr>
                        <a:t>Бросовый материал</a:t>
                      </a:r>
                      <a:endParaRPr lang="ru-RU" sz="900">
                        <a:latin typeface="Calibri"/>
                        <a:cs typeface="Times New Roman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3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252730"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Verdana"/>
                          <a:cs typeface="Verdana"/>
                        </a:rPr>
                        <a:t>4</a:t>
                      </a:r>
                      <a:endParaRPr lang="ru-RU" sz="9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Verdana"/>
                          <a:cs typeface="Verdana"/>
                        </a:rPr>
                        <a:t>Продукты питания</a:t>
                      </a:r>
                      <a:endParaRPr lang="ru-RU" sz="9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latin typeface="Times New Roman"/>
                          <a:cs typeface="Times New Roman"/>
                        </a:rPr>
                        <a:t>              Микроволновая печь</a:t>
                      </a:r>
                      <a:endParaRPr lang="ru-RU" sz="900">
                        <a:latin typeface="Calibri"/>
                        <a:cs typeface="Times New Roman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l"/>
                      <a:r>
                        <a:rPr lang="ru-RU" sz="900">
                          <a:latin typeface="Times New Roman"/>
                          <a:cs typeface="Times New Roman"/>
                        </a:rPr>
                        <a:t>«Полидрон магнитный»</a:t>
                      </a:r>
                      <a:endParaRPr lang="ru-RU" sz="900">
                        <a:latin typeface="Calibri"/>
                        <a:cs typeface="Times New Roman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320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Verdana"/>
                          <a:cs typeface="Verdana"/>
                        </a:rPr>
                        <a:t>Апрель</a:t>
                      </a:r>
                      <a:endParaRPr lang="ru-RU" sz="9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Verdana"/>
                          <a:cs typeface="Verdana"/>
                        </a:rPr>
                        <a:t>2</a:t>
                      </a:r>
                      <a:endParaRPr lang="ru-RU" sz="9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Verdana"/>
                          <a:cs typeface="Verdana"/>
                        </a:rPr>
                        <a:t>Космос</a:t>
                      </a:r>
                      <a:endParaRPr lang="ru-RU" sz="9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latin typeface="Times New Roman"/>
                          <a:cs typeface="Times New Roman"/>
                        </a:rPr>
                        <a:t>              Космический корабль</a:t>
                      </a:r>
                      <a:endParaRPr lang="ru-RU" sz="900">
                        <a:latin typeface="Calibri"/>
                        <a:cs typeface="Times New Roman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l"/>
                      <a:r>
                        <a:rPr lang="ru-RU" sz="900">
                          <a:latin typeface="Times New Roman"/>
                          <a:cs typeface="Times New Roman"/>
                        </a:rPr>
                        <a:t>Конструктор - Космоблокс</a:t>
                      </a:r>
                      <a:endParaRPr lang="ru-RU" sz="900">
                        <a:latin typeface="Calibri"/>
                        <a:cs typeface="Times New Roman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3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Verdana"/>
                          <a:cs typeface="Verdana"/>
                        </a:rPr>
                        <a:t>3</a:t>
                      </a:r>
                      <a:endParaRPr lang="ru-RU" sz="9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Verdana"/>
                          <a:cs typeface="Verdana"/>
                        </a:rPr>
                        <a:t>Обитатели морей и океанов</a:t>
                      </a:r>
                      <a:endParaRPr lang="ru-RU" sz="9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buFont typeface="Symbol"/>
                        <a:buChar char=""/>
                      </a:pPr>
                      <a:r>
                        <a:rPr lang="ru-RU" sz="900">
                          <a:latin typeface="Times New Roman"/>
                          <a:cs typeface="Times New Roman"/>
                        </a:rPr>
                        <a:t>      Океанариум</a:t>
                      </a:r>
                      <a:endParaRPr lang="ru-RU" sz="900">
                        <a:latin typeface="Calibri"/>
                        <a:cs typeface="Times New Roman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l"/>
                      <a:r>
                        <a:rPr lang="ru-RU" sz="900">
                          <a:latin typeface="Times New Roman"/>
                          <a:cs typeface="Times New Roman"/>
                        </a:rPr>
                        <a:t>Конструктор «Лего»</a:t>
                      </a:r>
                      <a:endParaRPr lang="ru-RU" sz="900">
                        <a:latin typeface="Calibri"/>
                        <a:cs typeface="Times New Roman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3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252730"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Verdana"/>
                          <a:cs typeface="Verdana"/>
                        </a:rPr>
                        <a:t>4</a:t>
                      </a:r>
                      <a:endParaRPr lang="ru-RU" sz="9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Verdana"/>
                          <a:cs typeface="Verdana"/>
                        </a:rPr>
                        <a:t>Животные жарких стран</a:t>
                      </a:r>
                      <a:endParaRPr lang="ru-RU" sz="9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buFont typeface="Symbol"/>
                        <a:buChar char=""/>
                      </a:pPr>
                      <a:r>
                        <a:rPr lang="ru-RU" sz="900">
                          <a:latin typeface="Times New Roman"/>
                          <a:cs typeface="Times New Roman"/>
                        </a:rPr>
                        <a:t>   Бумажный самолет</a:t>
                      </a:r>
                      <a:endParaRPr lang="ru-RU" sz="900">
                        <a:latin typeface="Calibri"/>
                        <a:cs typeface="Times New Roman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l"/>
                      <a:r>
                        <a:rPr lang="ru-RU" sz="900">
                          <a:latin typeface="Times New Roman"/>
                          <a:cs typeface="Times New Roman"/>
                        </a:rPr>
                        <a:t>Бросовый материал</a:t>
                      </a:r>
                      <a:endParaRPr lang="ru-RU" sz="900">
                        <a:latin typeface="Calibri"/>
                        <a:cs typeface="Times New Roman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320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Verdana"/>
                          <a:cs typeface="Verdana"/>
                        </a:rPr>
                        <a:t>Май</a:t>
                      </a:r>
                      <a:endParaRPr lang="ru-RU" sz="9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Verdana"/>
                          <a:cs typeface="Verdana"/>
                        </a:rPr>
                        <a:t>1</a:t>
                      </a:r>
                      <a:endParaRPr lang="ru-RU" sz="9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Verdana"/>
                          <a:cs typeface="Verdana"/>
                        </a:rPr>
                        <a:t>Этот День Победы</a:t>
                      </a:r>
                      <a:endParaRPr lang="ru-RU" sz="9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buFont typeface="Symbol"/>
                        <a:buChar char=""/>
                      </a:pPr>
                      <a:r>
                        <a:rPr lang="ru-RU" sz="900">
                          <a:latin typeface="Times New Roman"/>
                          <a:cs typeface="Times New Roman"/>
                        </a:rPr>
                        <a:t>     Танк</a:t>
                      </a:r>
                      <a:endParaRPr lang="ru-RU" sz="900">
                        <a:latin typeface="Calibri"/>
                        <a:cs typeface="Times New Roman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585" algn="l">
                        <a:tabLst>
                          <a:tab pos="1673225" algn="l"/>
                        </a:tabLst>
                      </a:pPr>
                      <a:r>
                        <a:rPr lang="ru-RU" sz="900">
                          <a:latin typeface="Times New Roman"/>
                          <a:cs typeface="Times New Roman"/>
                        </a:rPr>
                        <a:t>Конструктор «Лего «Военная техника»</a:t>
                      </a:r>
                      <a:endParaRPr lang="ru-RU" sz="900">
                        <a:latin typeface="Calibri"/>
                        <a:cs typeface="Times New Roman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3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Verdana"/>
                          <a:cs typeface="Verdana"/>
                        </a:rPr>
                        <a:t>2</a:t>
                      </a:r>
                      <a:endParaRPr lang="ru-RU" sz="9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Verdana"/>
                          <a:cs typeface="Verdana"/>
                        </a:rPr>
                        <a:t>Растения, животные весной</a:t>
                      </a:r>
                      <a:endParaRPr lang="ru-RU" sz="9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buFont typeface="Symbol"/>
                        <a:buChar char=""/>
                      </a:pPr>
                      <a:r>
                        <a:rPr lang="ru-RU" sz="900">
                          <a:latin typeface="Times New Roman"/>
                          <a:cs typeface="Times New Roman"/>
                        </a:rPr>
                        <a:t>     Ветряк</a:t>
                      </a:r>
                      <a:endParaRPr lang="ru-RU" sz="900">
                        <a:latin typeface="Calibri"/>
                        <a:cs typeface="Times New Roman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l"/>
                      <a:r>
                        <a:rPr lang="ru-RU" sz="900">
                          <a:latin typeface="Times New Roman"/>
                          <a:cs typeface="Times New Roman"/>
                        </a:rPr>
                        <a:t>Конструктор-Фанклассик</a:t>
                      </a:r>
                      <a:endParaRPr lang="ru-RU" sz="900">
                        <a:latin typeface="Calibri"/>
                        <a:cs typeface="Times New Roman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3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Verdana"/>
                          <a:cs typeface="Verdana"/>
                        </a:rPr>
                        <a:t>3</a:t>
                      </a:r>
                      <a:endParaRPr lang="ru-RU" sz="9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Verdana"/>
                          <a:cs typeface="Verdana"/>
                        </a:rPr>
                        <a:t>Насекомые</a:t>
                      </a:r>
                      <a:endParaRPr lang="ru-RU" sz="9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buFont typeface="Symbol"/>
                        <a:buChar char=""/>
                      </a:pPr>
                      <a:r>
                        <a:rPr lang="ru-RU" sz="900">
                          <a:latin typeface="Times New Roman"/>
                          <a:cs typeface="Times New Roman"/>
                        </a:rPr>
                        <a:t>   Орудия лова</a:t>
                      </a:r>
                      <a:endParaRPr lang="ru-RU" sz="900">
                        <a:latin typeface="Calibri"/>
                        <a:cs typeface="Times New Roman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l"/>
                      <a:r>
                        <a:rPr lang="ru-RU" sz="900">
                          <a:latin typeface="Times New Roman"/>
                          <a:cs typeface="Times New Roman"/>
                        </a:rPr>
                        <a:t>Бросовый материал (веточки, веревочки)</a:t>
                      </a:r>
                      <a:endParaRPr lang="ru-RU" sz="900">
                        <a:latin typeface="Calibri"/>
                        <a:cs typeface="Times New Roman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3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252730" algn="ctr"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Verdana"/>
                          <a:cs typeface="Verdana"/>
                        </a:rPr>
                        <a:t>4</a:t>
                      </a:r>
                      <a:endParaRPr lang="ru-RU" sz="9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Verdana"/>
                          <a:cs typeface="Verdana"/>
                        </a:rPr>
                        <a:t>Скоро лето</a:t>
                      </a:r>
                      <a:endParaRPr lang="ru-RU" sz="900"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latin typeface="Times New Roman"/>
                          <a:cs typeface="Times New Roman"/>
                        </a:rPr>
                        <a:t>             Насос для бассейна</a:t>
                      </a:r>
                      <a:endParaRPr lang="ru-RU" sz="900">
                        <a:latin typeface="Calibri"/>
                        <a:cs typeface="Times New Roman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l"/>
                      <a:r>
                        <a:rPr lang="ru-RU" sz="900" dirty="0">
                          <a:latin typeface="Times New Roman"/>
                          <a:cs typeface="Times New Roman"/>
                        </a:rPr>
                        <a:t>Металлический конструктор</a:t>
                      </a:r>
                      <a:endParaRPr lang="ru-RU" sz="900" dirty="0">
                        <a:latin typeface="Calibri"/>
                        <a:cs typeface="Times New Roman"/>
                      </a:endParaRPr>
                    </a:p>
                  </a:txBody>
                  <a:tcPr marL="57329" marR="5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692696"/>
            <a:ext cx="309634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Например, в сентябре мы проходили лексическую тему «Детский сад». В рамках её изучения нами было запланировано занятие «Строительство детского сада». Дети использовали конструктор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Супер-гигант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 Дети самостоятельно договорились, каким будет проект детского сада, зарисовали его в инженерных книгах, обговорили правила техники безопасности. Выполнили постройку и в течение нескольких дней обыгрывали её. Фото постройки были размещены в родительском  чате.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Педагог\Desktop\ФРЁБЕЛЬ\IMG_20221117_120929 - копия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620688"/>
            <a:ext cx="230425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едагог\Desktop\ФРЁБЕЛЬ\Наташа\IMG_20221117_1214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068960"/>
            <a:ext cx="2474218" cy="3178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620688"/>
            <a:ext cx="75608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конце сентября дети знакомились с темой «Осень. Одежда осенью». Итоговым мероприятием этой темы стало изготовление головных уборов. Рассмотрев чертёж изготовления  шляпы, дети решили попробовать себя в роли модельеров. Они самостоятельно  сделали выкройки шляп, смастерили  их и   украсили бусинками  и лентами.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Педагог\Desktop\ФРЁБЕЛЬ\Наташа\IMG_20221117_120810.jpg"/>
          <p:cNvPicPr/>
          <p:nvPr/>
        </p:nvPicPr>
        <p:blipFill>
          <a:blip r:embed="rId3" cstate="print"/>
          <a:srcRect t="13822" b="9495"/>
          <a:stretch>
            <a:fillRect/>
          </a:stretch>
        </p:blipFill>
        <p:spPr bwMode="auto">
          <a:xfrm>
            <a:off x="3563888" y="2132856"/>
            <a:ext cx="2526779" cy="249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едагог\Desktop\ФРЁБЕЛЬ\Наташа\IMG_20221117_120555.jpg"/>
          <p:cNvPicPr/>
          <p:nvPr/>
        </p:nvPicPr>
        <p:blipFill>
          <a:blip r:embed="rId4" cstate="print"/>
          <a:srcRect r="21068"/>
          <a:stretch>
            <a:fillRect/>
          </a:stretch>
        </p:blipFill>
        <p:spPr bwMode="auto">
          <a:xfrm>
            <a:off x="6156176" y="3933056"/>
            <a:ext cx="253365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едагог\Desktop\ФРЁБЕЛЬ\Наташа\IMG_20221117_120530.jpg"/>
          <p:cNvPicPr/>
          <p:nvPr/>
        </p:nvPicPr>
        <p:blipFill>
          <a:blip r:embed="rId5" cstate="print"/>
          <a:srcRect l="4650" r="28006"/>
          <a:stretch>
            <a:fillRect/>
          </a:stretch>
        </p:blipFill>
        <p:spPr bwMode="auto">
          <a:xfrm>
            <a:off x="1115616" y="3717032"/>
            <a:ext cx="2448272" cy="2588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5085184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первой половине октября дети знакомились с овощами и фруктами. У детей возник вопрос, как можно сохранить урожай. После долгих обсуждений мы пришли к выводу, что необходимо изготовить сумку-холодильник.  Подробно о ходе занятия было рассказано выше.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1" y="548680"/>
            <a:ext cx="345638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548680"/>
            <a:ext cx="3184525" cy="2388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:\Наташа\IMG_817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2636912"/>
            <a:ext cx="3312368" cy="2371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:\Наташа\IMG_817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2636912"/>
            <a:ext cx="309634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331640" y="951112"/>
            <a:ext cx="6624736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42963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Речевые нарушения у детей с ТНР, как правило, сопровождаются следующими психофизическими особенностями: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42963" algn="l"/>
              </a:tabLst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842963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замедлением темпов когнитивного развития (неустойчивость внимания, неполнота его объёма и концентрации, недоразвитие слуховой и зрительной памяти, трудности ориентирования во времени и пространстве);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842963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842963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снижением уровня сформированности моторных функций (слабая координация пальцев, неточность и неловкость  движений);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842963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842963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неврологическими нарушениями различной степени и генеза (повышенная возбудимость и истощаемость нервной системы, низкая работоспособность).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1166843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Исходя из вышеизложенного, можно сделать следующий вывод. </a:t>
            </a: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Использование в коррекционной работе технологии программы «От </a:t>
            </a:r>
            <a:r>
              <a:rPr lang="ru-RU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Фребеля</a:t>
            </a:r>
            <a:r>
              <a:rPr lang="ru-RU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до робота: растим будущих инженеров» способствует созданию благоприятных условий  для совершенствования у ребёнка с ТНР </a:t>
            </a: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межполушарного           взаимодействия и творческого воображения, </a:t>
            </a: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речевой и познавательной активности, </a:t>
            </a: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развития комбинаторики и способности к моделированию, </a:t>
            </a: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формирования его позитивной социализации, инициативы и самостоятельности.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259632" y="1628800"/>
            <a:ext cx="727280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54063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Использование конструирования в совместной                                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54063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специально организованной деятельности обеспечивает игровой формат взаимодействия педагога с детьми и решает следующие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задачи: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54063" algn="l"/>
              </a:tabLst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754063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развитие психологической базы речи и моторной сферы дошкольников;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754063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754063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коррекция всех компонентов речевой системы;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754063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754063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формирование навыков элементарного языкового анализа и пропедевтика различных видов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дисграфии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648" y="836712"/>
            <a:ext cx="32403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старшем дошкольном возрасте в сюжетно-ролевой игре преобладает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сюжетосложение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Например, ставлю перед детьми игровую задачу: «Поможем Снегурочке построить Дворец Спорта». На основе игровой задачи транслирую учебную задачу: «Выбирайте только те кирпичики, на которых нарисованы картинки со звуком [С] в названии. Если будет трудно                 строить, то я вам помогу».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4664"/>
            <a:ext cx="2409825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Педагог\Desktop\Camera\IMG_20221115_07522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284984"/>
            <a:ext cx="2485430" cy="314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5148064" y="476672"/>
            <a:ext cx="3672408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Или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-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«Помоги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Тотошке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построить дом для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Элли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и её друзей. Догадайся, какие кирпичи он выбрал для работы. Ты обязательно справишься с этой задачей, определив первый звук в имени героя». Закрепляя нормализованное произношение звука [Т] в словах, строим дом из деталей конструктора с зафиксированными на них  предметными картинками (это кирпичики) и детали треугольной формы (это крыша). Игроки выбирают кирпичики с картинками, в названиях которых слышится только звук [Т].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 t="22356"/>
          <a:stretch>
            <a:fillRect/>
          </a:stretch>
        </p:blipFill>
        <p:spPr bwMode="auto">
          <a:xfrm>
            <a:off x="899593" y="1052736"/>
            <a:ext cx="4176464" cy="473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187624" y="1412776"/>
            <a:ext cx="3672408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А вот ещё вариант. Обращаюсь к детям и говорю: «Дорогие строители, сегодня наша задача – построить разноцветную башню. Каждый кубик вы будете получать за правильно выполненное задание».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Достаточно                             предложить детям такой мотив к занятию, и можно бесконечно повторять самые трудные упражнения.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412776"/>
            <a:ext cx="3312368" cy="416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115616" y="1484784"/>
            <a:ext cx="741682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Формы работы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на этапе </a:t>
            </a:r>
            <a:r>
              <a:rPr lang="ru-RU" sz="2000" i="1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введения нового понятия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игровая деятельность (дидактические игры),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сюрпризные моменты,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метод проблемных ситуаций,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сюжетно-ролевые игры,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использование ситуации для развития мышления (вопросы на понимание, уточнение, занимательный рассказ о чем-то новом),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провоцирование произнесения новых слов в придуманной самими детьми ситуации (игре, общении и пр.)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548680"/>
            <a:ext cx="74888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Наиболее действенным методом является метод совместного создания интеллектуальных карт. Он помогает детям путём логических умозаключений получить новую информацию, систематизировать полученные знания, применить их в практической деятельности, в том числе конструктивной. Мы их назвали «Инженерный словарик».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:\Наташа\IMG_8184.JPG"/>
          <p:cNvPicPr/>
          <p:nvPr/>
        </p:nvPicPr>
        <p:blipFill>
          <a:blip r:embed="rId3" cstate="print"/>
          <a:srcRect l="19401" b="10444"/>
          <a:stretch>
            <a:fillRect/>
          </a:stretch>
        </p:blipFill>
        <p:spPr bwMode="auto">
          <a:xfrm>
            <a:off x="1115616" y="2492896"/>
            <a:ext cx="345638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01008"/>
            <a:ext cx="4048745" cy="287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620688"/>
            <a:ext cx="3672408" cy="5472608"/>
          </a:xfrm>
        </p:spPr>
        <p:txBody>
          <a:bodyPr>
            <a:normAutofit fontScale="25000" lnSpcReduction="20000"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8000" dirty="0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Для формирования сильной и целенаправленной выдыхаемой воздушной струи строим LEGO-туннель. Экспериментируем с шириной трубочек для коктейлей. Приходим к выводу о том, что если подуть в широкую по диаметру трубочку, то, по сравнению с  узкой трубочкой, выдыхаемая воздушная струя становится более мощной. С помощью широкой трубочки продуваем по туннелю ватный мячик или небольшой шарик, сделанный собственными руками.</a:t>
            </a:r>
            <a:endParaRPr lang="ru-RU" sz="8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8000" dirty="0" smtClean="0">
                <a:solidFill>
                  <a:schemeClr val="tx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Так я организую работу по формированию просодического компонента детской речи.</a:t>
            </a:r>
            <a:endParaRPr lang="ru-RU" sz="8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C:\Users\Педагог\Desktop\Camera\IMG_20221115_0759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692696"/>
            <a:ext cx="360040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ock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block2</Template>
  <TotalTime>298</TotalTime>
  <Words>1372</Words>
  <Application>Microsoft Office PowerPoint</Application>
  <PresentationFormat>Экран (4:3)</PresentationFormat>
  <Paragraphs>195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block2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Педагог</dc:creator>
  <cp:lastModifiedBy>Педагог</cp:lastModifiedBy>
  <cp:revision>32</cp:revision>
  <dcterms:created xsi:type="dcterms:W3CDTF">2022-11-15T08:59:13Z</dcterms:created>
  <dcterms:modified xsi:type="dcterms:W3CDTF">2022-11-17T10:39:48Z</dcterms:modified>
</cp:coreProperties>
</file>