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sldIdLst>
    <p:sldId id="256" r:id="rId2"/>
    <p:sldId id="258" r:id="rId3"/>
    <p:sldId id="257" r:id="rId4"/>
    <p:sldId id="259" r:id="rId5"/>
    <p:sldId id="260" r:id="rId6"/>
    <p:sldId id="266" r:id="rId7"/>
    <p:sldId id="268" r:id="rId8"/>
    <p:sldId id="265" r:id="rId9"/>
    <p:sldId id="267" r:id="rId10"/>
    <p:sldId id="261" r:id="rId11"/>
    <p:sldId id="263" r:id="rId12"/>
    <p:sldId id="269" r:id="rId13"/>
    <p:sldId id="264" r:id="rId14"/>
    <p:sldId id="26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3" autoAdjust="0"/>
    <p:restoredTop sz="94660"/>
  </p:normalViewPr>
  <p:slideViewPr>
    <p:cSldViewPr snapToGrid="0">
      <p:cViewPr>
        <p:scale>
          <a:sx n="120" d="100"/>
          <a:sy n="120" d="100"/>
        </p:scale>
        <p:origin x="804" y="19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10549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72114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02952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22770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44536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81987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15695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63285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3319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04292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2655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84282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1958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0310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92271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25308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16195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8989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malpatriot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png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videos-107300077?z=video-107300077_456239201/76c7dc940f7c67bb3c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vk.com/videos-107300077?z=video-107300077_456239200/0ecbd5ebf36fb21e3b" TargetMode="External"/><Relationship Id="rId12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hyperlink" Target="https://vk.com/videos-107300077?z=video-107300077_456239202/c0b95a153b8e2b828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B9A024A3-1C22-4ECE-9940-39AA528523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810B5B84-2981-4BAE-930E-26E49E4FA9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1C6085A8-F07A-4D3B-90E2-2CFDA843890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="" xmlns:a16="http://schemas.microsoft.com/office/drawing/2014/main" id="{AB6D5E93-D00D-411E-8E34-619620A9CC1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id="{696CE5CC-9673-442A-B737-1F339217A67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26" name="Picture 25">
                <a:extLst>
                  <a:ext uri="{FF2B5EF4-FFF2-40B4-BE49-F238E27FC236}">
                    <a16:creationId xmlns="" xmlns:a16="http://schemas.microsoft.com/office/drawing/2014/main" id="{44967AA9-CD2C-4A63-B823-5B56765FAAA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="" xmlns:a16="http://schemas.microsoft.com/office/drawing/2014/main" id="{E82FCE16-A312-4F38-8605-028781151CF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54308" y="758954"/>
            <a:ext cx="4841145" cy="3035857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ru-RU" sz="4600" dirty="0" smtClean="0">
                <a:latin typeface="Arial Black"/>
                <a:cs typeface="Arial"/>
              </a:rPr>
              <a:t/>
            </a:r>
            <a:br>
              <a:rPr lang="ru-RU" sz="4600" dirty="0" smtClean="0">
                <a:latin typeface="Arial Black"/>
                <a:cs typeface="Arial"/>
              </a:rPr>
            </a:br>
            <a:r>
              <a:rPr lang="ru-RU" sz="4600" dirty="0" smtClean="0">
                <a:latin typeface="Arial Black"/>
                <a:cs typeface="Arial"/>
              </a:rPr>
              <a:t>Проект </a:t>
            </a:r>
            <a:r>
              <a:rPr lang="ru-RU" sz="4600" dirty="0">
                <a:latin typeface="Arial Black"/>
                <a:cs typeface="Arial"/>
              </a:rPr>
              <a:t/>
            </a:r>
            <a:br>
              <a:rPr lang="ru-RU" sz="4600" dirty="0">
                <a:latin typeface="Arial Black"/>
                <a:cs typeface="Arial"/>
              </a:rPr>
            </a:br>
            <a:r>
              <a:rPr lang="ru-RU" sz="4600" dirty="0">
                <a:latin typeface="Arial Black"/>
                <a:cs typeface="Arial"/>
              </a:rPr>
              <a:t>"</a:t>
            </a:r>
            <a:r>
              <a:rPr lang="ru-RU" sz="4600" dirty="0" smtClean="0">
                <a:latin typeface="Arial Black"/>
                <a:cs typeface="Arial"/>
              </a:rPr>
              <a:t>Маленькие патриоты России"</a:t>
            </a:r>
            <a:endParaRPr lang="ru-RU" sz="4600" dirty="0">
              <a:latin typeface="Arial Black"/>
              <a:cs typeface="Arial"/>
            </a:endParaRPr>
          </a:p>
          <a:p>
            <a:pPr>
              <a:lnSpc>
                <a:spcPct val="90000"/>
              </a:lnSpc>
            </a:pPr>
            <a:endParaRPr lang="ru-RU" sz="4600" dirty="0">
              <a:latin typeface="Arial Black"/>
              <a:cs typeface="Arial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00" y="3103655"/>
            <a:ext cx="5085987" cy="3200404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/>
            <a:r>
              <a:rPr lang="ru-RU" sz="2400" dirty="0" smtClean="0">
                <a:latin typeface="Times New Roman"/>
                <a:ea typeface="+mn-lt"/>
                <a:cs typeface="+mn-lt"/>
              </a:rPr>
              <a:t>Муниципальное автономное </a:t>
            </a:r>
            <a:r>
              <a:rPr lang="ru-RU" sz="2400" dirty="0">
                <a:latin typeface="Times New Roman"/>
                <a:ea typeface="+mn-lt"/>
                <a:cs typeface="+mn-lt"/>
              </a:rPr>
              <a:t>образовательное учреждение </a:t>
            </a:r>
            <a:r>
              <a:rPr lang="ru-RU" sz="2400" dirty="0" smtClean="0">
                <a:latin typeface="Times New Roman"/>
                <a:ea typeface="+mn-lt"/>
                <a:cs typeface="+mn-lt"/>
              </a:rPr>
              <a:t>«Перспектива»</a:t>
            </a:r>
            <a:r>
              <a:rPr lang="ru-RU" sz="2400" dirty="0" smtClean="0">
                <a:latin typeface="Times New Roman"/>
                <a:ea typeface="+mn-lt"/>
                <a:cs typeface="+mn-lt"/>
              </a:rPr>
              <a:t> </a:t>
            </a:r>
            <a:r>
              <a:rPr lang="ru-RU" sz="2400" dirty="0">
                <a:latin typeface="Times New Roman"/>
                <a:ea typeface="+mn-lt"/>
                <a:cs typeface="+mn-lt"/>
              </a:rPr>
              <a:t>г. Химки (дошкольное отделение «Лебедушка») </a:t>
            </a:r>
            <a:endParaRPr lang="ru-RU" sz="2400" dirty="0">
              <a:latin typeface="Times New Roman"/>
              <a:ea typeface="+mn-lt"/>
              <a:cs typeface="Times New Roman"/>
            </a:endParaRPr>
          </a:p>
          <a:p>
            <a:pPr lvl="1"/>
            <a:r>
              <a:rPr lang="ru-RU" sz="2400" dirty="0" smtClean="0">
                <a:latin typeface="Times New Roman"/>
                <a:ea typeface="+mn-lt"/>
                <a:cs typeface="+mn-lt"/>
              </a:rPr>
              <a:t>Воспитатели высшей квалификационной категории: </a:t>
            </a:r>
            <a:r>
              <a:rPr lang="ru-RU" sz="2400" dirty="0" err="1">
                <a:latin typeface="Times New Roman"/>
                <a:ea typeface="+mn-lt"/>
                <a:cs typeface="+mn-lt"/>
              </a:rPr>
              <a:t>Родкина</a:t>
            </a:r>
            <a:r>
              <a:rPr lang="ru-RU" sz="2400" dirty="0">
                <a:latin typeface="Times New Roman"/>
                <a:ea typeface="+mn-lt"/>
                <a:cs typeface="+mn-lt"/>
              </a:rPr>
              <a:t> В.Н</a:t>
            </a:r>
            <a:r>
              <a:rPr lang="ru-RU" sz="2400" dirty="0" smtClean="0">
                <a:latin typeface="Times New Roman"/>
                <a:ea typeface="+mn-lt"/>
                <a:cs typeface="+mn-lt"/>
              </a:rPr>
              <a:t>., Тагиева Г.Ф.</a:t>
            </a:r>
            <a:endParaRPr lang="ru-RU" sz="2400" dirty="0">
              <a:latin typeface="Times New Roman"/>
              <a:cs typeface="Times New Roman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62DC478F-1B0E-4A8A-B3B9-460AB0A0F1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770" y="3522131"/>
            <a:ext cx="45206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787" y="1075139"/>
            <a:ext cx="3638381" cy="45151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5180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11FE44B-46D1-485F-88E0-F790CE427F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7D4B92A-5EF4-4B95-8004-943EE06280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9C93532B-75B6-4775-9B2B-2064D717726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CA6CE258-75E4-4B8E-9C2C-620A11F97FB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38AEEA47-89DA-4860-87E2-DC953998E6E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5DDD0F81-BADD-46AE-BDB8-65D419C01DD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08A4150D-E0D7-4796-8DF9-4BB3BA13E38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4272FA93-03B0-4857-8946-E04C5E7E26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AC4064A-38EB-4975-A9D8-FB3BAB051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759" y="1242944"/>
            <a:ext cx="5471603" cy="338209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«Бессмертный полк»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«Химки-голоса победы»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Онлайн-марафон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«Строки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опаленные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войной»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«Окна победы»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«Свеча памяти»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6" descr="Изображение выглядит как стол, красный, ед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90D7B4F2-0E89-4B3E-9B53-023AA40655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27" r="3906"/>
          <a:stretch/>
        </p:blipFill>
        <p:spPr>
          <a:xfrm>
            <a:off x="6180668" y="982131"/>
            <a:ext cx="5469466" cy="4893735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xmlns="" val="146873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6AC4E34-D6A0-4E21-B145-FF6CC62147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46DAF3C9-57D3-4380-91C8-0177A1E82A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CF338E7C-2928-42FC-BA07-1B825D3010F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C71FE40E-CC40-427F-AEFB-BB5EA0E97FE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412948D6-ACC1-4FAF-9E30-BD96CE3435E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21" name="Rectangle 20">
            <a:extLst>
              <a:ext uri="{FF2B5EF4-FFF2-40B4-BE49-F238E27FC236}">
                <a16:creationId xmlns="" xmlns:a16="http://schemas.microsoft.com/office/drawing/2014/main" id="{809EA27C-DE62-4CEC-A6D3-4FA9EF40A5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10" descr="Изображение выглядит как внутренний, стол, сидит, белы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B8BB9E7E-4F56-4DAF-B48A-FE4AC810C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667" y="804334"/>
            <a:ext cx="3911266" cy="5249332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pic>
        <p:nvPicPr>
          <p:cNvPr id="3" name="Рисунок 9" descr="Изображение выглядит как мужчина, стол, телефон, держи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6EF50C4B-3B41-422F-8DC3-8506FC777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5678" y="804334"/>
            <a:ext cx="3954042" cy="5249332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xmlns="" val="163519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2107" y="1009816"/>
            <a:ext cx="48741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администрацией , ТУ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Левобережный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Химки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за участие в праздничных мероприятиях, посвящённые дню города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5379" y="1666890"/>
            <a:ext cx="4886224" cy="2748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31819" y="5367332"/>
            <a:ext cx="2242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https://t.me/malpatriot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59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человек, внутренний, окно, девочк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5093B749-6957-41C6-BEEF-922E93F59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17" r="-3" b="14680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Рисунок 9" descr="Изображение выглядит как трава, внешний, здание, дом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C5524330-82D5-40DC-8177-AF6EBDE8FD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90" r="1" b="21467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Рисунок 5" descr="Изображение выглядит как внутренний, шкафчик, дверь, окно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6464510E-B47F-47C0-AF3A-B9786B53B1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57" r="-1" b="22627"/>
          <a:stretch/>
        </p:blipFill>
        <p:spPr>
          <a:xfrm>
            <a:off x="7445387" y="67860"/>
            <a:ext cx="3809132" cy="3139531"/>
          </a:xfrm>
          <a:prstGeom prst="rect">
            <a:avLst/>
          </a:prstGeom>
        </p:spPr>
      </p:pic>
      <p:pic>
        <p:nvPicPr>
          <p:cNvPr id="7" name="Рисунок 7" descr="Изображение выглядит как человек, мужчина, внутренний, окно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F0EC0A91-CA78-463A-A26F-2ED0B52D00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967" r="2" b="47160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1" name="Rectangle 13">
            <a:extLst>
              <a:ext uri="{FF2B5EF4-FFF2-40B4-BE49-F238E27FC236}">
                <a16:creationId xmlns="" xmlns:a16="http://schemas.microsoft.com/office/drawing/2014/main" id="{25414FA1-2D4C-41DB-83DE-4F3E38C10A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187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5">
            <a:extLst>
              <a:ext uri="{FF2B5EF4-FFF2-40B4-BE49-F238E27FC236}">
                <a16:creationId xmlns="" xmlns:a16="http://schemas.microsoft.com/office/drawing/2014/main" id="{5066F8AE-A5C7-4B3E-B1DA-D0B624059B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F78E901E-6697-44E3-9533-1457FA4F048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C515452A-514A-4763-9932-37302A8D6D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D0EC146D-CF08-4B34-ADEB-2F0296F98A1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E1FBA240-87AB-400A-9292-7DC6F3E5521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24" name="Rectangle 31">
            <a:extLst>
              <a:ext uri="{FF2B5EF4-FFF2-40B4-BE49-F238E27FC236}">
                <a16:creationId xmlns="" xmlns:a16="http://schemas.microsoft.com/office/drawing/2014/main" id="{6D75FD42-C156-41A4-B68A-6C71A47E71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6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33">
            <a:extLst>
              <a:ext uri="{FF2B5EF4-FFF2-40B4-BE49-F238E27FC236}">
                <a16:creationId xmlns="" xmlns:a16="http://schemas.microsoft.com/office/drawing/2014/main" id="{D704A7BF-21E3-4BDF-9BE8-BEC32066EF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736" y="28937"/>
            <a:ext cx="12188825" cy="6856214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0A29D0D6-C3D6-44E7-9A8C-53F5C08E58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770" r="-1" b="14134"/>
          <a:stretch/>
        </p:blipFill>
        <p:spPr>
          <a:xfrm>
            <a:off x="628034" y="673313"/>
            <a:ext cx="10901284" cy="5567463"/>
          </a:xfrm>
          <a:prstGeom prst="rect">
            <a:avLst/>
          </a:prstGeom>
        </p:spPr>
      </p:pic>
      <p:grpSp>
        <p:nvGrpSpPr>
          <p:cNvPr id="31" name="Group 35">
            <a:extLst>
              <a:ext uri="{FF2B5EF4-FFF2-40B4-BE49-F238E27FC236}">
                <a16:creationId xmlns="" xmlns:a16="http://schemas.microsoft.com/office/drawing/2014/main" id="{50180162-DDE5-43C8-B0DC-645F4CA9D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37" name="Rounded Rectangle 21">
              <a:extLst>
                <a:ext uri="{FF2B5EF4-FFF2-40B4-BE49-F238E27FC236}">
                  <a16:creationId xmlns="" xmlns:a16="http://schemas.microsoft.com/office/drawing/2014/main" id="{16C9EE30-D91E-4DE1-8EEC-6A3AD1DD0D6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33" name="Picture 37">
              <a:extLst>
                <a:ext uri="{FF2B5EF4-FFF2-40B4-BE49-F238E27FC236}">
                  <a16:creationId xmlns="" xmlns:a16="http://schemas.microsoft.com/office/drawing/2014/main" id="{A8E1E1CD-6653-4129-A465-3CFB3A1CCD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39" name="Rounded Rectangle 27">
              <a:extLst>
                <a:ext uri="{FF2B5EF4-FFF2-40B4-BE49-F238E27FC236}">
                  <a16:creationId xmlns="" xmlns:a16="http://schemas.microsoft.com/office/drawing/2014/main" id="{5424F715-2587-4418-AB8A-9B4218F3462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srgbClr val="171717">
                  <a:alpha val="82745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35" name="Picture 39">
              <a:extLst>
                <a:ext uri="{FF2B5EF4-FFF2-40B4-BE49-F238E27FC236}">
                  <a16:creationId xmlns="" xmlns:a16="http://schemas.microsoft.com/office/drawing/2014/main" id="{1F8A0F16-00E1-4B0A-9B6E-8906A111B6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87637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="" xmlns:a16="http://schemas.microsoft.com/office/drawing/2014/main" id="{47E4F490-FA76-4FF0-B36A-72B01E1175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05C8C51A-4ECF-4857-8298-6C8334C7F8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4663" y="469900"/>
            <a:ext cx="3695002" cy="5918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A741C46E-A2A6-4DF0-84BD-502A2E56D0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39668" y="635508"/>
            <a:ext cx="3364992" cy="5586984"/>
          </a:xfrm>
          <a:prstGeom prst="rect">
            <a:avLst/>
          </a:prstGeom>
          <a:noFill/>
          <a:ln w="15875" cap="sq">
            <a:solidFill>
              <a:srgbClr val="FFFFFF">
                <a:alpha val="80000"/>
              </a:srgb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106AF1E-8E8D-4328-B13F-5BDD09EB14D3}"/>
              </a:ext>
            </a:extLst>
          </p:cNvPr>
          <p:cNvSpPr txBox="1"/>
          <p:nvPr/>
        </p:nvSpPr>
        <p:spPr>
          <a:xfrm>
            <a:off x="563920" y="638454"/>
            <a:ext cx="3909354" cy="523355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 dirty="0">
                <a:ln w="3175" cmpd="sng">
                  <a:noFill/>
                </a:ln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  </a:t>
            </a:r>
            <a:r>
              <a:rPr lang="en-US" sz="2800" b="1" i="1" dirty="0" err="1">
                <a:ln w="3175" cmpd="sng">
                  <a:noFill/>
                </a:ln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Тип</a:t>
            </a:r>
            <a:r>
              <a:rPr lang="en-US" sz="2800" b="1" i="1" dirty="0">
                <a:ln w="3175" cmpd="sng">
                  <a:noFill/>
                </a:ln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 </a:t>
            </a:r>
            <a:r>
              <a:rPr lang="en-US" sz="2800" b="1" i="1" dirty="0" err="1">
                <a:ln w="3175" cmpd="sng">
                  <a:noFill/>
                </a:ln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проекта</a:t>
            </a:r>
            <a:r>
              <a:rPr lang="en-US" sz="2800" b="1" i="1" dirty="0">
                <a:ln w="3175" cmpd="sng">
                  <a:noFill/>
                </a:ln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: </a:t>
            </a:r>
            <a:endParaRPr lang="ru-RU" dirty="0">
              <a:solidFill>
                <a:srgbClr val="FFFFFF"/>
              </a:solidFill>
              <a:latin typeface="Garamond" panose="02020404030301010803"/>
              <a:ea typeface="+mj-ea"/>
              <a:cs typeface="Times New Roman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ln w="3175" cmpd="sng">
                  <a:noFill/>
                </a:ln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творческо-информационный</a:t>
            </a:r>
            <a:r>
              <a:rPr lang="en-US" sz="2800" dirty="0">
                <a:ln w="3175" cmpd="sng">
                  <a:noFill/>
                </a:ln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,</a:t>
            </a:r>
            <a:endParaRPr lang="ru-RU" dirty="0">
              <a:ea typeface="+mj-ea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n w="3175" cmpd="sng">
                  <a:noFill/>
                </a:ln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 </a:t>
            </a:r>
            <a:r>
              <a:rPr lang="ru-RU" sz="2800" dirty="0" smtClean="0">
                <a:ln w="3175" cmpd="sng">
                  <a:noFill/>
                </a:ln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долгосрочный</a:t>
            </a:r>
            <a:endParaRPr lang="en-US" sz="2800" dirty="0">
              <a:ln w="3175" cmpd="sng">
                <a:noFill/>
              </a:ln>
              <a:solidFill>
                <a:srgbClr val="FFFFFF"/>
              </a:solidFill>
              <a:latin typeface="Times New Roman"/>
              <a:ea typeface="+mj-ea"/>
              <a:cs typeface="Times New Roman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>
              <a:ln w="3175" cmpd="sng">
                <a:noFill/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 dirty="0" err="1">
                <a:ln w="3175" cmpd="sng">
                  <a:noFill/>
                </a:ln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Участники</a:t>
            </a:r>
            <a:r>
              <a:rPr lang="en-US" sz="2800" b="1" i="1" dirty="0">
                <a:ln w="3175" cmpd="sng">
                  <a:noFill/>
                </a:ln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en-US" sz="2800" b="1" i="1" dirty="0" err="1">
                <a:ln w="3175" cmpd="sng">
                  <a:noFill/>
                </a:ln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проекта</a:t>
            </a:r>
            <a:r>
              <a:rPr lang="en-US" sz="2800" b="1" i="1" dirty="0">
                <a:ln w="3175" cmpd="sng">
                  <a:noFill/>
                </a:ln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800" dirty="0" smtClean="0">
                <a:ln w="3175" cmpd="sng">
                  <a:noFill/>
                </a:ln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Д</a:t>
            </a:r>
            <a:r>
              <a:rPr lang="en-US" sz="2800" dirty="0" err="1" smtClean="0">
                <a:ln w="3175" cmpd="sng">
                  <a:noFill/>
                </a:ln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ети</a:t>
            </a:r>
            <a:r>
              <a:rPr lang="ru-RU" sz="2800" dirty="0" smtClean="0">
                <a:ln w="3175" cmpd="sng">
                  <a:noFill/>
                </a:ln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,</a:t>
            </a:r>
            <a:r>
              <a:rPr lang="en-US" sz="2800" dirty="0" smtClean="0">
                <a:ln w="3175" cmpd="sng">
                  <a:noFill/>
                </a:ln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en-US" sz="2800" dirty="0" err="1" smtClean="0">
                <a:ln w="3175" cmpd="sng">
                  <a:noFill/>
                </a:ln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воспитатели</a:t>
            </a:r>
            <a:r>
              <a:rPr lang="ru-RU" sz="2800" dirty="0" smtClean="0">
                <a:ln w="3175" cmpd="sng">
                  <a:noFill/>
                </a:ln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,</a:t>
            </a:r>
            <a:r>
              <a:rPr lang="en-US" sz="2800" dirty="0" smtClean="0">
                <a:ln w="3175" cmpd="sng">
                  <a:noFill/>
                </a:ln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ru-RU" sz="2800" dirty="0" smtClean="0">
                <a:ln w="3175" cmpd="sng">
                  <a:noFill/>
                </a:ln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музыкальный руководитель,  </a:t>
            </a:r>
            <a:r>
              <a:rPr lang="en-US" sz="2800" dirty="0" err="1" smtClean="0">
                <a:ln w="3175" cmpd="sng">
                  <a:noFill/>
                </a:ln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родители</a:t>
            </a:r>
            <a:r>
              <a:rPr lang="en-US" sz="2800" dirty="0">
                <a:ln w="3175" cmpd="sng">
                  <a:noFill/>
                </a:ln>
                <a:solidFill>
                  <a:srgbClr val="FFFFFF"/>
                </a:solidFill>
                <a:latin typeface="Times New Roman"/>
                <a:ea typeface="+mj-ea"/>
                <a:cs typeface="Times New Roman"/>
              </a:rPr>
              <a:t>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67CE4C0A-D88E-41BB-8F06-8C0E2604BC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2CBBF64-C7B9-4AA0-90B9-9D081743E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6299" y="469900"/>
            <a:ext cx="5956446" cy="5664760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Актуальность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cs typeface="Times New Roman"/>
              </a:rPr>
              <a:t>проекта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: </a:t>
            </a: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</a:rPr>
              <a:t>Суть патриотического воспитания в том, чтобы посеять и взрастить в детской душе семена любви к родной природе, к родному дому и семье, к истории и культуре страны, созданной трудами родных и близких людей, тех, кого зовут соотечественниками. Наследование нравственных и эстетических ценностей родной культуры в самом нежном возрасте – это и есть самый естественный, а потому и верный способ патриотического воспитания, воспитания чувства любви к Отечеству.</a:t>
            </a:r>
          </a:p>
          <a:p>
            <a:pPr marL="0" indent="0" algn="just"/>
            <a:endParaRPr lang="ru-RU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5473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="" xmlns:a16="http://schemas.microsoft.com/office/drawing/2014/main" id="{06824FB2-0837-4FB5-BD83-F32303E591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6A90022-5417-4ECC-BC1A-3055E8A32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6138" y="488137"/>
            <a:ext cx="11227442" cy="588329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14300" dist="127000" dir="48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4" name="Рисунок 4" descr="Изображение выглядит как текст, стол, сидит, знак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8F923541-8C33-4BDA-8E30-7240389FA3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t="6814" r="1" b="1"/>
          <a:stretch/>
        </p:blipFill>
        <p:spPr>
          <a:xfrm>
            <a:off x="405769" y="591658"/>
            <a:ext cx="11227442" cy="588508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60E9E22-B18F-41BA-B265-B5EC4E88A9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00F8E0-2FAD-4627-91A0-466628FD6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043" y="2419868"/>
            <a:ext cx="9601196" cy="1303867"/>
          </a:xfrm>
        </p:spPr>
        <p:txBody>
          <a:bodyPr vert="horz" lIns="91440" tIns="45720" rIns="91440" bIns="45720" rtlCol="0" anchor="ctr">
            <a:noAutofit/>
          </a:bodyPr>
          <a:lstStyle/>
          <a:p>
            <a:pPr lvl="0" algn="l">
              <a:lnSpc>
                <a:spcPct val="150000"/>
              </a:lnSpc>
              <a:spcAft>
                <a:spcPts val="0"/>
              </a:spcAft>
            </a:pPr>
            <a:r>
              <a:rPr lang="ru-RU" sz="2800" i="1" dirty="0">
                <a:solidFill>
                  <a:schemeClr val="tx1"/>
                </a:solidFill>
                <a:latin typeface="Times New Roman"/>
                <a:cs typeface="Times New Roman"/>
              </a:rPr>
              <a:t/>
            </a:r>
            <a:br>
              <a:rPr lang="ru-RU" sz="2800" i="1" dirty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ru-RU" sz="3200" b="1" i="1" dirty="0">
                <a:solidFill>
                  <a:schemeClr val="tx1"/>
                </a:solidFill>
                <a:latin typeface="Times New Roman"/>
                <a:cs typeface="Times New Roman"/>
              </a:rPr>
              <a:t>Цель проекта: </a:t>
            </a:r>
            <a:r>
              <a:rPr lang="ru-RU" sz="3200" dirty="0">
                <a:solidFill>
                  <a:schemeClr val="tx1"/>
                </a:solidFill>
                <a:latin typeface="Times New Roman"/>
                <a:ea typeface="Times New Roman"/>
              </a:rPr>
              <a:t>Создание педагогических условий для развития у дошкольников ценностного отношения к культуре, истории, традициям своей семьи, родного города, воспитания основ гражданственно-патриотических чувств. </a:t>
            </a:r>
            <a:r>
              <a:rPr lang="ru-RU" sz="2800" dirty="0">
                <a:latin typeface="Times New Roman"/>
                <a:ea typeface="Times New Roman"/>
              </a:rPr>
              <a:t/>
            </a:r>
            <a:br>
              <a:rPr lang="ru-RU" sz="2800" dirty="0">
                <a:latin typeface="Times New Roman"/>
                <a:ea typeface="Times New Roman"/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grpSp>
        <p:nvGrpSpPr>
          <p:cNvPr id="14" name="Group 23">
            <a:extLst>
              <a:ext uri="{FF2B5EF4-FFF2-40B4-BE49-F238E27FC236}">
                <a16:creationId xmlns="" xmlns:a16="http://schemas.microsoft.com/office/drawing/2014/main" id="{8BB24324-5A4E-4C42-935B-753C3E59F3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756762" y="2"/>
            <a:ext cx="658368" cy="6856213"/>
            <a:chOff x="5756762" y="2"/>
            <a:chExt cx="658368" cy="6856213"/>
          </a:xfrm>
        </p:grpSpPr>
        <p:sp useBgFill="1"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08C64383-1D43-4B64-9FEE-83A353A0142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6063086" y="426382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25">
              <a:extLst>
                <a:ext uri="{FF2B5EF4-FFF2-40B4-BE49-F238E27FC236}">
                  <a16:creationId xmlns="" xmlns:a16="http://schemas.microsoft.com/office/drawing/2014/main" id="{F3794BD8-B07A-436C-ABAE-C8332F2EEC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sp useBgFill="1">
          <p:nvSpPr>
            <p:cNvPr id="27" name="Rounded Rectangle 26">
              <a:extLst>
                <a:ext uri="{FF2B5EF4-FFF2-40B4-BE49-F238E27FC236}">
                  <a16:creationId xmlns="" xmlns:a16="http://schemas.microsoft.com/office/drawing/2014/main" id="{67CC6EE7-19BF-4297-B8A8-674EEFDB9F3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6063086" y="5769570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F7B947B7-61FC-4697-BB5C-F6A89C4E68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242198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="" xmlns:a16="http://schemas.microsoft.com/office/drawing/2014/main" id="{06824FB2-0837-4FB5-BD83-F32303E591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26A90022-5417-4ECC-BC1A-3055E8A32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6138" y="488137"/>
            <a:ext cx="11227442" cy="588329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14300" dist="127000" dir="48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41" name="Рисунок 41" descr="Изображение выглядит как стол, торт, тарелка, сиди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977AAD23-C742-450B-9F5B-6953F10C10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t="13538" r="1" b="7641"/>
          <a:stretch/>
        </p:blipFill>
        <p:spPr>
          <a:xfrm>
            <a:off x="543647" y="486353"/>
            <a:ext cx="11169933" cy="588508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E60E9E22-B18F-41BA-B265-B5EC4E88A9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63" name="Straight Connector 62">
            <a:extLst>
              <a:ext uri="{FF2B5EF4-FFF2-40B4-BE49-F238E27FC236}">
                <a16:creationId xmlns="" xmlns:a16="http://schemas.microsoft.com/office/drawing/2014/main" id="{197422B7-70DC-4B4A-A29D-3FEFBC52F9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EE91C3E-EA42-4BA6-8DFE-A1D624B40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816" y="1104819"/>
            <a:ext cx="9802479" cy="369274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Задачи: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Прививать любовь к Родине, родному городу, детскому саду, семье, родным людям.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Знакомить детей с народными традициями, обычаями.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Побуждать детей к выполнению общественно значимых заданий, к добрым делам для семьи, родного дома, детского сада.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Формировать у детей проявление сострадания, заботливости, внимательности к родным и близким, друзьям и сверстникам, к тем, кто о них заботится.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Способствовать активному вовлечению родителей в совместную деятельность с ребенком в условиях семьи.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Создание базы данных об имеющемся опыте представителей старшего поколения (участников ВОВ), как передачи эстафеты от старшего поколения к младшему. </a:t>
            </a:r>
          </a:p>
          <a:p>
            <a:pPr>
              <a:lnSpc>
                <a:spcPct val="90000"/>
              </a:lnSpc>
            </a:pPr>
            <a:endParaRPr lang="ru-RU" sz="2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ru-RU" sz="2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ru-RU" sz="2200" dirty="0">
              <a:solidFill>
                <a:schemeClr val="tx1"/>
              </a:solidFill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8BB24324-5A4E-4C42-935B-753C3E59F3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756762" y="2"/>
            <a:ext cx="658368" cy="6856213"/>
            <a:chOff x="5756762" y="2"/>
            <a:chExt cx="658368" cy="6856213"/>
          </a:xfrm>
        </p:grpSpPr>
        <p:sp useBgFill="1">
          <p:nvSpPr>
            <p:cNvPr id="66" name="Rounded Rectangle 24">
              <a:extLst>
                <a:ext uri="{FF2B5EF4-FFF2-40B4-BE49-F238E27FC236}">
                  <a16:creationId xmlns="" xmlns:a16="http://schemas.microsoft.com/office/drawing/2014/main" id="{08C64383-1D43-4B64-9FEE-83A353A0142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6063086" y="426382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="" xmlns:a16="http://schemas.microsoft.com/office/drawing/2014/main" id="{F3794BD8-B07A-436C-ABAE-C8332F2EEC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sp useBgFill="1">
          <p:nvSpPr>
            <p:cNvPr id="68" name="Rounded Rectangle 26">
              <a:extLst>
                <a:ext uri="{FF2B5EF4-FFF2-40B4-BE49-F238E27FC236}">
                  <a16:creationId xmlns="" xmlns:a16="http://schemas.microsoft.com/office/drawing/2014/main" id="{67CC6EE7-19BF-4297-B8A8-674EEFDB9F3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6063086" y="5769570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="" xmlns:a16="http://schemas.microsoft.com/office/drawing/2014/main" id="{F7B947B7-61FC-4697-BB5C-F6A89C4E68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120397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47C940C-BCEA-4B94-ADAB-E5DF93AD25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43355E07-D27F-496A-A202-82B978528A7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7ABE8173-1154-4FFD-A647-BE335D1BFCD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="" xmlns:a16="http://schemas.microsoft.com/office/drawing/2014/main" id="{372EFA8A-6EE3-4B25-873B-F4CED90537E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18C03B2B-142C-4AD5-8F21-0FC939548A6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C6FAF349-1EBC-4906-8CCB-C668CAE6900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15541360-9082-4D4C-A106-460B85E98C3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E59A63C7-BCAC-464C-B7D5-9A713B4CAC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F56D3CD-2271-4AF3-A1DA-01398DF65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948" y="782868"/>
            <a:ext cx="10366537" cy="5092999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latin typeface="Times New Roman"/>
                <a:ea typeface="+mn-lt"/>
                <a:cs typeface="+mn-lt"/>
              </a:rPr>
              <a:t>Продукт проектной деятельности:</a:t>
            </a:r>
            <a:r>
              <a:rPr lang="ru-RU" sz="3200" b="1" dirty="0">
                <a:latin typeface="Times New Roman"/>
                <a:ea typeface="+mn-lt"/>
                <a:cs typeface="+mn-lt"/>
              </a:rPr>
              <a:t>  </a:t>
            </a:r>
            <a:endParaRPr lang="ru-RU" sz="3200" b="1" dirty="0">
              <a:latin typeface="Times New Roman"/>
              <a:ea typeface="+mn-lt"/>
              <a:cs typeface="Times New Roman"/>
            </a:endParaRPr>
          </a:p>
          <a:p>
            <a:pPr marL="0" indent="0" algn="ctr">
              <a:buNone/>
            </a:pPr>
            <a:r>
              <a:rPr lang="ru-RU" sz="3200" b="1" dirty="0">
                <a:latin typeface="Times New Roman"/>
                <a:ea typeface="+mn-lt"/>
                <a:cs typeface="+mn-lt"/>
              </a:rPr>
              <a:t>Выставка рисунков «Салют победы»; </a:t>
            </a:r>
            <a:endParaRPr lang="ru-RU" sz="3200" b="1" dirty="0">
              <a:latin typeface="Times New Roman"/>
              <a:ea typeface="+mn-lt"/>
              <a:cs typeface="Times New Roman"/>
            </a:endParaRPr>
          </a:p>
          <a:p>
            <a:pPr marL="0" indent="0" algn="ctr">
              <a:buNone/>
            </a:pPr>
            <a:r>
              <a:rPr lang="ru-RU" sz="3200" b="1" dirty="0">
                <a:latin typeface="Times New Roman"/>
                <a:ea typeface="+mn-lt"/>
                <a:cs typeface="+mn-lt"/>
              </a:rPr>
              <a:t>Праздничные открытки для ветеранов ВОВ, Конкурс чтецов, посвященный «Дню Победы</a:t>
            </a:r>
            <a:r>
              <a:rPr lang="ru-RU" sz="3200" b="1" dirty="0" smtClean="0">
                <a:latin typeface="Times New Roman"/>
                <a:ea typeface="+mn-lt"/>
                <a:cs typeface="+mn-lt"/>
              </a:rPr>
              <a:t>»;</a:t>
            </a:r>
          </a:p>
          <a:p>
            <a:pPr marL="0" indent="0" algn="ctr">
              <a:buNone/>
            </a:pPr>
            <a:r>
              <a:rPr lang="ru-RU" sz="3200" b="1" dirty="0" smtClean="0">
                <a:latin typeface="Times New Roman"/>
                <a:ea typeface="+mn-lt"/>
                <a:cs typeface="+mn-lt"/>
              </a:rPr>
              <a:t>Участие в конкурсе «Мы наследники Победы»; выступление на праздничных площадках г. о. Химки</a:t>
            </a:r>
          </a:p>
          <a:p>
            <a:pPr marL="0" indent="0" algn="ctr">
              <a:buNone/>
            </a:pPr>
            <a:endParaRPr lang="ru-RU" sz="32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045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B425CB8-2B3F-4255-BE53-7491C57E28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CE905C22-ADC2-4281-87F2-C04DA2AEE2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20321862-51E9-4043-93D6-971529188C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6D8C3F63-D29B-4420-B816-AF54C4C8921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B6BD0CCA-F30F-4D8D-A96A-93F46B9B74A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F1C3B73B-B7CA-432A-925B-E82D73AC8B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="" xmlns:a16="http://schemas.microsoft.com/office/drawing/2014/main" id="{7CC469BB-790A-42CC-A554-068E35CBF2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90EDB510-C0EB-4ED0-97B3-DA5BA8CC9D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25767" y="0"/>
            <a:ext cx="12192000" cy="6858000"/>
            <a:chOff x="0" y="0"/>
            <a:chExt cx="12192000" cy="6858000"/>
          </a:xfrm>
        </p:grpSpPr>
        <p:sp useBgFill="1"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D8BEEB08-11B3-4E25-A262-0D67E98F0B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511546D1-AC2C-4339-B979-46E34F0320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CC36CA0C-BFDC-4193-A937-928CE540BB4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AC79FEAC-42DD-4B1A-AE4B-B89BE296048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25" name="Picture 24">
                <a:extLst>
                  <a:ext uri="{FF2B5EF4-FFF2-40B4-BE49-F238E27FC236}">
                    <a16:creationId xmlns="" xmlns:a16="http://schemas.microsoft.com/office/drawing/2014/main" id="{2B6B07E7-8098-479B-AB57-A79BD06A797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="" xmlns:a16="http://schemas.microsoft.com/office/drawing/2014/main" id="{3E554F6D-2511-4D97-8D3B-6A2A7898CD8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91740A1-80BE-46AB-B355-B072CC89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279" y="1041401"/>
            <a:ext cx="6528018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b="1"/>
              <a:t>Непосредственно-образовательная деятельность</a:t>
            </a:r>
            <a:r>
              <a:rPr lang="en-US" sz="2600"/>
              <a:t> </a:t>
            </a:r>
            <a:br>
              <a:rPr lang="en-US" sz="2600"/>
            </a:br>
            <a:endParaRPr lang="en-US" sz="2600"/>
          </a:p>
          <a:p>
            <a:pPr marL="285750" indent="-285750">
              <a:lnSpc>
                <a:spcPct val="90000"/>
              </a:lnSpc>
              <a:spcAft>
                <a:spcPts val="600"/>
              </a:spcAft>
            </a:pPr>
            <a:r>
              <a:rPr lang="en-US" sz="2600"/>
              <a:t>Познание "Техника победы"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</a:pPr>
            <a:r>
              <a:rPr lang="en-US" sz="2600"/>
              <a:t>Рисование "Военная техника"</a:t>
            </a:r>
          </a:p>
          <a:p>
            <a:pPr>
              <a:lnSpc>
                <a:spcPct val="90000"/>
              </a:lnSpc>
            </a:pPr>
            <a:endParaRPr lang="en-US" sz="2600"/>
          </a:p>
        </p:txBody>
      </p:sp>
      <p:pic>
        <p:nvPicPr>
          <p:cNvPr id="5" name="Рисунок 5" descr="Изображение выглядит как знак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CF808C18-0E4D-42EC-9A21-4D182903A6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686" r="-1" b="-1"/>
          <a:stretch/>
        </p:blipFill>
        <p:spPr>
          <a:xfrm>
            <a:off x="650554" y="523815"/>
            <a:ext cx="3663054" cy="2582748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D64CC5CE-DBCF-40E3-B8DC-3FC1A10FAE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810768" y="3522131"/>
            <a:ext cx="60350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внутренний, стол, сидит, книг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6C593A9A-17A8-4B0B-84E7-D94D6650FC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2114" r="-2" b="24531"/>
          <a:stretch/>
        </p:blipFill>
        <p:spPr>
          <a:xfrm>
            <a:off x="3773980" y="3525124"/>
            <a:ext cx="3652711" cy="2640258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xmlns="" val="118350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2C2ED51-AFF9-4083-AED9-6C7148A348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F8EBE021-820B-42E2-B7AB-F776C110F61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143902AC-82B4-4F0F-8304-0C6678E517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3B47FEAB-FDDD-49B9-BD43-B2BEFFFA63F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EB240D75-C496-4F2C-99B9-6064580E81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EB96E017-D73E-49FF-A5FA-F2558169E5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47176374-4642-4098-9024-38A891D86F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D65B9001-9901-4B86-8DD5-DFDEA252C2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6ABD208A-E0BB-4902-B9FE-8D3E066F5C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170EF11F-239A-4532-B248-6A7CCBE1261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DE97CDBA-734A-44DC-80E3-58C32A2D3F1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24" name="Picture 23">
                <a:extLst>
                  <a:ext uri="{FF2B5EF4-FFF2-40B4-BE49-F238E27FC236}">
                    <a16:creationId xmlns="" xmlns:a16="http://schemas.microsoft.com/office/drawing/2014/main" id="{3B367CDD-B057-4D6C-9ECB-76E9295638E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="" xmlns:a16="http://schemas.microsoft.com/office/drawing/2014/main" id="{21A9076E-E7CD-462C-99AD-748BBE434B8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07B51DB-B709-4931-8EB1-1D784F836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19" y="4404852"/>
            <a:ext cx="9989677" cy="105474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>
                <a:hlinkClick r:id="rId7"/>
              </a:rPr>
              <a:t>https://vk.com/videos-107300077?z=video-107300077_456239200%2F0ecbd5ebf36fb21e3b</a:t>
            </a:r>
            <a:r>
              <a:rPr lang="en-US" sz="1400"/>
              <a:t/>
            </a:r>
            <a:br>
              <a:rPr lang="en-US" sz="1400"/>
            </a:br>
            <a:r>
              <a:rPr lang="en-US" sz="1400">
                <a:hlinkClick r:id="rId8"/>
              </a:rPr>
              <a:t>https://vk.com/videos-107300077?z=video-107300077_456239201%2F76c7dc940f7c67bb3c</a:t>
            </a:r>
            <a:r>
              <a:rPr lang="en-US" sz="1400"/>
              <a:t/>
            </a:r>
            <a:br>
              <a:rPr lang="en-US" sz="1400"/>
            </a:br>
            <a:r>
              <a:rPr lang="en-US" sz="1400">
                <a:hlinkClick r:id="rId9"/>
              </a:rPr>
              <a:t>https://vk.com/videos-107300077?z=video-107300077_456239202%2Fc0b95a153b8e2b828f</a:t>
            </a:r>
            <a:r>
              <a:rPr lang="en-US" sz="1400"/>
              <a:t/>
            </a:r>
            <a:br>
              <a:rPr lang="en-US" sz="1400"/>
            </a:br>
            <a:endParaRPr lang="en-US" sz="1400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29E57479-5E59-4EB5-9D79-0550898FF2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11086" y="1092200"/>
            <a:ext cx="8962768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6" descr="Изображение выглядит как человек, внутренний, девочка, маленьки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1402AC72-67E7-4643-BE98-17288643044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1338" r="-1" b="39338"/>
          <a:stretch/>
        </p:blipFill>
        <p:spPr>
          <a:xfrm>
            <a:off x="1776503" y="1257341"/>
            <a:ext cx="2765517" cy="2798064"/>
          </a:xfrm>
          <a:prstGeom prst="rect">
            <a:avLst/>
          </a:prstGeom>
        </p:spPr>
      </p:pic>
      <p:pic>
        <p:nvPicPr>
          <p:cNvPr id="4" name="Рисунок 4" descr="Изображение выглядит как внешний, плоский, маленький, стои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73E25E2E-0359-4C80-AF63-72C71DE4A71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436" r="27301"/>
          <a:stretch/>
        </p:blipFill>
        <p:spPr>
          <a:xfrm>
            <a:off x="4705162" y="1257342"/>
            <a:ext cx="2770067" cy="2798064"/>
          </a:xfrm>
          <a:prstGeom prst="rect">
            <a:avLst/>
          </a:prstGeom>
        </p:spPr>
      </p:pic>
      <p:pic>
        <p:nvPicPr>
          <p:cNvPr id="5" name="Рисунок 5" descr="Изображение выглядит как человек, внутренний, маленький, молодо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0D126CA8-9BAC-43EF-BF6F-8A8B41C1EB8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994" r="32744"/>
          <a:stretch/>
        </p:blipFill>
        <p:spPr>
          <a:xfrm>
            <a:off x="7638370" y="1257341"/>
            <a:ext cx="2770068" cy="2798064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D8C1C79B-2465-4230-8570-199AACE4C9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164080" y="5518838"/>
            <a:ext cx="7863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2466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человек, мальчик, молодой, ребенок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D0CDFB53-9711-4B62-BCB2-C5A6A5959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6658" y="2571309"/>
            <a:ext cx="4982794" cy="3735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7" descr="Изображение выглядит как стол, сидит, компьютер, часы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0EEB43C0-E861-4772-BFA5-5895B920A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67" y="130924"/>
            <a:ext cx="6749810" cy="3620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50475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утренний, сидит, маленьки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C89B9568-9B7D-405B-8AA7-DC82E33A9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333" y="2988154"/>
            <a:ext cx="5436618" cy="3067049"/>
          </a:xfrm>
          <a:prstGeom prst="rect">
            <a:avLst/>
          </a:prstGeom>
        </p:spPr>
      </p:pic>
      <p:pic>
        <p:nvPicPr>
          <p:cNvPr id="5" name="Рисунок 5" descr="Изображение выглядит как девочка, маленький, носит, молодо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D499C088-6261-454F-8A08-D2BE5D8C6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936" y="817173"/>
            <a:ext cx="4818391" cy="29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831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43</TotalTime>
  <Words>186</Words>
  <Application>Microsoft Office PowerPoint</Application>
  <PresentationFormat>Произвольный</PresentationFormat>
  <Paragraphs>38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Натуральные материалы</vt:lpstr>
      <vt:lpstr> Проект  "Маленькие патриоты России" </vt:lpstr>
      <vt:lpstr>Слайд 2</vt:lpstr>
      <vt:lpstr> Цель проекта: Создание педагогических условий для развития у дошкольников ценностного отношения к культуре, истории, традициям своей семьи, родного города, воспитания основ гражданственно-патриотических чувств.  </vt:lpstr>
      <vt:lpstr>Слайд 4</vt:lpstr>
      <vt:lpstr>Слайд 5</vt:lpstr>
      <vt:lpstr>Непосредственно-образовательная деятельность   Познание "Техника победы" Рисование "Военная техника" </vt:lpstr>
      <vt:lpstr>https://vk.com/videos-107300077?z=video-107300077_456239200%2F0ecbd5ebf36fb21e3b https://vk.com/videos-107300077?z=video-107300077_456239201%2F76c7dc940f7c67bb3c https://vk.com/videos-107300077?z=video-107300077_456239202%2Fc0b95a153b8e2b828f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Светка</cp:lastModifiedBy>
  <cp:revision>455</cp:revision>
  <dcterms:created xsi:type="dcterms:W3CDTF">2020-05-15T15:30:35Z</dcterms:created>
  <dcterms:modified xsi:type="dcterms:W3CDTF">2024-03-03T10:06:24Z</dcterms:modified>
</cp:coreProperties>
</file>