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9" r:id="rId2"/>
    <p:sldId id="262" r:id="rId3"/>
    <p:sldId id="260" r:id="rId4"/>
    <p:sldId id="268" r:id="rId5"/>
    <p:sldId id="291" r:id="rId6"/>
    <p:sldId id="269" r:id="rId7"/>
    <p:sldId id="256" r:id="rId8"/>
    <p:sldId id="257" r:id="rId9"/>
    <p:sldId id="258" r:id="rId10"/>
    <p:sldId id="259" r:id="rId11"/>
    <p:sldId id="270" r:id="rId12"/>
    <p:sldId id="272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9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9922347507723294E-2"/>
          <c:y val="3.0278970739362292E-2"/>
          <c:w val="0.93546796652737718"/>
          <c:h val="0.9058903015943965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</c:v>
                </c:pt>
              </c:strCache>
            </c:strRef>
          </c:tx>
          <c:spPr>
            <a:effectLst>
              <a:outerShdw blurRad="50800" dist="50800" dir="5400000" sx="91000" sy="91000" algn="ctr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64</c:v>
                </c:pt>
                <c:pt idx="1">
                  <c:v>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36</c:v>
                </c:pt>
                <c:pt idx="1">
                  <c:v>58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shape val="box"/>
        <c:axId val="5260416"/>
        <c:axId val="5261952"/>
        <c:axId val="0"/>
      </c:bar3DChart>
      <c:catAx>
        <c:axId val="5260416"/>
        <c:scaling>
          <c:orientation val="minMax"/>
        </c:scaling>
        <c:delete val="0"/>
        <c:axPos val="b"/>
        <c:majorTickMark val="out"/>
        <c:minorTickMark val="none"/>
        <c:tickLblPos val="nextTo"/>
        <c:crossAx val="5261952"/>
        <c:crosses val="autoZero"/>
        <c:auto val="1"/>
        <c:lblAlgn val="ctr"/>
        <c:lblOffset val="100"/>
        <c:noMultiLvlLbl val="0"/>
      </c:catAx>
      <c:valAx>
        <c:axId val="52619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26041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Категория 1</c:v>
                </c:pt>
                <c:pt idx="1">
                  <c:v>Категория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559296"/>
        <c:axId val="35560832"/>
      </c:barChart>
      <c:catAx>
        <c:axId val="35559296"/>
        <c:scaling>
          <c:orientation val="minMax"/>
        </c:scaling>
        <c:delete val="1"/>
        <c:axPos val="b"/>
        <c:majorTickMark val="out"/>
        <c:minorTickMark val="none"/>
        <c:tickLblPos val="none"/>
        <c:crossAx val="35560832"/>
        <c:crosses val="autoZero"/>
        <c:auto val="1"/>
        <c:lblAlgn val="ctr"/>
        <c:lblOffset val="100"/>
        <c:noMultiLvlLbl val="0"/>
      </c:catAx>
      <c:valAx>
        <c:axId val="355608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55592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начало года</c:v>
                </c:pt>
                <c:pt idx="1">
                  <c:v>конц года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572352"/>
        <c:axId val="35631488"/>
      </c:barChart>
      <c:catAx>
        <c:axId val="35572352"/>
        <c:scaling>
          <c:orientation val="minMax"/>
        </c:scaling>
        <c:delete val="1"/>
        <c:axPos val="b"/>
        <c:majorTickMark val="out"/>
        <c:minorTickMark val="none"/>
        <c:tickLblPos val="none"/>
        <c:crossAx val="35631488"/>
        <c:crosses val="autoZero"/>
        <c:auto val="1"/>
        <c:lblAlgn val="ctr"/>
        <c:lblOffset val="100"/>
        <c:noMultiLvlLbl val="0"/>
      </c:catAx>
      <c:valAx>
        <c:axId val="356314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55723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1"/>
          <c:order val="0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кв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1"/>
          <c:tx>
            <c:strRef>
              <c:f>Лист1!$D$1</c:f>
              <c:strCache>
                <c:ptCount val="1"/>
                <c:pt idx="0">
                  <c:v>высокий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кв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6759683885668136E-2"/>
          <c:y val="4.5179468922767627E-2"/>
          <c:w val="0.72364954219457667"/>
          <c:h val="0.7527779689609110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64</c:v>
                </c:pt>
                <c:pt idx="1">
                  <c:v>29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36</c:v>
                </c:pt>
                <c:pt idx="1">
                  <c:v>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5729408"/>
        <c:axId val="35730944"/>
        <c:axId val="0"/>
      </c:bar3DChart>
      <c:catAx>
        <c:axId val="35729408"/>
        <c:scaling>
          <c:orientation val="minMax"/>
        </c:scaling>
        <c:delete val="0"/>
        <c:axPos val="b"/>
        <c:majorTickMark val="out"/>
        <c:minorTickMark val="none"/>
        <c:tickLblPos val="nextTo"/>
        <c:crossAx val="35730944"/>
        <c:crosses val="autoZero"/>
        <c:auto val="1"/>
        <c:lblAlgn val="ctr"/>
        <c:lblOffset val="100"/>
        <c:noMultiLvlLbl val="0"/>
      </c:catAx>
      <c:valAx>
        <c:axId val="357309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572940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113149288572059E-2"/>
          <c:y val="4.1947915754191052E-2"/>
          <c:w val="0.73735710086695472"/>
          <c:h val="0.806195551030594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22.4</c:v>
                </c:pt>
                <c:pt idx="1">
                  <c:v>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48.1</c:v>
                </c:pt>
                <c:pt idx="1">
                  <c:v>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29.5</c:v>
                </c:pt>
                <c:pt idx="1">
                  <c:v>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5771136"/>
        <c:axId val="35772672"/>
        <c:axId val="0"/>
      </c:bar3DChart>
      <c:catAx>
        <c:axId val="35771136"/>
        <c:scaling>
          <c:orientation val="minMax"/>
        </c:scaling>
        <c:delete val="0"/>
        <c:axPos val="b"/>
        <c:majorTickMark val="out"/>
        <c:minorTickMark val="none"/>
        <c:tickLblPos val="nextTo"/>
        <c:crossAx val="35772672"/>
        <c:crosses val="autoZero"/>
        <c:auto val="1"/>
        <c:lblAlgn val="ctr"/>
        <c:lblOffset val="100"/>
        <c:noMultiLvlLbl val="0"/>
      </c:catAx>
      <c:valAx>
        <c:axId val="357726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57711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099260320413671"/>
          <c:y val="0.14412686620201345"/>
          <c:w val="0.255906533497815"/>
          <c:h val="0.2203993508943127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15.5</c:v>
                </c:pt>
                <c:pt idx="1">
                  <c:v>1.7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57.5</c:v>
                </c:pt>
                <c:pt idx="1">
                  <c:v>12.3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27</c:v>
                </c:pt>
                <c:pt idx="1">
                  <c:v>86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5070336"/>
        <c:axId val="35071872"/>
        <c:axId val="0"/>
      </c:bar3DChart>
      <c:catAx>
        <c:axId val="35070336"/>
        <c:scaling>
          <c:orientation val="minMax"/>
        </c:scaling>
        <c:delete val="0"/>
        <c:axPos val="b"/>
        <c:majorTickMark val="out"/>
        <c:minorTickMark val="none"/>
        <c:tickLblPos val="nextTo"/>
        <c:crossAx val="35071872"/>
        <c:crosses val="autoZero"/>
        <c:auto val="1"/>
        <c:lblAlgn val="ctr"/>
        <c:lblOffset val="100"/>
        <c:noMultiLvlLbl val="0"/>
      </c:catAx>
      <c:valAx>
        <c:axId val="350718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507033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1673136536027582E-2"/>
          <c:y val="3.9162508178103669E-2"/>
          <c:w val="0.75111466373017377"/>
          <c:h val="0.821514044735770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</c:v>
                </c:pt>
                <c:pt idx="1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35</c:v>
                </c:pt>
                <c:pt idx="1">
                  <c:v>20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55</c:v>
                </c:pt>
                <c:pt idx="1">
                  <c:v>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5676160"/>
        <c:axId val="35677696"/>
        <c:axId val="0"/>
      </c:bar3DChart>
      <c:catAx>
        <c:axId val="35676160"/>
        <c:scaling>
          <c:orientation val="minMax"/>
        </c:scaling>
        <c:delete val="0"/>
        <c:axPos val="b"/>
        <c:majorTickMark val="out"/>
        <c:minorTickMark val="none"/>
        <c:tickLblPos val="nextTo"/>
        <c:crossAx val="35677696"/>
        <c:crosses val="autoZero"/>
        <c:auto val="1"/>
        <c:lblAlgn val="ctr"/>
        <c:lblOffset val="100"/>
        <c:noMultiLvlLbl val="0"/>
      </c:catAx>
      <c:valAx>
        <c:axId val="356776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56761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558293631862258"/>
          <c:y val="0.25104290109740895"/>
          <c:w val="0.27577151013721785"/>
          <c:h val="0.2039651844239528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339264"/>
        <c:axId val="35361536"/>
      </c:barChart>
      <c:catAx>
        <c:axId val="35339264"/>
        <c:scaling>
          <c:orientation val="minMax"/>
        </c:scaling>
        <c:delete val="0"/>
        <c:axPos val="b"/>
        <c:majorTickMark val="out"/>
        <c:minorTickMark val="none"/>
        <c:tickLblPos val="nextTo"/>
        <c:crossAx val="35361536"/>
        <c:crosses val="autoZero"/>
        <c:auto val="1"/>
        <c:lblAlgn val="ctr"/>
        <c:lblOffset val="100"/>
        <c:noMultiLvlLbl val="0"/>
      </c:catAx>
      <c:valAx>
        <c:axId val="353615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53392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372416"/>
        <c:axId val="35386496"/>
      </c:barChart>
      <c:catAx>
        <c:axId val="35372416"/>
        <c:scaling>
          <c:orientation val="minMax"/>
        </c:scaling>
        <c:delete val="0"/>
        <c:axPos val="b"/>
        <c:majorTickMark val="out"/>
        <c:minorTickMark val="none"/>
        <c:tickLblPos val="nextTo"/>
        <c:crossAx val="35386496"/>
        <c:crosses val="autoZero"/>
        <c:auto val="1"/>
        <c:lblAlgn val="ctr"/>
        <c:lblOffset val="100"/>
        <c:noMultiLvlLbl val="0"/>
      </c:catAx>
      <c:valAx>
        <c:axId val="353864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3537241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434496"/>
        <c:axId val="35436032"/>
      </c:barChart>
      <c:catAx>
        <c:axId val="35434496"/>
        <c:scaling>
          <c:orientation val="minMax"/>
        </c:scaling>
        <c:delete val="0"/>
        <c:axPos val="b"/>
        <c:majorTickMark val="out"/>
        <c:minorTickMark val="none"/>
        <c:tickLblPos val="nextTo"/>
        <c:crossAx val="35436032"/>
        <c:crosses val="autoZero"/>
        <c:auto val="1"/>
        <c:lblAlgn val="ctr"/>
        <c:lblOffset val="100"/>
        <c:noMultiLvlLbl val="0"/>
      </c:catAx>
      <c:valAx>
        <c:axId val="354360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543449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2487664041994844"/>
          <c:y val="6.5586122047244094E-2"/>
          <c:w val="0.54786811023622051"/>
          <c:h val="0.64555880905511864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459456"/>
        <c:axId val="35460992"/>
      </c:barChart>
      <c:catAx>
        <c:axId val="35459456"/>
        <c:scaling>
          <c:orientation val="minMax"/>
        </c:scaling>
        <c:delete val="0"/>
        <c:axPos val="b"/>
        <c:majorTickMark val="out"/>
        <c:minorTickMark val="none"/>
        <c:tickLblPos val="nextTo"/>
        <c:crossAx val="35460992"/>
        <c:crosses val="autoZero"/>
        <c:auto val="1"/>
        <c:lblAlgn val="ctr"/>
        <c:lblOffset val="100"/>
        <c:noMultiLvlLbl val="0"/>
      </c:catAx>
      <c:valAx>
        <c:axId val="354609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3545945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484416"/>
        <c:axId val="35485952"/>
      </c:barChart>
      <c:catAx>
        <c:axId val="35484416"/>
        <c:scaling>
          <c:orientation val="minMax"/>
        </c:scaling>
        <c:delete val="0"/>
        <c:axPos val="b"/>
        <c:majorTickMark val="out"/>
        <c:minorTickMark val="none"/>
        <c:tickLblPos val="nextTo"/>
        <c:crossAx val="35485952"/>
        <c:crosses val="autoZero"/>
        <c:auto val="1"/>
        <c:lblAlgn val="ctr"/>
        <c:lblOffset val="100"/>
        <c:noMultiLvlLbl val="0"/>
      </c:catAx>
      <c:valAx>
        <c:axId val="354859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54844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533568"/>
        <c:axId val="35535104"/>
      </c:barChart>
      <c:catAx>
        <c:axId val="35533568"/>
        <c:scaling>
          <c:orientation val="minMax"/>
        </c:scaling>
        <c:delete val="0"/>
        <c:axPos val="b"/>
        <c:majorTickMark val="out"/>
        <c:minorTickMark val="none"/>
        <c:tickLblPos val="nextTo"/>
        <c:crossAx val="35535104"/>
        <c:crosses val="autoZero"/>
        <c:auto val="1"/>
        <c:lblAlgn val="ctr"/>
        <c:lblOffset val="100"/>
        <c:noMultiLvlLbl val="0"/>
      </c:catAx>
      <c:valAx>
        <c:axId val="355351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553356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0.00883</cdr:x>
      <cdr:y>0.01163</cdr:y>
    </cdr:from>
    <cdr:to>
      <cdr:x>0.14619</cdr:x>
      <cdr:y>0.15482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2008" y="72008"/>
          <a:ext cx="1120533" cy="8867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13" Type="http://schemas.openxmlformats.org/officeDocument/2006/relationships/image" Target="../media/image36.png"/><Relationship Id="rId18" Type="http://schemas.openxmlformats.org/officeDocument/2006/relationships/image" Target="../media/image41.jpeg"/><Relationship Id="rId3" Type="http://schemas.openxmlformats.org/officeDocument/2006/relationships/chart" Target="../charts/chart5.xml"/><Relationship Id="rId7" Type="http://schemas.openxmlformats.org/officeDocument/2006/relationships/chart" Target="../charts/chart9.xml"/><Relationship Id="rId12" Type="http://schemas.openxmlformats.org/officeDocument/2006/relationships/chart" Target="../charts/chart14.xml"/><Relationship Id="rId17" Type="http://schemas.openxmlformats.org/officeDocument/2006/relationships/image" Target="../media/image40.jpeg"/><Relationship Id="rId2" Type="http://schemas.openxmlformats.org/officeDocument/2006/relationships/chart" Target="../charts/chart4.xml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8.xml"/><Relationship Id="rId11" Type="http://schemas.openxmlformats.org/officeDocument/2006/relationships/chart" Target="../charts/chart13.xml"/><Relationship Id="rId5" Type="http://schemas.openxmlformats.org/officeDocument/2006/relationships/chart" Target="../charts/chart7.xml"/><Relationship Id="rId15" Type="http://schemas.openxmlformats.org/officeDocument/2006/relationships/image" Target="../media/image38.jpeg"/><Relationship Id="rId10" Type="http://schemas.openxmlformats.org/officeDocument/2006/relationships/chart" Target="../charts/chart12.xml"/><Relationship Id="rId4" Type="http://schemas.openxmlformats.org/officeDocument/2006/relationships/chart" Target="../charts/chart6.xml"/><Relationship Id="rId9" Type="http://schemas.openxmlformats.org/officeDocument/2006/relationships/chart" Target="../charts/chart11.xml"/><Relationship Id="rId1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549" y="260648"/>
            <a:ext cx="8352928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казённое дошкольное образовательное учреждение «Детский сад № 10» комбинированного вида г. Карабаша</a:t>
            </a: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основ безопасности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жизнедеятельности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дошкольников» 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«Мой безопасный мир»</a:t>
            </a:r>
          </a:p>
          <a:p>
            <a:pPr algn="r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Д.В.Анненкова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478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4810055"/>
              </p:ext>
            </p:extLst>
          </p:nvPr>
        </p:nvGraphicFramePr>
        <p:xfrm>
          <a:off x="755576" y="803060"/>
          <a:ext cx="6192688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 descr="E:\Рабочий стол\ПРЕЗЕНТАЦИЯ\8\воскл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4147514"/>
            <a:ext cx="2160240" cy="2528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основ безопасности  жизнедеятельности у детей </a:t>
            </a:r>
            <a:r>
              <a:rPr lang="ru-RU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 через дидактические игры» 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endParaRPr lang="ru-RU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«Город дидактических игр в стране безопасности»</a:t>
            </a:r>
            <a:endParaRPr lang="ru-RU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r">
              <a:spcBef>
                <a:spcPts val="0"/>
              </a:spcBef>
              <a:buNone/>
            </a:pP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r">
              <a:spcBef>
                <a:spcPts val="0"/>
              </a:spcBef>
              <a:buNone/>
            </a:pPr>
            <a:r>
              <a:rPr lang="ru-RU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  <a:endParaRPr lang="ru-RU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r">
              <a:spcBef>
                <a:spcPts val="0"/>
              </a:spcBef>
              <a:buNone/>
            </a:pPr>
            <a:r>
              <a:rPr lang="ru-RU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Ю.В.Егорова</a:t>
            </a:r>
            <a:endParaRPr lang="ru-RU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070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766348"/>
              </p:ext>
            </p:extLst>
          </p:nvPr>
        </p:nvGraphicFramePr>
        <p:xfrm>
          <a:off x="251520" y="260648"/>
          <a:ext cx="8640959" cy="6408712"/>
        </p:xfrm>
        <a:graphic>
          <a:graphicData uri="http://schemas.openxmlformats.org/drawingml/2006/table">
            <a:tbl>
              <a:tblPr/>
              <a:tblGrid>
                <a:gridCol w="3024141"/>
                <a:gridCol w="2808118"/>
                <a:gridCol w="2808700"/>
              </a:tblGrid>
              <a:tr h="2417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Сентябрь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Проект «Один дома»: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 Тема: «Ребенок дома (осторожен будь с водой)»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 Тема: «Домашние вещи могут быть опасными»</a:t>
                      </a:r>
                    </a:p>
                  </a:txBody>
                  <a:tcPr marL="45395" marR="4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Октябрь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 Тема: «Таблетки – не конфетки»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 Тема: «В мире опасных предметов»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 Тема: «Опасный незнакомец»</a:t>
                      </a:r>
                    </a:p>
                  </a:txBody>
                  <a:tcPr marL="45395" marR="4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Ноябрь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Проект «Знакомство детей с электричеством 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электроприборами»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Консультация для родителей: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«Как соблюдать технику безопасности с электроприборами»</a:t>
                      </a:r>
                    </a:p>
                  </a:txBody>
                  <a:tcPr marL="45395" marR="4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67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Декабрь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Мини </a:t>
                      </a:r>
                      <a:r>
                        <a:rPr lang="ru-RU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проект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«Зима, зимние забавы»</a:t>
                      </a:r>
                    </a:p>
                  </a:txBody>
                  <a:tcPr marL="45395" marR="4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Январь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Консультации для родителей: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«Семь родительских заблуждений о морозной погоде»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</a:t>
                      </a: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Правила безопасного дорожного движения в зимний период»</a:t>
                      </a:r>
                    </a:p>
                  </a:txBody>
                  <a:tcPr marL="45395" marR="4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Февраль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Информационно-исследовательский проект по пожарной   безопасности «Пожару – НЕТ!»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Консультации для родителей: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«Пожарная безопасность»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45395" marR="4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46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Март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Творческий проект по правилам дорожного движения «Зелёный, жёлтый, красный»</a:t>
                      </a:r>
                    </a:p>
                  </a:txBody>
                  <a:tcPr marL="45395" marR="4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Апрель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Консультации для родителей: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«Ваш ребенок на улице», «Родителям о безопасности дорожного движения», </a:t>
                      </a:r>
                    </a:p>
                  </a:txBody>
                  <a:tcPr marL="45395" marR="4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Май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Диагностика знаний детей</a:t>
                      </a:r>
                    </a:p>
                  </a:txBody>
                  <a:tcPr marL="45395" marR="45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590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4" descr="DSC044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610225" y="3324225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Содержимое 4" descr="DSC04479.JPG"/>
          <p:cNvPicPr>
            <a:picLocks noChangeAspect="1"/>
          </p:cNvPicPr>
          <p:nvPr/>
        </p:nvPicPr>
        <p:blipFill>
          <a:blip r:embed="rId3" cstate="print"/>
          <a:srcRect l="8019"/>
          <a:stretch>
            <a:fillRect/>
          </a:stretch>
        </p:blipFill>
        <p:spPr>
          <a:xfrm>
            <a:off x="5429256" y="0"/>
            <a:ext cx="3714744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5" descr="DSC044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2905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5" descr="IMG_20220315_095134.jpg"/>
          <p:cNvPicPr>
            <a:picLocks noChangeAspect="1"/>
          </p:cNvPicPr>
          <p:nvPr/>
        </p:nvPicPr>
        <p:blipFill>
          <a:blip r:embed="rId5" cstate="print"/>
          <a:srcRect r="9506" b="8453"/>
          <a:stretch>
            <a:fillRect/>
          </a:stretch>
        </p:blipFill>
        <p:spPr>
          <a:xfrm>
            <a:off x="0" y="0"/>
            <a:ext cx="3071802" cy="414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DSC04499.JPG"/>
          <p:cNvPicPr>
            <a:picLocks noChangeAspect="1"/>
          </p:cNvPicPr>
          <p:nvPr/>
        </p:nvPicPr>
        <p:blipFill>
          <a:blip r:embed="rId6" cstate="print"/>
          <a:srcRect l="22995" t="14151" r="16863"/>
          <a:stretch>
            <a:fillRect/>
          </a:stretch>
        </p:blipFill>
        <p:spPr>
          <a:xfrm>
            <a:off x="3286116" y="1785926"/>
            <a:ext cx="2669134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980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5" descr="DSC04478.JPG"/>
          <p:cNvPicPr>
            <a:picLocks noChangeAspect="1"/>
          </p:cNvPicPr>
          <p:nvPr/>
        </p:nvPicPr>
        <p:blipFill>
          <a:blip r:embed="rId2" cstate="print"/>
          <a:srcRect l="11557"/>
          <a:stretch>
            <a:fillRect/>
          </a:stretch>
        </p:blipFill>
        <p:spPr>
          <a:xfrm rot="5400000">
            <a:off x="2728901" y="1700199"/>
            <a:ext cx="3571876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Содержимое 5" descr="IMG_20220315_0947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49528" y="2332037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4" descr="DSC04488.JPG"/>
          <p:cNvPicPr>
            <a:picLocks noChangeAspect="1"/>
          </p:cNvPicPr>
          <p:nvPr/>
        </p:nvPicPr>
        <p:blipFill>
          <a:blip r:embed="rId4" cstate="print"/>
          <a:srcRect t="7076" b="10377"/>
          <a:stretch>
            <a:fillRect/>
          </a:stretch>
        </p:blipFill>
        <p:spPr>
          <a:xfrm>
            <a:off x="0" y="0"/>
            <a:ext cx="403860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5" descr="DSC04491.JPG"/>
          <p:cNvPicPr>
            <a:picLocks noChangeAspect="1"/>
          </p:cNvPicPr>
          <p:nvPr/>
        </p:nvPicPr>
        <p:blipFill>
          <a:blip r:embed="rId5" cstate="print"/>
          <a:srcRect b="19811"/>
          <a:stretch>
            <a:fillRect/>
          </a:stretch>
        </p:blipFill>
        <p:spPr>
          <a:xfrm>
            <a:off x="5105400" y="0"/>
            <a:ext cx="4038600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4" descr="DSC0449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82905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300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1000100" y="928670"/>
          <a:ext cx="6740252" cy="4660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 descr="E:\Рабочий стол\ПРЕЗЕНТАЦИЯ\8\воскл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4147514"/>
            <a:ext cx="2160240" cy="2528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337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8506" y="1052736"/>
            <a:ext cx="792088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</a:p>
          <a:p>
            <a:pPr lvl="0" algn="ctr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основ безопасности  жизнедеятельности у детей 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познавательную деятельность»</a:t>
            </a:r>
          </a:p>
          <a:p>
            <a:pPr lvl="0" algn="ctr"/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«Чтобы не было беды»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</a:p>
          <a:p>
            <a:pPr lvl="0" algn="r"/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О.Ю. Савельева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37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936104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Технологическая карта годового проекта </a:t>
            </a:r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старшей «Б» </a:t>
            </a: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группы</a:t>
            </a:r>
            <a:r>
              <a:rPr lang="ru-RU" sz="2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2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</a:t>
            </a:r>
            <a:r>
              <a:rPr lang="ru-RU" sz="22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Основы безопасности  </a:t>
            </a:r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жизнедеятельности  </a:t>
            </a: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обучающихся</a:t>
            </a:r>
            <a:r>
              <a:rPr lang="ru-RU" sz="22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8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8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857569"/>
              </p:ext>
            </p:extLst>
          </p:nvPr>
        </p:nvGraphicFramePr>
        <p:xfrm>
          <a:off x="827584" y="1484784"/>
          <a:ext cx="7776864" cy="52187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92288"/>
                <a:gridCol w="2592288"/>
                <a:gridCol w="2592288"/>
              </a:tblGrid>
              <a:tr h="2384152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Сентябрь</a:t>
                      </a:r>
                    </a:p>
                    <a:p>
                      <a:pPr algn="ctr"/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Мини-проект:</a:t>
                      </a: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Тема: «Безопасность в быту»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Октябрь</a:t>
                      </a:r>
                    </a:p>
                    <a:p>
                      <a:pPr algn="ctr"/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Мини-проект:</a:t>
                      </a: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Тема: «Один дома»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Ноябрь</a:t>
                      </a:r>
                    </a:p>
                    <a:p>
                      <a:pPr algn="ctr"/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НОД</a:t>
                      </a: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Тема: «Безопасность в природе»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384152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Декабрь</a:t>
                      </a:r>
                    </a:p>
                    <a:p>
                      <a:pPr algn="ctr"/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Мини-проект</a:t>
                      </a: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Тема: «Безопасность на улице»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Январь-Март</a:t>
                      </a:r>
                    </a:p>
                    <a:p>
                      <a:pPr algn="ctr"/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НОД</a:t>
                      </a: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Тема: «Дорожная безопасность»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Апрель-Май</a:t>
                      </a:r>
                    </a:p>
                    <a:p>
                      <a:pPr algn="ctr"/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Мини-проект</a:t>
                      </a: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Тема: «Пожарная безопасность»</a:t>
                      </a:r>
                    </a:p>
                    <a:p>
                      <a:pPr algn="ctr"/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Диагностика знаний детей</a:t>
                      </a:r>
                    </a:p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394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АВЕЛЬЕВЫ\Desktop\IMG_20220314_1029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09" y="188640"/>
            <a:ext cx="2520280" cy="321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157" y="191522"/>
            <a:ext cx="2471916" cy="3207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IMG_20220316_1027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188640"/>
            <a:ext cx="2386955" cy="317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09" y="3454647"/>
            <a:ext cx="2520280" cy="321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157" y="3454647"/>
            <a:ext cx="2471916" cy="321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8" y="3454646"/>
            <a:ext cx="2386955" cy="318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19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247707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00836"/>
            <a:ext cx="2457795" cy="308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234" y="188640"/>
            <a:ext cx="2466941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1007"/>
            <a:ext cx="2533373" cy="309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3501007"/>
            <a:ext cx="2457795" cy="309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635" y="3501007"/>
            <a:ext cx="2462540" cy="309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51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620688"/>
            <a:ext cx="8229600" cy="4525963"/>
          </a:xfrm>
        </p:spPr>
        <p:txBody>
          <a:bodyPr>
            <a:no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Проблема: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Современная наука совершила переворот в культурно-историческом бытие людей, меняются ценностные ориентации и установки, проблема поддержания  безопасной жизнедеятельности, устойчивого здоровья становится предметом научных исследований, появляются специальные практики и методики. Существуют различные подходы к данному вопросу, поэтому необходимо подобрать такие образовательные средства, которые позволят наиболее эффективно достичь максимального результата в дошкольном возрасте, так как у детей  дошкольного возраста недостаточно сформированы понятия о собственной безопасности, как в социуме, так и в окружающем мире.</a:t>
            </a:r>
            <a:r>
              <a:rPr lang="ru-RU" sz="2400" b="1" dirty="0">
                <a:latin typeface="Times New Roman"/>
                <a:ea typeface="Times New Roman"/>
              </a:rPr>
              <a:t>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411287050"/>
              </p:ext>
            </p:extLst>
          </p:nvPr>
        </p:nvGraphicFramePr>
        <p:xfrm>
          <a:off x="827584" y="692696"/>
          <a:ext cx="7344816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2" descr="E:\Рабочий стол\ПРЕЗЕНТАЦИЯ\8\воскл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3861048"/>
            <a:ext cx="2160240" cy="2528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574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7933" y="764704"/>
            <a:ext cx="8064896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</a:p>
          <a:p>
            <a:pPr lvl="0" algn="ctr"/>
            <a:r>
              <a:rPr lang="ru-RU" sz="3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основ безопасности  жизнедеятельности у </a:t>
            </a:r>
            <a:r>
              <a:rPr lang="ru-RU" sz="3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старшего дошкольного </a:t>
            </a:r>
            <a:r>
              <a:rPr lang="ru-RU" sz="3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 через </a:t>
            </a:r>
            <a:r>
              <a:rPr lang="ru-RU" sz="3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социализацию»</a:t>
            </a:r>
          </a:p>
          <a:p>
            <a:pPr lvl="0" algn="ctr"/>
            <a:r>
              <a:rPr lang="ru-RU" sz="3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endParaRPr lang="ru-RU" sz="3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«Один дома»</a:t>
            </a:r>
            <a:endParaRPr lang="ru-RU" sz="3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Н.Н. Алимова</a:t>
            </a:r>
          </a:p>
          <a:p>
            <a:pPr lvl="0" algn="r"/>
            <a:r>
              <a:rPr lang="ru-RU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З.Ф.Алексеева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66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533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Технологическая карта годового проекта подготовительной группы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Основы безопасности  жизнидеятельности  обучающихся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143000" y="1219200"/>
          <a:ext cx="6477001" cy="4971669"/>
        </p:xfrm>
        <a:graphic>
          <a:graphicData uri="http://schemas.openxmlformats.org/drawingml/2006/table">
            <a:tbl>
              <a:tblPr/>
              <a:tblGrid>
                <a:gridCol w="2412727"/>
                <a:gridCol w="2032137"/>
                <a:gridCol w="2032137"/>
              </a:tblGrid>
              <a:tr h="14249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Сентябрь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Мониторинг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Родительское собрание на тему: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Безопасность детей дома»</a:t>
                      </a: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Декабрь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Мини-проект: «Витамины не конфетки а таблетки»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Март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Мини-проект  «Домашние электроприборы»</a:t>
                      </a: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06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Октябрь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Мини-проект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«Огонь друг-огонь враг»</a:t>
                      </a: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Январь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Мини-проект  « Опасные предметы»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Апрель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Мини-проект «Контакты с незнакомыми людьми на улице»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Ноябрь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Мини-проект «Безопасное поведение в быту»</a:t>
                      </a: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Февраль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Мини-проект «Кто они – домашние животные»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Май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НОД итоговая: «Твоя  безопасность»</a:t>
                      </a: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17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1524000" y="16002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1600200" y="12954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3" name="Диаграмма 12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2" name="Диаграмма 21"/>
          <p:cNvGraphicFramePr/>
          <p:nvPr/>
        </p:nvGraphicFramePr>
        <p:xfrm>
          <a:off x="1524000" y="1371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4419600" y="1600200"/>
          <a:ext cx="31242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8600" y="228600"/>
            <a:ext cx="2600826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E:\DCIM\101MSDCF\DSC03642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96000" y="152400"/>
            <a:ext cx="27432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 descr="E:\DCIM\101MSDCF\DSC03639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895600" y="1600200"/>
            <a:ext cx="30480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 descr="E:\DCIM\101MSDCF\DSC03640.JP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81000" y="3886200"/>
            <a:ext cx="2819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 descr="E:\DCIM\101MSDCF\DSC03653.JPG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715000" y="3886200"/>
            <a:ext cx="3124200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 descr="E:\DCIM\101MSDCF\DSC03660.JPG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477000" y="4267200"/>
            <a:ext cx="1447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038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304800"/>
            <a:ext cx="3200400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E:\фото весна 22.jpg с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2894013" cy="2666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E:\DCIM\101MSDCF\DSC036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3886200"/>
            <a:ext cx="31242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E:\DCIM\101MSDCF\DSC036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4343400"/>
            <a:ext cx="1524000" cy="1371600"/>
          </a:xfrm>
          <a:prstGeom prst="rect">
            <a:avLst/>
          </a:prstGeom>
          <a:noFill/>
        </p:spPr>
      </p:pic>
      <p:pic>
        <p:nvPicPr>
          <p:cNvPr id="1029" name="Picture 5" descr="E:\DCIM\101MSDCF\DSC036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962400"/>
            <a:ext cx="2667000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E:\DCIM\101MSDCF\DSC0366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" y="4114800"/>
            <a:ext cx="1371600" cy="121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 descr="E:\DCIM\101MSDCF\DSC0364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71800" y="2971800"/>
            <a:ext cx="2743200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E:\DCIM\101MSDCF\DSC0366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57600" y="3581400"/>
            <a:ext cx="1219200" cy="1295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157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151580312"/>
              </p:ext>
            </p:extLst>
          </p:nvPr>
        </p:nvGraphicFramePr>
        <p:xfrm>
          <a:off x="685800" y="685800"/>
          <a:ext cx="7918648" cy="5695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 descr="E:\Рабочий стол\ПРЕЗЕНТАЦИЯ\8\воскл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4147514"/>
            <a:ext cx="2160240" cy="2528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713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711210440"/>
              </p:ext>
            </p:extLst>
          </p:nvPr>
        </p:nvGraphicFramePr>
        <p:xfrm>
          <a:off x="545468" y="1727358"/>
          <a:ext cx="7914964" cy="4797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 descr="E:\Рабочий стол\ПРЕЗЕНТАЦИЯ\8\воскл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4147514"/>
            <a:ext cx="2160240" cy="2528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95536" y="260648"/>
            <a:ext cx="831641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 показателя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воспитанниками основ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 жизнедеятельности  по итогам внутреннего мониторинга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849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549" y="260648"/>
            <a:ext cx="835292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казённое дошкольное образовательное учреждение «Детский сад № 10» комбинированного вида г. Карабаша</a:t>
            </a: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основ безопасности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жизнедеятельности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дошкольников» 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«Мой безопасный мир»</a:t>
            </a: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</a:t>
            </a: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З.Ф. Алексеева</a:t>
            </a: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Н.Н. Алимова</a:t>
            </a: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Д.В.Анненкова</a:t>
            </a: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Е.А.Тряпицына</a:t>
            </a: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Ю.В. Егорова</a:t>
            </a: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О.Ю. Савельева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2022г.</a:t>
            </a:r>
          </a:p>
        </p:txBody>
      </p:sp>
    </p:spTree>
    <p:extLst>
      <p:ext uri="{BB962C8B-B14F-4D97-AF65-F5344CB8AC3E}">
        <p14:creationId xmlns:p14="http://schemas.microsoft.com/office/powerpoint/2010/main" val="110757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301608" cy="65527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систематизация методических и практических материалов, направленных на формирование профкомпетентности педагогов в области развития ОБЖ детей.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0" indent="0" algn="just">
              <a:buNone/>
            </a:pPr>
            <a:r>
              <a:rPr lang="ru-RU" sz="24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/>
              </a:rPr>
              <a:t>1. Изучить методическую, психолого-педагогическую литературу по данному вопросу.</a:t>
            </a:r>
            <a:endParaRPr lang="ru-RU" sz="2400" b="0" i="0" dirty="0" smtClean="0">
              <a:solidFill>
                <a:srgbClr val="000000"/>
              </a:solidFill>
              <a:effectLst/>
              <a:latin typeface="Times New Roman" panose="02020603050405020304"/>
            </a:endParaRPr>
          </a:p>
          <a:p>
            <a:pPr marL="0" indent="0" algn="just">
              <a:buNone/>
            </a:pPr>
            <a:r>
              <a:rPr lang="ru-RU" sz="24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/>
              </a:rPr>
              <a:t>2. 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/>
              </a:rPr>
              <a:t>Подобрать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/>
              </a:rPr>
              <a:t>методическую и художественную литературу по данной теме и систематизировать методическое сопровождение проекта.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/>
              </a:rPr>
              <a:t>3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/>
              </a:rPr>
              <a:t>.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/>
              </a:rPr>
              <a:t>  Разработать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/>
              </a:rPr>
              <a:t>и реализовать перспективный план работы на весь учебный год с детьми  дошкольного возраста.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/>
              </a:rPr>
              <a:t>4. Определить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/>
              </a:rPr>
              <a:t>методы и формы работы с детьми по формированию основ безопасности жизнедеятельности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/>
              </a:rPr>
              <a:t>.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/>
              </a:rPr>
              <a:t>5.  Создать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/>
              </a:rPr>
              <a:t>предметно-развивающую среду, направленную на формирование основ безопасности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/>
              </a:rPr>
              <a:t>. </a:t>
            </a:r>
          </a:p>
          <a:p>
            <a:pPr marL="0" indent="0" algn="just">
              <a:buNone/>
            </a:pPr>
            <a:r>
              <a:rPr lang="ru-RU" sz="2400" b="0" i="0" u="none" strike="noStrike" dirty="0" smtClean="0">
                <a:solidFill>
                  <a:srgbClr val="000000"/>
                </a:solidFill>
                <a:effectLst/>
                <a:latin typeface="Times New Roman" panose="02020603050405020304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Формирование основ безопасности  </a:t>
            </a:r>
            <a:r>
              <a:rPr lang="ru-RU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жизнедеятельности у дошкольников…</a:t>
            </a:r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6840760" cy="535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110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620689"/>
            <a:ext cx="77048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Предполагаемый результат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Проанализированы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отобраны для внедрения в педагогическую деятельность ДОУ средства, методы и приемы, способствующие формированию основ безопасности  жизнедеятельности у дошкольников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Сформирован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апробирован банк методических материалов по формированию основ безопасности  жизнедеятельности 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Подобраны  и систематизированы игры, занятия, пособия и т.д. для дошкольников, направленные на формирование основ безопасности  жизнедеятельности у дошкольников.</a:t>
            </a:r>
          </a:p>
        </p:txBody>
      </p:sp>
    </p:spTree>
    <p:extLst>
      <p:ext uri="{BB962C8B-B14F-4D97-AF65-F5344CB8AC3E}">
        <p14:creationId xmlns:p14="http://schemas.microsoft.com/office/powerpoint/2010/main" val="234198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3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3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основ безопасности  жизнедеятельности </a:t>
            </a:r>
            <a:r>
              <a:rPr lang="ru-RU" sz="3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раннего возраста через сказки»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3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endParaRPr lang="ru-RU" sz="3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3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гостях у сказки»</a:t>
            </a:r>
          </a:p>
          <a:p>
            <a:pPr marL="0" lvl="0" indent="0" algn="r">
              <a:spcBef>
                <a:spcPts val="0"/>
              </a:spcBef>
              <a:buNone/>
            </a:pPr>
            <a:endParaRPr lang="ru-RU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r">
              <a:spcBef>
                <a:spcPts val="0"/>
              </a:spcBef>
              <a:buNone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</a:t>
            </a:r>
          </a:p>
          <a:p>
            <a:pPr marL="0" lvl="0" indent="0" algn="r">
              <a:spcBef>
                <a:spcPts val="0"/>
              </a:spcBef>
              <a:buNone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Е.А. </a:t>
            </a:r>
            <a:r>
              <a:rPr lang="ru-RU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Тряпицына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r">
              <a:spcBef>
                <a:spcPts val="0"/>
              </a:spcBef>
              <a:buNone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Д.В. Анненкова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ru-RU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920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703343"/>
              </p:ext>
            </p:extLst>
          </p:nvPr>
        </p:nvGraphicFramePr>
        <p:xfrm>
          <a:off x="467544" y="548680"/>
          <a:ext cx="8136905" cy="5990935"/>
        </p:xfrm>
        <a:graphic>
          <a:graphicData uri="http://schemas.openxmlformats.org/drawingml/2006/table">
            <a:tbl>
              <a:tblPr firstRow="1" firstCol="1" bandRow="1"/>
              <a:tblGrid>
                <a:gridCol w="2711935"/>
                <a:gridCol w="2712485"/>
                <a:gridCol w="2712485"/>
              </a:tblGrid>
              <a:tr h="1872208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 dirty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Сентябрь</a:t>
                      </a:r>
                      <a:endParaRPr lang="ru-RU" sz="16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  <a:p>
                      <a:pPr marL="457200" indent="-36703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Тема: «Учимся безопасности по сказкам»</a:t>
                      </a:r>
                      <a:endParaRPr lang="ru-RU" sz="1600" b="1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(Знакомство с опасностями дома, на улице, в лесу) – вводное занятие.</a:t>
                      </a:r>
                      <a:endParaRPr lang="ru-RU" sz="16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126" marR="48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2. Октябрь</a:t>
                      </a:r>
                      <a:endParaRPr lang="ru-RU" sz="16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  <a:p>
                      <a:pPr marL="471170" indent="-449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Тема: «Берегись бед, пока их нет»</a:t>
                      </a:r>
                      <a:endParaRPr lang="ru-RU" sz="1600" b="1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  <a:p>
                      <a:pPr marL="471170" indent="-449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(сказка «Гуси-Лебеди»)</a:t>
                      </a:r>
                      <a:endParaRPr lang="ru-RU" sz="16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126" marR="48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3. Ноябрь</a:t>
                      </a:r>
                      <a:endParaRPr lang="ru-RU" sz="16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  <a:p>
                      <a:pPr marL="228600" indent="-1866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Тема: «Пожар у Мишутки»  - пожарная безопасность </a:t>
                      </a:r>
                      <a:endParaRPr lang="ru-RU" sz="1600" b="1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  <a:p>
                      <a:pPr marL="228600" indent="-1866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(сказка «Кошкин дом»)</a:t>
                      </a:r>
                      <a:endParaRPr lang="ru-RU" sz="16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126" marR="48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9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4. Декабрь</a:t>
                      </a:r>
                      <a:endParaRPr lang="ru-RU" sz="16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Тема: «Не пей из копытца – козленочком станешь»</a:t>
                      </a:r>
                      <a:endParaRPr lang="ru-RU" sz="1600" b="1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(русская народна сказка «Сестрица Аленушка и братец Иванушка</a:t>
                      </a:r>
                      <a:r>
                        <a:rPr lang="ru-RU" sz="1600" dirty="0" smtClean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»)</a:t>
                      </a:r>
                      <a:endParaRPr lang="ru-RU" sz="16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126" marR="48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5. Январь</a:t>
                      </a:r>
                      <a:endParaRPr lang="ru-RU" sz="16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Тема: «Одни дома» - опасные предметы</a:t>
                      </a:r>
                      <a:endParaRPr lang="ru-RU" sz="1600" b="1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(сказка «Как Хрюша один дома остался»)</a:t>
                      </a:r>
                      <a:endParaRPr lang="ru-RU" sz="16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126" marR="48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6. Февраль</a:t>
                      </a:r>
                      <a:endParaRPr lang="ru-RU" sz="16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Тема: «Безопасная дорога»- безопасное поведение на улице, на проезжей части, в транспорте</a:t>
                      </a:r>
                      <a:r>
                        <a:rPr lang="ru-RU" sz="1600" dirty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.</a:t>
                      </a:r>
                      <a:endParaRPr lang="ru-RU" sz="16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(по сказке: «Медвежий сон»)</a:t>
                      </a:r>
                      <a:endParaRPr lang="ru-RU" sz="16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126" marR="48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9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7. Март</a:t>
                      </a:r>
                      <a:endParaRPr lang="ru-RU" sz="16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Тема: «Знакомый, свой, чужой» - правила безопасного поведения дома и на улице. </a:t>
                      </a:r>
                      <a:endParaRPr lang="ru-RU" sz="1600" b="1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(сказка </a:t>
                      </a:r>
                      <a:r>
                        <a:rPr lang="ru-RU" sz="1600" dirty="0" smtClean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«О </a:t>
                      </a:r>
                      <a:r>
                        <a:rPr lang="ru-RU" sz="1600" dirty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глупом </a:t>
                      </a:r>
                      <a:r>
                        <a:rPr lang="ru-RU" sz="1600" dirty="0" smtClean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мышонке», «Волк </a:t>
                      </a:r>
                      <a:r>
                        <a:rPr lang="ru-RU" sz="1600" dirty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и семеро </a:t>
                      </a:r>
                      <a:r>
                        <a:rPr lang="ru-RU" sz="1600" dirty="0" smtClean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козлят»)</a:t>
                      </a:r>
                      <a:endParaRPr lang="ru-RU" sz="16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126" marR="48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8. Апрель</a:t>
                      </a:r>
                      <a:endParaRPr lang="ru-RU" sz="16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Тема: «Ядовитые растения и ягоды»</a:t>
                      </a:r>
                      <a:endParaRPr lang="ru-RU" sz="1600" b="1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(сказки </a:t>
                      </a:r>
                      <a:r>
                        <a:rPr lang="ru-RU" sz="1600" dirty="0" smtClean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Лесной </a:t>
                      </a:r>
                      <a:r>
                        <a:rPr lang="ru-RU" sz="1600" dirty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мыши)</a:t>
                      </a:r>
                      <a:endParaRPr lang="ru-RU" sz="16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126" marR="48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9. Май</a:t>
                      </a:r>
                      <a:endParaRPr lang="ru-RU" sz="16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Викторина «В мире сказок» - итоговое мероприятие</a:t>
                      </a:r>
                      <a:r>
                        <a:rPr lang="ru-RU" sz="1600" dirty="0" smtClean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Диагностика </a:t>
                      </a:r>
                      <a:endParaRPr lang="ru-RU" sz="16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48126" marR="48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Acer\Desktop\Новая папка\IMG_20220121_09293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015" y="87772"/>
            <a:ext cx="2691630" cy="336446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5" name="Объект 3" descr="C:\Users\Acer\Desktop\Новая папка\IMG_20220121_091503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36" y="119462"/>
            <a:ext cx="2679576" cy="339135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87773"/>
            <a:ext cx="2563461" cy="33644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 descr="C:\Users\Acer\Desktop\Новая папка\IMG_20220121_09184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186" y="3452236"/>
            <a:ext cx="2734816" cy="332616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84" y="3479581"/>
            <a:ext cx="2689225" cy="32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20" y="3452237"/>
            <a:ext cx="2663825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1\Desktop\фото детей 2022\IMG_20220404_1712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860" y="3537991"/>
            <a:ext cx="4426679" cy="332000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90" y="189478"/>
            <a:ext cx="2610038" cy="348005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54" y="169966"/>
            <a:ext cx="2884486" cy="340804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84" y="3559175"/>
            <a:ext cx="2633663" cy="32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180" y="131538"/>
            <a:ext cx="2916109" cy="348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</TotalTime>
  <Words>894</Words>
  <Application>Microsoft Office PowerPoint</Application>
  <PresentationFormat>Экран (4:3)</PresentationFormat>
  <Paragraphs>194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Формирование основ безопасности  жизнедеятельности у дошкольников…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Технологическая карта годового проекта старшей «Б» группы                     «Основы безопасности  жизнедеятельности  обучающихся»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45</cp:revision>
  <dcterms:created xsi:type="dcterms:W3CDTF">2022-04-03T17:00:00Z</dcterms:created>
  <dcterms:modified xsi:type="dcterms:W3CDTF">2022-10-27T16:36:04Z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1033-10.2.0.5824</vt:lpwstr>
  </property>
</Properties>
</file>