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0" r:id="rId3"/>
    <p:sldId id="261" r:id="rId4"/>
    <p:sldId id="277" r:id="rId5"/>
    <p:sldId id="259" r:id="rId6"/>
    <p:sldId id="262" r:id="rId7"/>
    <p:sldId id="263" r:id="rId8"/>
    <p:sldId id="264" r:id="rId9"/>
    <p:sldId id="265" r:id="rId10"/>
    <p:sldId id="266" r:id="rId11"/>
    <p:sldId id="278" r:id="rId12"/>
    <p:sldId id="268" r:id="rId13"/>
    <p:sldId id="276" r:id="rId14"/>
    <p:sldId id="269" r:id="rId15"/>
    <p:sldId id="279" r:id="rId16"/>
    <p:sldId id="267" r:id="rId17"/>
    <p:sldId id="28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72" d="100"/>
          <a:sy n="72" d="100"/>
        </p:scale>
        <p:origin x="-816" y="-51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8BF6B-BEFF-40F4-9ED4-3CA655AF6023}" type="datetimeFigureOut">
              <a:rPr lang="ru-RU" smtClean="0"/>
              <a:pPr/>
              <a:t>02.11.2023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55D0E4-BC1F-44AB-A223-189FB744D37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10DEBE0-24C7-4F14-AD25-34C7E9C773A9}" type="slidenum">
              <a:rPr lang="ru-RU" smtClean="0"/>
              <a:pPr/>
              <a:t>6</a:t>
            </a:fld>
            <a:endParaRPr lang="ru-RU"/>
          </a:p>
        </p:txBody>
      </p:sp>
    </p:spTree>
    <p:extLst>
      <p:ext uri="{BB962C8B-B14F-4D97-AF65-F5344CB8AC3E}">
        <p14:creationId xmlns:p14="http://schemas.microsoft.com/office/powerpoint/2010/main" xmlns="" val="1022572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10DEBE0-24C7-4F14-AD25-34C7E9C773A9}" type="slidenum">
              <a:rPr lang="ru-RU" smtClean="0"/>
              <a:pPr/>
              <a:t>8</a:t>
            </a:fld>
            <a:endParaRPr lang="ru-RU"/>
          </a:p>
        </p:txBody>
      </p:sp>
    </p:spTree>
    <p:extLst>
      <p:ext uri="{BB962C8B-B14F-4D97-AF65-F5344CB8AC3E}">
        <p14:creationId xmlns:p14="http://schemas.microsoft.com/office/powerpoint/2010/main" xmlns="" val="57701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30B4FD-7AD7-4CEE-9ED7-EE007BC79312}" type="slidenum">
              <a:rPr lang="ru-RU" smtClean="0"/>
              <a:pPr/>
              <a:t>‹#›</a:t>
            </a:fld>
            <a:endParaRPr lang="ru-RU"/>
          </a:p>
        </p:txBody>
      </p:sp>
    </p:spTree>
    <p:extLst>
      <p:ext uri="{BB962C8B-B14F-4D97-AF65-F5344CB8AC3E}">
        <p14:creationId xmlns:p14="http://schemas.microsoft.com/office/powerpoint/2010/main" xmlns="" val="137122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30B4FD-7AD7-4CEE-9ED7-EE007BC79312}" type="slidenum">
              <a:rPr lang="ru-RU" smtClean="0"/>
              <a:pPr/>
              <a:t>‹#›</a:t>
            </a:fld>
            <a:endParaRPr lang="ru-RU"/>
          </a:p>
        </p:txBody>
      </p:sp>
    </p:spTree>
    <p:extLst>
      <p:ext uri="{BB962C8B-B14F-4D97-AF65-F5344CB8AC3E}">
        <p14:creationId xmlns:p14="http://schemas.microsoft.com/office/powerpoint/2010/main" xmlns="" val="269929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30B4FD-7AD7-4CEE-9ED7-EE007BC79312}"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400346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30B4FD-7AD7-4CEE-9ED7-EE007BC79312}" type="slidenum">
              <a:rPr lang="ru-RU" smtClean="0"/>
              <a:pPr/>
              <a:t>‹#›</a:t>
            </a:fld>
            <a:endParaRPr lang="ru-RU"/>
          </a:p>
        </p:txBody>
      </p:sp>
    </p:spTree>
    <p:extLst>
      <p:ext uri="{BB962C8B-B14F-4D97-AF65-F5344CB8AC3E}">
        <p14:creationId xmlns:p14="http://schemas.microsoft.com/office/powerpoint/2010/main" xmlns="" val="1202023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30B4FD-7AD7-4CEE-9ED7-EE007BC79312}"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016656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30B4FD-7AD7-4CEE-9ED7-EE007BC79312}" type="slidenum">
              <a:rPr lang="ru-RU" smtClean="0"/>
              <a:pPr/>
              <a:t>‹#›</a:t>
            </a:fld>
            <a:endParaRPr lang="ru-RU"/>
          </a:p>
        </p:txBody>
      </p:sp>
    </p:spTree>
    <p:extLst>
      <p:ext uri="{BB962C8B-B14F-4D97-AF65-F5344CB8AC3E}">
        <p14:creationId xmlns:p14="http://schemas.microsoft.com/office/powerpoint/2010/main" xmlns="" val="2224590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30B4FD-7AD7-4CEE-9ED7-EE007BC79312}" type="slidenum">
              <a:rPr lang="ru-RU" smtClean="0"/>
              <a:pPr/>
              <a:t>‹#›</a:t>
            </a:fld>
            <a:endParaRPr lang="ru-RU"/>
          </a:p>
        </p:txBody>
      </p:sp>
    </p:spTree>
    <p:extLst>
      <p:ext uri="{BB962C8B-B14F-4D97-AF65-F5344CB8AC3E}">
        <p14:creationId xmlns:p14="http://schemas.microsoft.com/office/powerpoint/2010/main" xmlns="" val="4220102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30B4FD-7AD7-4CEE-9ED7-EE007BC79312}" type="slidenum">
              <a:rPr lang="ru-RU" smtClean="0"/>
              <a:pPr/>
              <a:t>‹#›</a:t>
            </a:fld>
            <a:endParaRPr lang="ru-RU"/>
          </a:p>
        </p:txBody>
      </p:sp>
    </p:spTree>
    <p:extLst>
      <p:ext uri="{BB962C8B-B14F-4D97-AF65-F5344CB8AC3E}">
        <p14:creationId xmlns:p14="http://schemas.microsoft.com/office/powerpoint/2010/main" xmlns="" val="12352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30B4FD-7AD7-4CEE-9ED7-EE007BC79312}" type="slidenum">
              <a:rPr lang="ru-RU" smtClean="0"/>
              <a:pPr/>
              <a:t>‹#›</a:t>
            </a:fld>
            <a:endParaRPr lang="ru-RU"/>
          </a:p>
        </p:txBody>
      </p:sp>
    </p:spTree>
    <p:extLst>
      <p:ext uri="{BB962C8B-B14F-4D97-AF65-F5344CB8AC3E}">
        <p14:creationId xmlns:p14="http://schemas.microsoft.com/office/powerpoint/2010/main" xmlns="" val="164166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30B4FD-7AD7-4CEE-9ED7-EE007BC79312}" type="slidenum">
              <a:rPr lang="ru-RU" smtClean="0"/>
              <a:pPr/>
              <a:t>‹#›</a:t>
            </a:fld>
            <a:endParaRPr lang="ru-RU"/>
          </a:p>
        </p:txBody>
      </p:sp>
    </p:spTree>
    <p:extLst>
      <p:ext uri="{BB962C8B-B14F-4D97-AF65-F5344CB8AC3E}">
        <p14:creationId xmlns:p14="http://schemas.microsoft.com/office/powerpoint/2010/main" xmlns="" val="37745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30B4FD-7AD7-4CEE-9ED7-EE007BC79312}" type="slidenum">
              <a:rPr lang="ru-RU" smtClean="0"/>
              <a:pPr/>
              <a:t>‹#›</a:t>
            </a:fld>
            <a:endParaRPr lang="ru-RU"/>
          </a:p>
        </p:txBody>
      </p:sp>
    </p:spTree>
    <p:extLst>
      <p:ext uri="{BB962C8B-B14F-4D97-AF65-F5344CB8AC3E}">
        <p14:creationId xmlns:p14="http://schemas.microsoft.com/office/powerpoint/2010/main" xmlns="" val="5760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30B4FD-7AD7-4CEE-9ED7-EE007BC79312}" type="slidenum">
              <a:rPr lang="ru-RU" smtClean="0"/>
              <a:pPr/>
              <a:t>‹#›</a:t>
            </a:fld>
            <a:endParaRPr lang="ru-RU"/>
          </a:p>
        </p:txBody>
      </p:sp>
    </p:spTree>
    <p:extLst>
      <p:ext uri="{BB962C8B-B14F-4D97-AF65-F5344CB8AC3E}">
        <p14:creationId xmlns:p14="http://schemas.microsoft.com/office/powerpoint/2010/main" xmlns="" val="228618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30B4FD-7AD7-4CEE-9ED7-EE007BC79312}" type="slidenum">
              <a:rPr lang="ru-RU" smtClean="0"/>
              <a:pPr/>
              <a:t>‹#›</a:t>
            </a:fld>
            <a:endParaRPr lang="ru-RU"/>
          </a:p>
        </p:txBody>
      </p:sp>
    </p:spTree>
    <p:extLst>
      <p:ext uri="{BB962C8B-B14F-4D97-AF65-F5344CB8AC3E}">
        <p14:creationId xmlns:p14="http://schemas.microsoft.com/office/powerpoint/2010/main" xmlns="" val="86599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30B4FD-7AD7-4CEE-9ED7-EE007BC79312}" type="slidenum">
              <a:rPr lang="ru-RU" smtClean="0"/>
              <a:pPr/>
              <a:t>‹#›</a:t>
            </a:fld>
            <a:endParaRPr lang="ru-RU"/>
          </a:p>
        </p:txBody>
      </p:sp>
    </p:spTree>
    <p:extLst>
      <p:ext uri="{BB962C8B-B14F-4D97-AF65-F5344CB8AC3E}">
        <p14:creationId xmlns:p14="http://schemas.microsoft.com/office/powerpoint/2010/main" xmlns="" val="369960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30B4FD-7AD7-4CEE-9ED7-EE007BC79312}" type="slidenum">
              <a:rPr lang="ru-RU" smtClean="0"/>
              <a:pPr/>
              <a:t>‹#›</a:t>
            </a:fld>
            <a:endParaRPr lang="ru-RU"/>
          </a:p>
        </p:txBody>
      </p:sp>
    </p:spTree>
    <p:extLst>
      <p:ext uri="{BB962C8B-B14F-4D97-AF65-F5344CB8AC3E}">
        <p14:creationId xmlns:p14="http://schemas.microsoft.com/office/powerpoint/2010/main" xmlns="" val="424289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D278791-11C4-411D-B262-78EDA6C36175}" type="datetimeFigureOut">
              <a:rPr lang="ru-RU" smtClean="0"/>
              <a:pPr/>
              <a:t>02.11.2023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30B4FD-7AD7-4CEE-9ED7-EE007BC79312}" type="slidenum">
              <a:rPr lang="ru-RU" smtClean="0"/>
              <a:pPr/>
              <a:t>‹#›</a:t>
            </a:fld>
            <a:endParaRPr lang="ru-RU"/>
          </a:p>
        </p:txBody>
      </p:sp>
    </p:spTree>
    <p:extLst>
      <p:ext uri="{BB962C8B-B14F-4D97-AF65-F5344CB8AC3E}">
        <p14:creationId xmlns:p14="http://schemas.microsoft.com/office/powerpoint/2010/main" xmlns="" val="51603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278791-11C4-411D-B262-78EDA6C36175}" type="datetimeFigureOut">
              <a:rPr lang="ru-RU" smtClean="0"/>
              <a:pPr/>
              <a:t>02.11.2023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30B4FD-7AD7-4CEE-9ED7-EE007BC79312}" type="slidenum">
              <a:rPr lang="ru-RU" smtClean="0"/>
              <a:pPr/>
              <a:t>‹#›</a:t>
            </a:fld>
            <a:endParaRPr lang="ru-RU"/>
          </a:p>
        </p:txBody>
      </p:sp>
    </p:spTree>
    <p:extLst>
      <p:ext uri="{BB962C8B-B14F-4D97-AF65-F5344CB8AC3E}">
        <p14:creationId xmlns:p14="http://schemas.microsoft.com/office/powerpoint/2010/main" xmlns="" val="3130335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leroymerlin.ru/advice/dekor/chto-takoe-almaznaya-mozaika-i-kak-ee-sobirat/" TargetMode="External"/><Relationship Id="rId2" Type="http://schemas.openxmlformats.org/officeDocument/2006/relationships/hyperlink" Target="https://nsportal.ru/shkola/tekhnologiya/library/2019/04/03/tvorcheskiy-proekt-almaznaya-mozaika" TargetMode="External"/><Relationship Id="rId1" Type="http://schemas.openxmlformats.org/officeDocument/2006/relationships/slideLayout" Target="../slideLayouts/slideLayout2.xml"/><Relationship Id="rId4" Type="http://schemas.openxmlformats.org/officeDocument/2006/relationships/hyperlink" Target="https://baryshnyam.blogspot.com/2021/02/instrumenty-dlya-sozdaniya-almaznoj-mozaiki.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6965C35-ECBE-4B80-8FAF-DB850DCFA001}"/>
              </a:ext>
            </a:extLst>
          </p:cNvPr>
          <p:cNvSpPr>
            <a:spLocks noGrp="1"/>
          </p:cNvSpPr>
          <p:nvPr>
            <p:ph type="ctrTitle"/>
          </p:nvPr>
        </p:nvSpPr>
        <p:spPr>
          <a:xfrm>
            <a:off x="1732354" y="1105821"/>
            <a:ext cx="7766936" cy="1646302"/>
          </a:xfrm>
        </p:spPr>
        <p:txBody>
          <a:bodyPr>
            <a:normAutofit fontScale="90000"/>
          </a:bodyPr>
          <a:lstStyle/>
          <a:p>
            <a:pPr algn="ctr"/>
            <a:r>
              <a:rPr lang="ru-RU" sz="3600" dirty="0" smtClean="0">
                <a:latin typeface="Arial" panose="020B0604020202020204" pitchFamily="34" charset="0"/>
                <a:cs typeface="Arial" panose="020B0604020202020204" pitchFamily="34" charset="0"/>
              </a:rPr>
              <a:t>Творческий проект по технологии на тему алмазная мозаика «Букет сирени»</a:t>
            </a:r>
            <a:endParaRPr lang="ru-RU" sz="3600" dirty="0"/>
          </a:p>
        </p:txBody>
      </p:sp>
      <p:sp>
        <p:nvSpPr>
          <p:cNvPr id="3" name="Подзаголовок 2">
            <a:extLst>
              <a:ext uri="{FF2B5EF4-FFF2-40B4-BE49-F238E27FC236}">
                <a16:creationId xmlns:a16="http://schemas.microsoft.com/office/drawing/2014/main" xmlns="" id="{BC074DB0-7BBC-44F5-86F1-56E79C818065}"/>
              </a:ext>
            </a:extLst>
          </p:cNvPr>
          <p:cNvSpPr>
            <a:spLocks noGrp="1"/>
          </p:cNvSpPr>
          <p:nvPr>
            <p:ph type="subTitle" idx="1"/>
          </p:nvPr>
        </p:nvSpPr>
        <p:spPr>
          <a:xfrm>
            <a:off x="4223763" y="3746033"/>
            <a:ext cx="7766936" cy="1096899"/>
          </a:xfrm>
        </p:spPr>
        <p:txBody>
          <a:bodyPr/>
          <a:lstStyle/>
          <a:p>
            <a:pPr algn="l"/>
            <a:r>
              <a:rPr lang="ru-RU" dirty="0"/>
              <a:t>Выполнила: </a:t>
            </a:r>
            <a:r>
              <a:rPr lang="ru-RU" dirty="0" smtClean="0"/>
              <a:t>Стратан Валерия, </a:t>
            </a:r>
            <a:r>
              <a:rPr lang="ru-RU" dirty="0" smtClean="0"/>
              <a:t>9А</a:t>
            </a:r>
            <a:endParaRPr lang="ru-RU" dirty="0"/>
          </a:p>
          <a:p>
            <a:pPr algn="l"/>
            <a:r>
              <a:rPr lang="ru-RU" dirty="0" smtClean="0"/>
              <a:t>Учитель технологии: </a:t>
            </a:r>
            <a:r>
              <a:rPr lang="ru-RU" dirty="0"/>
              <a:t>Николаева Марина Валерьевна</a:t>
            </a:r>
          </a:p>
        </p:txBody>
      </p:sp>
      <p:sp>
        <p:nvSpPr>
          <p:cNvPr id="4" name="TextBox 3"/>
          <p:cNvSpPr txBox="1"/>
          <p:nvPr/>
        </p:nvSpPr>
        <p:spPr>
          <a:xfrm>
            <a:off x="4625009" y="5844209"/>
            <a:ext cx="5367130" cy="400110"/>
          </a:xfrm>
          <a:prstGeom prst="rect">
            <a:avLst/>
          </a:prstGeom>
          <a:noFill/>
        </p:spPr>
        <p:txBody>
          <a:bodyPr wrap="square" rtlCol="0">
            <a:spAutoFit/>
          </a:bodyPr>
          <a:lstStyle/>
          <a:p>
            <a:r>
              <a:rPr lang="ru-RU" sz="2000" dirty="0" smtClean="0">
                <a:solidFill>
                  <a:schemeClr val="tx1">
                    <a:lumMod val="65000"/>
                    <a:lumOff val="35000"/>
                  </a:schemeClr>
                </a:solidFill>
                <a:latin typeface="Times New Roman" pitchFamily="18" charset="0"/>
                <a:cs typeface="Times New Roman" pitchFamily="18" charset="0"/>
              </a:rPr>
              <a:t>пгт. Излучинск, </a:t>
            </a:r>
            <a:r>
              <a:rPr lang="ru-RU" sz="2000" dirty="0" smtClean="0">
                <a:solidFill>
                  <a:schemeClr val="tx1">
                    <a:lumMod val="65000"/>
                    <a:lumOff val="35000"/>
                  </a:schemeClr>
                </a:solidFill>
                <a:latin typeface="Times New Roman" pitchFamily="18" charset="0"/>
                <a:cs typeface="Times New Roman" pitchFamily="18" charset="0"/>
              </a:rPr>
              <a:t>2022 </a:t>
            </a:r>
            <a:r>
              <a:rPr lang="ru-RU" sz="2000" dirty="0" smtClean="0">
                <a:solidFill>
                  <a:schemeClr val="tx1">
                    <a:lumMod val="65000"/>
                    <a:lumOff val="35000"/>
                  </a:schemeClr>
                </a:solidFill>
                <a:latin typeface="Times New Roman" pitchFamily="18" charset="0"/>
                <a:cs typeface="Times New Roman" pitchFamily="18" charset="0"/>
              </a:rPr>
              <a:t>год</a:t>
            </a:r>
            <a:endParaRPr lang="ru-RU" sz="2000" dirty="0">
              <a:solidFill>
                <a:schemeClr val="tx1">
                  <a:lumMod val="65000"/>
                  <a:lumOff val="35000"/>
                </a:schemeClr>
              </a:solidFill>
              <a:latin typeface="Times New Roman" pitchFamily="18" charset="0"/>
              <a:cs typeface="Times New Roman" pitchFamily="18" charset="0"/>
            </a:endParaRPr>
          </a:p>
        </p:txBody>
      </p:sp>
      <p:sp>
        <p:nvSpPr>
          <p:cNvPr id="5" name="TextBox 4"/>
          <p:cNvSpPr txBox="1"/>
          <p:nvPr/>
        </p:nvSpPr>
        <p:spPr>
          <a:xfrm>
            <a:off x="2862470" y="0"/>
            <a:ext cx="6718852" cy="400110"/>
          </a:xfrm>
          <a:prstGeom prst="rect">
            <a:avLst/>
          </a:prstGeom>
          <a:noFill/>
        </p:spPr>
        <p:txBody>
          <a:bodyPr wrap="square" rtlCol="0">
            <a:spAutoFit/>
          </a:bodyPr>
          <a:lstStyle/>
          <a:p>
            <a:r>
              <a:rPr lang="ru-RU" sz="2000" dirty="0" smtClean="0">
                <a:solidFill>
                  <a:schemeClr val="tx1">
                    <a:lumMod val="65000"/>
                    <a:lumOff val="35000"/>
                  </a:schemeClr>
                </a:solidFill>
                <a:latin typeface="Times New Roman" pitchFamily="18" charset="0"/>
                <a:cs typeface="Times New Roman" pitchFamily="18" charset="0"/>
              </a:rPr>
              <a:t>МБОУ «Излучинская ОСШ УИОП №1»</a:t>
            </a:r>
            <a:endParaRPr lang="ru-RU" sz="2000" dirty="0">
              <a:solidFill>
                <a:schemeClr val="tx1">
                  <a:lumMod val="65000"/>
                  <a:lumOff val="35000"/>
                </a:schemeClr>
              </a:solidFill>
              <a:latin typeface="Times New Roman" pitchFamily="18" charset="0"/>
              <a:cs typeface="Times New Roman" pitchFamily="18" charset="0"/>
            </a:endParaRPr>
          </a:p>
        </p:txBody>
      </p:sp>
      <p:pic>
        <p:nvPicPr>
          <p:cNvPr id="6" name="Рисунок 5" descr="IMG-5a8c244005704fac46924b39f45665ba-V.jpg"/>
          <p:cNvPicPr>
            <a:picLocks noChangeAspect="1"/>
          </p:cNvPicPr>
          <p:nvPr/>
        </p:nvPicPr>
        <p:blipFill>
          <a:blip r:embed="rId2" cstate="print">
            <a:lum bright="30000" contrast="40000"/>
          </a:blip>
          <a:srcRect l="6716" t="2132" r="7569" b="9168"/>
          <a:stretch>
            <a:fillRect/>
          </a:stretch>
        </p:blipFill>
        <p:spPr>
          <a:xfrm>
            <a:off x="0" y="3816626"/>
            <a:ext cx="3918693" cy="3041374"/>
          </a:xfrm>
          <a:prstGeom prst="rect">
            <a:avLst/>
          </a:prstGeom>
          <a:ln>
            <a:noFill/>
          </a:ln>
          <a:effectLst>
            <a:softEdge rad="112500"/>
          </a:effectLst>
        </p:spPr>
      </p:pic>
    </p:spTree>
    <p:extLst>
      <p:ext uri="{BB962C8B-B14F-4D97-AF65-F5344CB8AC3E}">
        <p14:creationId xmlns:p14="http://schemas.microsoft.com/office/powerpoint/2010/main" xmlns="" val="22069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CC1ACCB-69E3-4875-B49D-1F932358A69F}"/>
              </a:ext>
            </a:extLst>
          </p:cNvPr>
          <p:cNvPicPr>
            <a:picLocks noChangeAspect="1"/>
          </p:cNvPicPr>
          <p:nvPr/>
        </p:nvPicPr>
        <p:blipFill>
          <a:blip r:embed="rId2" cstate="print"/>
          <a:stretch>
            <a:fillRect/>
          </a:stretch>
        </p:blipFill>
        <p:spPr>
          <a:xfrm>
            <a:off x="8026395" y="2692395"/>
            <a:ext cx="4165605" cy="4165605"/>
          </a:xfrm>
          <a:prstGeom prst="rect">
            <a:avLst/>
          </a:prstGeom>
          <a:ln>
            <a:noFill/>
          </a:ln>
          <a:effectLst>
            <a:softEdge rad="112500"/>
          </a:effectLst>
        </p:spPr>
      </p:pic>
      <p:sp>
        <p:nvSpPr>
          <p:cNvPr id="2" name="Заголовок 1"/>
          <p:cNvSpPr>
            <a:spLocks noGrp="1"/>
          </p:cNvSpPr>
          <p:nvPr>
            <p:ph type="title"/>
          </p:nvPr>
        </p:nvSpPr>
        <p:spPr>
          <a:xfrm>
            <a:off x="476211" y="285728"/>
            <a:ext cx="9652000" cy="1143000"/>
          </a:xfrm>
        </p:spPr>
        <p:txBody>
          <a:bodyPr>
            <a:normAutofit/>
          </a:bodyPr>
          <a:lstStyle/>
          <a:p>
            <a:pPr algn="ctr"/>
            <a:r>
              <a:rPr lang="ru-RU" b="0" dirty="0" smtClean="0"/>
              <a:t>Инструменты и оборудование </a:t>
            </a:r>
            <a:endParaRPr lang="ru-RU" b="0" dirty="0"/>
          </a:p>
        </p:txBody>
      </p:sp>
      <p:sp>
        <p:nvSpPr>
          <p:cNvPr id="3" name="Содержимое 2"/>
          <p:cNvSpPr>
            <a:spLocks noGrp="1"/>
          </p:cNvSpPr>
          <p:nvPr>
            <p:ph idx="1"/>
          </p:nvPr>
        </p:nvSpPr>
        <p:spPr>
          <a:xfrm>
            <a:off x="1180916" y="1113668"/>
            <a:ext cx="8596668" cy="3880773"/>
          </a:xfrm>
        </p:spPr>
        <p:txBody>
          <a:bodyPr>
            <a:normAutofit lnSpcReduction="10000"/>
          </a:bodyPr>
          <a:lstStyle/>
          <a:p>
            <a:pPr>
              <a:buNone/>
            </a:pPr>
            <a:r>
              <a:rPr lang="ru-RU" dirty="0" smtClean="0"/>
              <a:t>- </a:t>
            </a:r>
            <a:r>
              <a:rPr lang="ru-RU" sz="2400" dirty="0" smtClean="0">
                <a:latin typeface="Arial" panose="020B0604020202020204" pitchFamily="34" charset="0"/>
                <a:cs typeface="Arial" panose="020B0604020202020204" pitchFamily="34" charset="0"/>
              </a:rPr>
              <a:t>полотно со схемой, на которое будут наклеиваться алмазы (основа покрыто смолой и защитной пленкой);</a:t>
            </a:r>
          </a:p>
          <a:p>
            <a:pPr>
              <a:buNone/>
            </a:pPr>
            <a:r>
              <a:rPr lang="ru-RU" sz="2400" dirty="0" smtClean="0">
                <a:latin typeface="Arial" panose="020B0604020202020204" pitchFamily="34" charset="0"/>
                <a:cs typeface="Arial" panose="020B0604020202020204" pitchFamily="34" charset="0"/>
              </a:rPr>
              <a:t>- лоток (может быть круглой, квадратной, прямоугольной);</a:t>
            </a:r>
          </a:p>
          <a:p>
            <a:pPr>
              <a:buFontTx/>
              <a:buChar char="-"/>
            </a:pPr>
            <a:r>
              <a:rPr lang="ru-RU" sz="2400" dirty="0" smtClean="0">
                <a:latin typeface="Arial" panose="020B0604020202020204" pitchFamily="34" charset="0"/>
                <a:cs typeface="Arial" panose="020B0604020202020204" pitchFamily="34" charset="0"/>
              </a:rPr>
              <a:t>сами стразы (алмазы) в отдельных пронумерованных пакетиках по цветам;</a:t>
            </a:r>
          </a:p>
          <a:p>
            <a:pPr>
              <a:buFontTx/>
              <a:buChar char="-"/>
            </a:pPr>
            <a:r>
              <a:rPr lang="ru-RU" sz="2400" dirty="0" smtClean="0">
                <a:latin typeface="Arial" panose="020B0604020202020204" pitchFamily="34" charset="0"/>
                <a:cs typeface="Arial" panose="020B0604020202020204" pitchFamily="34" charset="0"/>
              </a:rPr>
              <a:t>Пинцет для работы с камешками или карандаш; </a:t>
            </a:r>
          </a:p>
          <a:p>
            <a:pPr>
              <a:buFontTx/>
              <a:buChar char="-"/>
            </a:pPr>
            <a:r>
              <a:rPr lang="ru-RU" sz="2400" dirty="0" smtClean="0">
                <a:latin typeface="Arial" panose="020B0604020202020204" pitchFamily="34" charset="0"/>
                <a:cs typeface="Arial" panose="020B0604020202020204" pitchFamily="34" charset="0"/>
              </a:rPr>
              <a:t>Линейка для подравнивания стразов; </a:t>
            </a:r>
          </a:p>
          <a:p>
            <a:pPr>
              <a:buFontTx/>
              <a:buChar char="-"/>
            </a:pPr>
            <a:r>
              <a:rPr lang="ru-RU" sz="2400" dirty="0" smtClean="0">
                <a:latin typeface="Arial" panose="020B0604020202020204" pitchFamily="34" charset="0"/>
                <a:cs typeface="Arial" panose="020B0604020202020204" pitchFamily="34" charset="0"/>
              </a:rPr>
              <a:t>Закрепитель.</a:t>
            </a:r>
          </a:p>
          <a:p>
            <a:pPr>
              <a:buNone/>
            </a:pPr>
            <a:r>
              <a:rPr lang="ru-RU" sz="2400" dirty="0" smtClean="0">
                <a:latin typeface="Arial" panose="020B0604020202020204" pitchFamily="34" charset="0"/>
                <a:cs typeface="Arial" panose="020B0604020202020204" pitchFamily="34" charset="0"/>
              </a:rPr>
              <a:t> </a:t>
            </a:r>
            <a:endParaRPr lang="ru-RU" sz="2400" dirty="0">
              <a:latin typeface="Arial" panose="020B0604020202020204" pitchFamily="34" charset="0"/>
              <a:cs typeface="Arial" panose="020B0604020202020204" pitchFamily="34" charset="0"/>
            </a:endParaRPr>
          </a:p>
        </p:txBody>
      </p:sp>
      <p:pic>
        <p:nvPicPr>
          <p:cNvPr id="7" name="Рисунок 6" descr="IMG-4005521ef4f216eb46dfabc74f4f24fd-V.jpg"/>
          <p:cNvPicPr>
            <a:picLocks noChangeAspect="1"/>
          </p:cNvPicPr>
          <p:nvPr/>
        </p:nvPicPr>
        <p:blipFill>
          <a:blip r:embed="rId3" cstate="print">
            <a:lum bright="20000" contrast="20000"/>
          </a:blip>
          <a:srcRect l="6191"/>
          <a:stretch>
            <a:fillRect/>
          </a:stretch>
        </p:blipFill>
        <p:spPr>
          <a:xfrm>
            <a:off x="4797287" y="4253948"/>
            <a:ext cx="3535397" cy="26040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10693031" cy="437322"/>
          </a:xfrm>
        </p:spPr>
        <p:txBody>
          <a:bodyPr>
            <a:normAutofit fontScale="90000"/>
          </a:bodyPr>
          <a:lstStyle/>
          <a:p>
            <a:pPr algn="ctr"/>
            <a:r>
              <a:rPr lang="ru-RU" dirty="0" smtClean="0"/>
              <a:t>Правила безопасной работы с алмазной мозаикой</a:t>
            </a:r>
            <a:endParaRPr lang="ru-RU" dirty="0"/>
          </a:p>
        </p:txBody>
      </p:sp>
      <p:sp>
        <p:nvSpPr>
          <p:cNvPr id="3" name="Содержимое 2"/>
          <p:cNvSpPr>
            <a:spLocks noGrp="1"/>
          </p:cNvSpPr>
          <p:nvPr>
            <p:ph idx="1"/>
          </p:nvPr>
        </p:nvSpPr>
        <p:spPr>
          <a:xfrm>
            <a:off x="1048395" y="1338954"/>
            <a:ext cx="8596668" cy="4637776"/>
          </a:xfrm>
        </p:spPr>
        <p:txBody>
          <a:bodyPr/>
          <a:lstStyle/>
          <a:p>
            <a:pPr>
              <a:buFont typeface="+mj-lt"/>
              <a:buAutoNum type="arabicPeriod"/>
            </a:pPr>
            <a:r>
              <a:rPr lang="ru-RU" dirty="0" smtClean="0"/>
              <a:t>При работе с алмазной мозаикой необходимо, чтобы на рабочей поверхности не было ничего лишнего.</a:t>
            </a:r>
          </a:p>
          <a:p>
            <a:pPr>
              <a:buFont typeface="+mj-lt"/>
              <a:buAutoNum type="arabicPeriod"/>
            </a:pPr>
            <a:r>
              <a:rPr lang="ru-RU" dirty="0" smtClean="0"/>
              <a:t>Использовать инструменты нужно аккуратно, с осторожностью.</a:t>
            </a:r>
          </a:p>
          <a:p>
            <a:pPr>
              <a:buFont typeface="+mj-lt"/>
              <a:buAutoNum type="arabicPeriod"/>
            </a:pPr>
            <a:r>
              <a:rPr lang="ru-RU" dirty="0" smtClean="0"/>
              <a:t>Соблюдать чистоту и порядок на рабочем месте.</a:t>
            </a:r>
          </a:p>
          <a:p>
            <a:pPr>
              <a:buFont typeface="+mj-lt"/>
              <a:buAutoNum type="arabicPeriod"/>
            </a:pPr>
            <a:r>
              <a:rPr lang="ru-RU" dirty="0" smtClean="0"/>
              <a:t>Выполнить работу внимательно, не отвлекаясь посторонними делами.</a:t>
            </a:r>
          </a:p>
          <a:p>
            <a:pPr>
              <a:buFont typeface="+mj-lt"/>
              <a:buAutoNum type="arabicPeriod"/>
            </a:pPr>
            <a:r>
              <a:rPr lang="ru-RU" dirty="0" smtClean="0"/>
              <a:t>По окончании работы убрать свое рабочее место.</a:t>
            </a:r>
          </a:p>
          <a:p>
            <a:pPr>
              <a:buFont typeface="+mj-lt"/>
              <a:buAutoNum type="arabicPeriod"/>
            </a:pPr>
            <a:r>
              <a:rPr lang="ru-RU" dirty="0" smtClean="0"/>
              <a:t>При работе с клеем пользоваться кисточкой, если это требуется.</a:t>
            </a:r>
          </a:p>
          <a:p>
            <a:pPr>
              <a:buFont typeface="+mj-lt"/>
              <a:buAutoNum type="arabicPeriod"/>
            </a:pPr>
            <a:r>
              <a:rPr lang="ru-RU" dirty="0" smtClean="0"/>
              <a:t>Брать то количество клея, которое требуется для выполнения работы на данном этапе.</a:t>
            </a:r>
          </a:p>
          <a:p>
            <a:pPr>
              <a:buFont typeface="+mj-lt"/>
              <a:buAutoNum type="arabicPeriod"/>
            </a:pPr>
            <a:r>
              <a:rPr lang="ru-RU" dirty="0" smtClean="0"/>
              <a:t>Постараться, чтобы клей не попадал на одежду, лицо и особенно в глаза.</a:t>
            </a:r>
          </a:p>
          <a:p>
            <a:pPr>
              <a:buFont typeface="+mj-lt"/>
              <a:buAutoNum type="arabicPeriod"/>
            </a:pPr>
            <a:r>
              <a:rPr lang="ru-RU" dirty="0" smtClean="0"/>
              <a:t>После работы клей плотно закрыть и прибрать на место.</a:t>
            </a:r>
          </a:p>
          <a:p>
            <a:pPr>
              <a:buNone/>
            </a:pPr>
            <a:endParaRPr lang="ru-RU" dirty="0" smtClean="0"/>
          </a:p>
          <a:p>
            <a:pPr>
              <a:buFont typeface="+mj-lt"/>
              <a:buAutoNum type="arabicPeriod"/>
            </a:pPr>
            <a:endParaRPr lang="ru-RU" dirty="0" smtClean="0"/>
          </a:p>
          <a:p>
            <a:pPr>
              <a:buFont typeface="+mj-lt"/>
              <a:buAutoNum type="arabicPeriod"/>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712" y="428604"/>
            <a:ext cx="9956800" cy="737587"/>
          </a:xfrm>
        </p:spPr>
        <p:txBody>
          <a:bodyPr>
            <a:normAutofit/>
          </a:bodyPr>
          <a:lstStyle/>
          <a:p>
            <a:pPr algn="ctr"/>
            <a:r>
              <a:rPr lang="ru-RU" b="1" dirty="0"/>
              <a:t>Последовательность </a:t>
            </a:r>
            <a:r>
              <a:rPr lang="ru-RU" b="1" dirty="0" smtClean="0"/>
              <a:t> выполнения</a:t>
            </a:r>
            <a:endParaRPr lang="ru-RU" b="1" dirty="0"/>
          </a:p>
        </p:txBody>
      </p:sp>
      <p:sp>
        <p:nvSpPr>
          <p:cNvPr id="3" name="Содержимое 2"/>
          <p:cNvSpPr>
            <a:spLocks noGrp="1"/>
          </p:cNvSpPr>
          <p:nvPr>
            <p:ph sz="quarter" idx="1"/>
          </p:nvPr>
        </p:nvSpPr>
        <p:spPr>
          <a:xfrm>
            <a:off x="481181" y="1573431"/>
            <a:ext cx="9956800" cy="4873752"/>
          </a:xfrm>
        </p:spPr>
        <p:txBody>
          <a:bodyPr>
            <a:normAutofit fontScale="92500" lnSpcReduction="20000"/>
          </a:bodyPr>
          <a:lstStyle/>
          <a:p>
            <a:pPr marL="457200" indent="-457200">
              <a:buAutoNum type="arabicPeriod"/>
            </a:pPr>
            <a:r>
              <a:rPr lang="ru-RU" sz="2800" dirty="0"/>
              <a:t>Подготовить </a:t>
            </a:r>
            <a:r>
              <a:rPr lang="ru-RU" sz="2800" dirty="0" smtClean="0"/>
              <a:t>место (стол должен быть идеально чистым, так как основа клеевая, на нее быстро садятся пылинки).</a:t>
            </a:r>
            <a:endParaRPr lang="ru-RU" sz="2800" dirty="0"/>
          </a:p>
          <a:p>
            <a:pPr marL="457200" indent="-457200">
              <a:buAutoNum type="arabicPeriod"/>
            </a:pPr>
            <a:r>
              <a:rPr lang="ru-RU" sz="2800" dirty="0" smtClean="0"/>
              <a:t> Сидеть должно быть удобно, а освещение должно быть достаточным, ведь работа долгая и кропотливая.</a:t>
            </a:r>
            <a:endParaRPr lang="ru-RU" sz="2800" dirty="0"/>
          </a:p>
          <a:p>
            <a:pPr marL="457200" indent="-457200">
              <a:buAutoNum type="arabicPeriod"/>
            </a:pPr>
            <a:r>
              <a:rPr lang="ru-RU" sz="2800" dirty="0"/>
              <a:t>Разложить пакетики со стразами на стол</a:t>
            </a:r>
            <a:r>
              <a:rPr lang="ru-RU" sz="2800" dirty="0" smtClean="0"/>
              <a:t>.</a:t>
            </a:r>
            <a:r>
              <a:rPr lang="ru-RU" sz="2800" dirty="0"/>
              <a:t> </a:t>
            </a:r>
            <a:endParaRPr lang="ru-RU" sz="2800" dirty="0" smtClean="0"/>
          </a:p>
          <a:p>
            <a:pPr marL="457200" indent="-457200">
              <a:buAutoNum type="arabicPeriod"/>
            </a:pPr>
            <a:r>
              <a:rPr lang="ru-RU" sz="2800" dirty="0" smtClean="0"/>
              <a:t>Насыпать стразы в специальную ёмкость.</a:t>
            </a:r>
          </a:p>
          <a:p>
            <a:pPr marL="457200" indent="-457200">
              <a:buAutoNum type="arabicPeriod"/>
            </a:pPr>
            <a:r>
              <a:rPr lang="ru-RU" sz="2800" dirty="0" smtClean="0"/>
              <a:t>Отклеивая плёнку выкладываем стразы соответствии со схемой.</a:t>
            </a:r>
          </a:p>
          <a:p>
            <a:pPr marL="457200" indent="-457200">
              <a:buAutoNum type="arabicPeriod"/>
            </a:pPr>
            <a:r>
              <a:rPr lang="ru-RU" sz="2800" dirty="0" smtClean="0"/>
              <a:t> Такое вышивание следует выполнять с безупречной точностью и строжайшим соблюдением технологии, совершая легкий нажим пинцетом на каждый укладываемый кристалл, чтобы обеспечить надежное закрепление и расположение в положенном месте.</a:t>
            </a:r>
          </a:p>
          <a:p>
            <a:pPr marL="457200" indent="-457200">
              <a:buAutoNum type="arabicPeriod"/>
            </a:pPr>
            <a:endParaRPr lang="ru-RU" sz="2800" dirty="0" smtClean="0"/>
          </a:p>
        </p:txBody>
      </p:sp>
      <p:pic>
        <p:nvPicPr>
          <p:cNvPr id="4" name="Рисунок 3" descr="IMG-6478419c4993458b61e39be2abdf61ec-V.jpg"/>
          <p:cNvPicPr>
            <a:picLocks noChangeAspect="1"/>
          </p:cNvPicPr>
          <p:nvPr/>
        </p:nvPicPr>
        <p:blipFill>
          <a:blip r:embed="rId2" cstate="print">
            <a:lum bright="20000" contrast="20000"/>
          </a:blip>
          <a:stretch>
            <a:fillRect/>
          </a:stretch>
        </p:blipFill>
        <p:spPr>
          <a:xfrm>
            <a:off x="9594574" y="4916424"/>
            <a:ext cx="2597426" cy="194157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5960" y="251791"/>
            <a:ext cx="8596668" cy="622852"/>
          </a:xfrm>
        </p:spPr>
        <p:txBody>
          <a:bodyPr>
            <a:normAutofit fontScale="90000"/>
          </a:bodyPr>
          <a:lstStyle/>
          <a:p>
            <a:pPr algn="ctr"/>
            <a:r>
              <a:rPr lang="ru-RU" dirty="0" smtClean="0"/>
              <a:t>Мастерицам на заметку!</a:t>
            </a:r>
            <a:endParaRPr lang="ru-RU" dirty="0"/>
          </a:p>
        </p:txBody>
      </p:sp>
      <p:sp>
        <p:nvSpPr>
          <p:cNvPr id="3" name="Содержимое 2"/>
          <p:cNvSpPr>
            <a:spLocks noGrp="1"/>
          </p:cNvSpPr>
          <p:nvPr>
            <p:ph idx="1"/>
          </p:nvPr>
        </p:nvSpPr>
        <p:spPr>
          <a:xfrm>
            <a:off x="412291" y="980661"/>
            <a:ext cx="11183362" cy="5241235"/>
          </a:xfrm>
        </p:spPr>
        <p:txBody>
          <a:bodyPr>
            <a:noAutofit/>
          </a:bodyPr>
          <a:lstStyle/>
          <a:p>
            <a:r>
              <a:rPr lang="ru-RU" sz="1600" dirty="0" smtClean="0"/>
              <a:t>Наборы алмазной вышивки делятся на два типа: полная выкладка и частичная выкладка. В первом случае картинка выкладывается целиком, во втором – только главный объект, а фон остается нетронутым.</a:t>
            </a:r>
          </a:p>
          <a:p>
            <a:r>
              <a:rPr lang="ru-RU" sz="1600" dirty="0" smtClean="0"/>
              <a:t>Более красивее и объемнее выглядит полная выкладка, которая образует монолитную поверхность.</a:t>
            </a:r>
          </a:p>
          <a:p>
            <a:r>
              <a:rPr lang="ru-RU" sz="1600" dirty="0" smtClean="0"/>
              <a:t>Частичная выкладка заключается в определенных фрагментах картины, а остальные ее части могут быть просто покрашены или вышиты другими возможными способами. Еще есть вариант, когда остальное место без камней имеет типографическую роспись.</a:t>
            </a:r>
          </a:p>
          <a:p>
            <a:r>
              <a:rPr lang="ru-RU" sz="1600" dirty="0" smtClean="0"/>
              <a:t>Кроме того, в наборах алмазной вышивки встречаются как круглые, так и квадратные стразы. Круглые стразы чаще всего используются при частичной выкладке, а квадратные – при полной. Если присмотреться, то в наборе два типа квадратных страз: на одном 9 граней, на другом – 13. Те, кто занимаются алмазной вышивкой, уже поделились на два лагеря. Одни считают, что выкладывать оба типа квадратных страз нужно произвольно, так как это придает картинке особый эффект, когда стразы переливаются на свету. Другие же убеждены, что выкладывать 9-гранные и 13-гранные стразы нужно в шахматном порядке: это делает работу более аккуратной, хоть и замедляет процесс</a:t>
            </a:r>
            <a:r>
              <a:rPr lang="ru-RU" sz="1600" i="1" dirty="0" smtClean="0"/>
              <a:t>.</a:t>
            </a:r>
            <a:endParaRPr lang="ru-RU" sz="1600" dirty="0" smtClean="0"/>
          </a:p>
          <a:p>
            <a:r>
              <a:rPr lang="ru-RU" sz="1600" dirty="0" smtClean="0"/>
              <a:t>Завершенной работе разнообразие огранки придаст неповторимый, переливающийся блеск за счет разного отражения падающего света.</a:t>
            </a:r>
          </a:p>
          <a:p>
            <a:r>
              <a:rPr lang="ru-RU" sz="1600" dirty="0" smtClean="0"/>
              <a:t>Круглые стразы также имеют огранку и придают готовому изделию больший блеск. Их использование уместнее для выкладывания цветов, бабочек, райских птичек и зимних «морозных» пейзажей.</a:t>
            </a:r>
            <a:endParaRPr lang="ru-R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61" y="0"/>
            <a:ext cx="10058400" cy="1143000"/>
          </a:xfrm>
        </p:spPr>
        <p:txBody>
          <a:bodyPr/>
          <a:lstStyle/>
          <a:p>
            <a:pPr algn="ctr"/>
            <a:r>
              <a:rPr lang="ru-RU" b="1" dirty="0"/>
              <a:t>Авторский анализ</a:t>
            </a:r>
          </a:p>
        </p:txBody>
      </p:sp>
      <p:sp>
        <p:nvSpPr>
          <p:cNvPr id="3" name="Содержимое 2"/>
          <p:cNvSpPr>
            <a:spLocks noGrp="1"/>
          </p:cNvSpPr>
          <p:nvPr>
            <p:ph sz="quarter" idx="2"/>
          </p:nvPr>
        </p:nvSpPr>
        <p:spPr>
          <a:xfrm>
            <a:off x="401668" y="2169619"/>
            <a:ext cx="5270262" cy="3886200"/>
          </a:xfrm>
        </p:spPr>
        <p:txBody>
          <a:bodyPr>
            <a:normAutofit fontScale="77500" lnSpcReduction="20000"/>
          </a:bodyPr>
          <a:lstStyle/>
          <a:p>
            <a:r>
              <a:rPr lang="ru-RU" sz="2800" dirty="0"/>
              <a:t>Развивается мелкая </a:t>
            </a:r>
            <a:r>
              <a:rPr lang="ru-RU" sz="2800" dirty="0" smtClean="0"/>
              <a:t>моторика;</a:t>
            </a:r>
            <a:endParaRPr lang="ru-RU" sz="2800" dirty="0"/>
          </a:p>
          <a:p>
            <a:r>
              <a:rPr lang="ru-RU" sz="2800" dirty="0" smtClean="0"/>
              <a:t>Успокаивает; </a:t>
            </a:r>
            <a:endParaRPr lang="ru-RU" sz="2800" dirty="0"/>
          </a:p>
          <a:p>
            <a:r>
              <a:rPr lang="ru-RU" sz="2800" dirty="0"/>
              <a:t>Работа с разными цветами не позволяет глазам </a:t>
            </a:r>
            <a:r>
              <a:rPr lang="ru-RU" sz="2800" dirty="0" smtClean="0"/>
              <a:t>уставать;</a:t>
            </a:r>
          </a:p>
          <a:p>
            <a:r>
              <a:rPr lang="ru-RU" sz="2800" dirty="0" smtClean="0"/>
              <a:t> Красиво (стразы дают интересную фактуру за счет огранки);</a:t>
            </a:r>
          </a:p>
          <a:p>
            <a:r>
              <a:rPr lang="ru-RU" sz="2800" dirty="0" smtClean="0"/>
              <a:t> Дешевле в некоторой степени, потому что готовую картину можно не покрывать стеклом; </a:t>
            </a:r>
          </a:p>
          <a:p>
            <a:r>
              <a:rPr lang="ru-RU" sz="2800" dirty="0" smtClean="0"/>
              <a:t> Интересно и просто (даже дети могут справиться с работой).</a:t>
            </a:r>
            <a:endParaRPr lang="ru-RU" sz="2800" dirty="0"/>
          </a:p>
        </p:txBody>
      </p:sp>
      <p:sp>
        <p:nvSpPr>
          <p:cNvPr id="4" name="Содержимое 3"/>
          <p:cNvSpPr>
            <a:spLocks noGrp="1"/>
          </p:cNvSpPr>
          <p:nvPr>
            <p:ph sz="quarter" idx="4"/>
          </p:nvPr>
        </p:nvSpPr>
        <p:spPr>
          <a:xfrm>
            <a:off x="5810248" y="2143116"/>
            <a:ext cx="4876800" cy="3886200"/>
          </a:xfrm>
        </p:spPr>
        <p:txBody>
          <a:bodyPr>
            <a:normAutofit fontScale="77500" lnSpcReduction="20000"/>
          </a:bodyPr>
          <a:lstStyle/>
          <a:p>
            <a:r>
              <a:rPr lang="ru-RU" sz="2800" dirty="0"/>
              <a:t>Занимает много </a:t>
            </a:r>
            <a:r>
              <a:rPr lang="ru-RU" sz="2800" dirty="0" smtClean="0"/>
              <a:t>времени;</a:t>
            </a:r>
            <a:endParaRPr lang="ru-RU" sz="2800" dirty="0"/>
          </a:p>
          <a:p>
            <a:r>
              <a:rPr lang="ru-RU" sz="2800" dirty="0"/>
              <a:t>Меленькие стразы могут рассыпаться и </a:t>
            </a:r>
            <a:r>
              <a:rPr lang="ru-RU" sz="2800" dirty="0" smtClean="0"/>
              <a:t>теряться;</a:t>
            </a:r>
          </a:p>
          <a:p>
            <a:r>
              <a:rPr lang="ru-RU" sz="2800" dirty="0" smtClean="0"/>
              <a:t> Высокая цена некоторых наборов (материалов); </a:t>
            </a:r>
          </a:p>
          <a:p>
            <a:r>
              <a:rPr lang="ru-RU" sz="2800" dirty="0" smtClean="0"/>
              <a:t> Трудоемкость работы (качественное наклеивание страз занимает много времени);</a:t>
            </a:r>
          </a:p>
          <a:p>
            <a:r>
              <a:rPr lang="ru-RU" sz="2800" dirty="0" smtClean="0"/>
              <a:t> Бракованные стразы (разного цвета, размера, с дефектами).</a:t>
            </a:r>
            <a:endParaRPr lang="ru-RU" sz="2800" dirty="0"/>
          </a:p>
        </p:txBody>
      </p:sp>
      <p:sp>
        <p:nvSpPr>
          <p:cNvPr id="5" name="Текст 4"/>
          <p:cNvSpPr>
            <a:spLocks noGrp="1"/>
          </p:cNvSpPr>
          <p:nvPr>
            <p:ph type="body" sz="quarter" idx="1"/>
          </p:nvPr>
        </p:nvSpPr>
        <p:spPr>
          <a:xfrm>
            <a:off x="542472" y="875043"/>
            <a:ext cx="4876800" cy="658368"/>
          </a:xfrm>
        </p:spPr>
        <p:txBody>
          <a:bodyPr/>
          <a:lstStyle/>
          <a:p>
            <a:pPr algn="ctr"/>
            <a:r>
              <a:rPr lang="ru-RU" b="1" dirty="0"/>
              <a:t>Положительные стороны</a:t>
            </a:r>
          </a:p>
        </p:txBody>
      </p:sp>
      <p:sp>
        <p:nvSpPr>
          <p:cNvPr id="6" name="Текст 5"/>
          <p:cNvSpPr>
            <a:spLocks noGrp="1"/>
          </p:cNvSpPr>
          <p:nvPr>
            <p:ph type="body" sz="quarter" idx="3"/>
          </p:nvPr>
        </p:nvSpPr>
        <p:spPr>
          <a:xfrm>
            <a:off x="5367955" y="901547"/>
            <a:ext cx="5790375" cy="658368"/>
          </a:xfrm>
        </p:spPr>
        <p:txBody>
          <a:bodyPr/>
          <a:lstStyle/>
          <a:p>
            <a:pPr algn="ctr"/>
            <a:r>
              <a:rPr lang="ru-RU" b="1" dirty="0">
                <a:solidFill>
                  <a:schemeClr val="tx1">
                    <a:lumMod val="65000"/>
                    <a:lumOff val="35000"/>
                  </a:schemeClr>
                </a:solidFill>
              </a:rPr>
              <a:t>Отрицательные </a:t>
            </a:r>
            <a:r>
              <a:rPr lang="ru-RU" b="1" dirty="0" smtClean="0">
                <a:solidFill>
                  <a:schemeClr val="tx1">
                    <a:lumMod val="65000"/>
                    <a:lumOff val="35000"/>
                  </a:schemeClr>
                </a:solidFill>
              </a:rPr>
              <a:t>стороны </a:t>
            </a:r>
            <a:endParaRPr lang="ru-RU"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0186" y="1166192"/>
            <a:ext cx="8596668" cy="742122"/>
          </a:xfrm>
        </p:spPr>
        <p:txBody>
          <a:bodyPr/>
          <a:lstStyle/>
          <a:p>
            <a:pPr algn="ctr"/>
            <a:r>
              <a:rPr lang="ru-RU" dirty="0" smtClean="0"/>
              <a:t>Исследование показало:</a:t>
            </a:r>
            <a:endParaRPr lang="ru-RU" dirty="0"/>
          </a:p>
        </p:txBody>
      </p:sp>
      <p:sp>
        <p:nvSpPr>
          <p:cNvPr id="6" name="Содержимое 5"/>
          <p:cNvSpPr>
            <a:spLocks noGrp="1"/>
          </p:cNvSpPr>
          <p:nvPr>
            <p:ph sz="quarter" idx="4"/>
          </p:nvPr>
        </p:nvSpPr>
        <p:spPr>
          <a:xfrm>
            <a:off x="1060174" y="2737245"/>
            <a:ext cx="8213827" cy="3304117"/>
          </a:xfrm>
        </p:spPr>
        <p:txBody>
          <a:bodyPr/>
          <a:lstStyle/>
          <a:p>
            <a:pPr>
              <a:buFont typeface="+mj-lt"/>
              <a:buAutoNum type="arabicPeriod"/>
            </a:pPr>
            <a:r>
              <a:rPr lang="ru-RU" dirty="0" smtClean="0"/>
              <a:t>История возникновения алмазной мозаики включает в себя несколько тысячелетий.</a:t>
            </a:r>
          </a:p>
          <a:p>
            <a:pPr>
              <a:buFont typeface="+mj-lt"/>
              <a:buAutoNum type="arabicPeriod"/>
            </a:pPr>
            <a:r>
              <a:rPr lang="ru-RU" dirty="0" smtClean="0"/>
              <a:t> Техника «Алмазная мозаика» достаточно легкая из существующих техник.</a:t>
            </a:r>
          </a:p>
          <a:p>
            <a:pPr>
              <a:buFont typeface="+mj-lt"/>
              <a:buAutoNum type="arabicPeriod"/>
            </a:pPr>
            <a:r>
              <a:rPr lang="ru-RU" dirty="0" smtClean="0"/>
              <a:t>Всего лишь при некоторой аккуратности можно получить уникальный подарок или отличное дополнение к интерьеру комнаты.</a:t>
            </a:r>
          </a:p>
          <a:p>
            <a:pPr>
              <a:buFont typeface="+mj-lt"/>
              <a:buAutoNum type="arabicPeriod"/>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1501" y="569843"/>
            <a:ext cx="7863840" cy="596348"/>
          </a:xfrm>
        </p:spPr>
        <p:txBody>
          <a:bodyPr>
            <a:normAutofit fontScale="90000"/>
          </a:bodyPr>
          <a:lstStyle/>
          <a:p>
            <a:pPr algn="ct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4400" dirty="0" smtClean="0"/>
              <a:t>Вывод</a:t>
            </a:r>
            <a:r>
              <a:rPr lang="ru-RU" sz="4400" dirty="0"/>
              <a:t> </a:t>
            </a:r>
            <a:endParaRPr lang="ru-RU" sz="3200" dirty="0"/>
          </a:p>
        </p:txBody>
      </p:sp>
      <p:sp>
        <p:nvSpPr>
          <p:cNvPr id="4" name="Содержимое 3"/>
          <p:cNvSpPr>
            <a:spLocks noGrp="1"/>
          </p:cNvSpPr>
          <p:nvPr>
            <p:ph sz="half" idx="1"/>
          </p:nvPr>
        </p:nvSpPr>
        <p:spPr>
          <a:xfrm>
            <a:off x="579743" y="1998580"/>
            <a:ext cx="11612257" cy="4667263"/>
          </a:xfrm>
        </p:spPr>
        <p:txBody>
          <a:bodyPr>
            <a:normAutofit/>
          </a:bodyPr>
          <a:lstStyle/>
          <a:p>
            <a:pPr algn="just"/>
            <a:r>
              <a:rPr lang="ru-RU" sz="2800" dirty="0" smtClean="0">
                <a:latin typeface="Arial" panose="020B0604020202020204" pitchFamily="34" charset="0"/>
                <a:cs typeface="Arial" panose="020B0604020202020204" pitchFamily="34" charset="0"/>
              </a:rPr>
              <a:t>За время  работы над проектом я пришла к выводу, что алмазная мозаика прогоняет стресс и мрачные мысли, успокаивается нервная система, улучшается настроение , повышается внимательность, собранность, вырабатывается усидчивость и аккуратность. Заканчивая этот проект, я подвожу итог своей работы на данном этапе. Главное – это, конечно же, огромное эстетическое душевное удовольствие, которое я получила, проходя все этапы работы над картиной. Проведя за работой много часов и дней, я еще раз столкнулась с необходимостью дисциплины, организованности, контроля над собой.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t>Используемые источники:</a:t>
            </a:r>
            <a:endParaRPr lang="ru-RU" sz="4000" b="1" dirty="0"/>
          </a:p>
        </p:txBody>
      </p:sp>
      <p:sp>
        <p:nvSpPr>
          <p:cNvPr id="3" name="Содержимое 2"/>
          <p:cNvSpPr>
            <a:spLocks noGrp="1"/>
          </p:cNvSpPr>
          <p:nvPr>
            <p:ph idx="1"/>
          </p:nvPr>
        </p:nvSpPr>
        <p:spPr/>
        <p:txBody>
          <a:bodyPr/>
          <a:lstStyle/>
          <a:p>
            <a:r>
              <a:rPr lang="en-US" dirty="0" smtClean="0">
                <a:hlinkClick r:id="rId2"/>
              </a:rPr>
              <a:t>https://nsportal.ru/shkola/tekhnologiya/library/2019/04/03/tvorcheskiy-proekt-almaznaya-mozaika</a:t>
            </a:r>
            <a:endParaRPr lang="ru-RU" dirty="0" smtClean="0"/>
          </a:p>
          <a:p>
            <a:r>
              <a:rPr lang="en-US" dirty="0" smtClean="0">
                <a:hlinkClick r:id="rId3"/>
              </a:rPr>
              <a:t>https://leroymerlin.ru/advice/dekor/chto-takoe-almaznaya-mozaika-i-kak-ee-sobirat/</a:t>
            </a:r>
            <a:endParaRPr lang="ru-RU" dirty="0" smtClean="0"/>
          </a:p>
          <a:p>
            <a:r>
              <a:rPr lang="en-US" dirty="0" smtClean="0">
                <a:hlinkClick r:id="rId4"/>
              </a:rPr>
              <a:t>https://baryshnyam.blogspot.com/2021/02/instrumenty-dlya-sozdaniya-almaznoj-mozaiki.html</a:t>
            </a:r>
            <a:endParaRPr lang="ru-RU" dirty="0" smtClean="0"/>
          </a:p>
          <a:p>
            <a:pPr>
              <a:buNone/>
            </a:pP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E672E01-DA5C-4FAA-A24F-B74FCB7FACD9}"/>
              </a:ext>
            </a:extLst>
          </p:cNvPr>
          <p:cNvSpPr>
            <a:spLocks noGrp="1"/>
          </p:cNvSpPr>
          <p:nvPr>
            <p:ph type="title"/>
          </p:nvPr>
        </p:nvSpPr>
        <p:spPr>
          <a:xfrm>
            <a:off x="2295330" y="219269"/>
            <a:ext cx="7940351" cy="499188"/>
          </a:xfrm>
        </p:spPr>
        <p:txBody>
          <a:bodyPr>
            <a:normAutofit fontScale="90000"/>
          </a:bodyPr>
          <a:lstStyle/>
          <a:p>
            <a:r>
              <a:rPr lang="ru-RU" dirty="0"/>
              <a:t>Информационная карта проекта </a:t>
            </a:r>
          </a:p>
        </p:txBody>
      </p:sp>
      <p:graphicFrame>
        <p:nvGraphicFramePr>
          <p:cNvPr id="4" name="Таблица 4">
            <a:extLst>
              <a:ext uri="{FF2B5EF4-FFF2-40B4-BE49-F238E27FC236}">
                <a16:creationId xmlns:a16="http://schemas.microsoft.com/office/drawing/2014/main" xmlns="" id="{E99A488D-33D9-4183-A9BA-D2C2A462DED3}"/>
              </a:ext>
            </a:extLst>
          </p:cNvPr>
          <p:cNvGraphicFramePr>
            <a:graphicFrameLocks noGrp="1"/>
          </p:cNvGraphicFramePr>
          <p:nvPr>
            <p:extLst>
              <p:ext uri="{D42A27DB-BD31-4B8C-83A1-F6EECF244321}">
                <p14:modId xmlns:p14="http://schemas.microsoft.com/office/powerpoint/2010/main" xmlns="" val="3184547658"/>
              </p:ext>
            </p:extLst>
          </p:nvPr>
        </p:nvGraphicFramePr>
        <p:xfrm>
          <a:off x="1194319" y="1082354"/>
          <a:ext cx="10036364" cy="5370149"/>
        </p:xfrm>
        <a:graphic>
          <a:graphicData uri="http://schemas.openxmlformats.org/drawingml/2006/table">
            <a:tbl>
              <a:tblPr firstRow="1" bandRow="1">
                <a:tableStyleId>{5C22544A-7EE6-4342-B048-85BDC9FD1C3A}</a:tableStyleId>
              </a:tblPr>
              <a:tblGrid>
                <a:gridCol w="2833131">
                  <a:extLst>
                    <a:ext uri="{9D8B030D-6E8A-4147-A177-3AD203B41FA5}">
                      <a16:colId xmlns:a16="http://schemas.microsoft.com/office/drawing/2014/main" xmlns="" val="188382928"/>
                    </a:ext>
                  </a:extLst>
                </a:gridCol>
                <a:gridCol w="7203233">
                  <a:extLst>
                    <a:ext uri="{9D8B030D-6E8A-4147-A177-3AD203B41FA5}">
                      <a16:colId xmlns:a16="http://schemas.microsoft.com/office/drawing/2014/main" xmlns="" val="3350577161"/>
                    </a:ext>
                  </a:extLst>
                </a:gridCol>
              </a:tblGrid>
              <a:tr h="845937">
                <a:tc>
                  <a:txBody>
                    <a:bodyPr/>
                    <a:lstStyle/>
                    <a:p>
                      <a:r>
                        <a:rPr lang="ru-RU" dirty="0">
                          <a:solidFill>
                            <a:schemeClr val="tx1"/>
                          </a:solidFill>
                          <a:latin typeface="Arial" panose="020B0604020202020204" pitchFamily="34" charset="0"/>
                          <a:cs typeface="Arial" panose="020B0604020202020204" pitchFamily="34" charset="0"/>
                        </a:rPr>
                        <a:t>Название проекта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b="0" i="0" u="none" dirty="0">
                          <a:solidFill>
                            <a:schemeClr val="tx1"/>
                          </a:solidFill>
                          <a:latin typeface="Arial" panose="020B0604020202020204" pitchFamily="34" charset="0"/>
                          <a:cs typeface="Arial" panose="020B0604020202020204" pitchFamily="34" charset="0"/>
                        </a:rPr>
                        <a:t>Алмазная мозаика </a:t>
                      </a:r>
                      <a:r>
                        <a:rPr lang="ru-RU" b="0" i="0" u="none" dirty="0" smtClean="0">
                          <a:solidFill>
                            <a:schemeClr val="tx1"/>
                          </a:solidFill>
                          <a:latin typeface="Arial" panose="020B0604020202020204" pitchFamily="34" charset="0"/>
                          <a:cs typeface="Arial" panose="020B0604020202020204" pitchFamily="34" charset="0"/>
                        </a:rPr>
                        <a:t>«Букет сирени»</a:t>
                      </a:r>
                      <a:endParaRPr lang="ru-RU" b="0" i="0" u="none"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14445655"/>
                  </a:ext>
                </a:extLst>
              </a:tr>
              <a:tr h="523361">
                <a:tc>
                  <a:txBody>
                    <a:bodyPr/>
                    <a:lstStyle/>
                    <a:p>
                      <a:r>
                        <a:rPr lang="ru-RU" b="1" dirty="0">
                          <a:solidFill>
                            <a:schemeClr val="tx1"/>
                          </a:solidFill>
                          <a:latin typeface="Arial" panose="020B0604020202020204" pitchFamily="34" charset="0"/>
                          <a:cs typeface="Arial" panose="020B0604020202020204" pitchFamily="34" charset="0"/>
                        </a:rPr>
                        <a:t>Организаторы</a:t>
                      </a:r>
                      <a:r>
                        <a:rPr lang="ru-RU" dirty="0">
                          <a:solidFill>
                            <a:schemeClr val="tx1"/>
                          </a:solidFill>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dirty="0">
                          <a:latin typeface="Arial" panose="020B0604020202020204" pitchFamily="34" charset="0"/>
                          <a:cs typeface="Arial" panose="020B0604020202020204" pitchFamily="34" charset="0"/>
                        </a:rPr>
                        <a:t>Учитель по технологии - Николаева Марина Валерьевна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44828671"/>
                  </a:ext>
                </a:extLst>
              </a:tr>
              <a:tr h="1396674">
                <a:tc>
                  <a:txBody>
                    <a:bodyPr/>
                    <a:lstStyle/>
                    <a:p>
                      <a:r>
                        <a:rPr lang="ru-RU" b="1" dirty="0">
                          <a:latin typeface="Arial" panose="020B0604020202020204" pitchFamily="34" charset="0"/>
                          <a:cs typeface="Arial" panose="020B0604020202020204" pitchFamily="34" charset="0"/>
                        </a:rPr>
                        <a:t>Краткое содержание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dirty="0">
                          <a:latin typeface="Arial" panose="020B0604020202020204" pitchFamily="34" charset="0"/>
                          <a:cs typeface="Arial" panose="020B0604020202020204" pitchFamily="34" charset="0"/>
                        </a:rPr>
                        <a:t>В основе идеи данного проекта лежит комплексный подход, сочетающий в себе информацию о происхождении мозаики, о её истории, как она изменялась, где использовалась и с какими целями. С какой целью и почему я выбрала для проекта именно эту </a:t>
                      </a:r>
                      <a:r>
                        <a:rPr lang="ru-RU" dirty="0" smtClean="0">
                          <a:latin typeface="Arial" panose="020B0604020202020204" pitchFamily="34" charset="0"/>
                          <a:cs typeface="Arial" panose="020B0604020202020204" pitchFamily="34" charset="0"/>
                        </a:rPr>
                        <a:t>тему.</a:t>
                      </a:r>
                      <a:endParaRPr lang="ru-RU"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83490595"/>
                  </a:ext>
                </a:extLst>
              </a:tr>
              <a:tr h="845937">
                <a:tc>
                  <a:txBody>
                    <a:bodyPr/>
                    <a:lstStyle/>
                    <a:p>
                      <a:r>
                        <a:rPr lang="ru-RU" b="1" dirty="0">
                          <a:latin typeface="Arial" panose="020B0604020202020204" pitchFamily="34" charset="0"/>
                          <a:cs typeface="Arial" panose="020B0604020202020204" pitchFamily="34" charset="0"/>
                        </a:rPr>
                        <a:t>Участники</a:t>
                      </a:r>
                      <a:r>
                        <a:rPr lang="ru-RU" dirty="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dirty="0">
                          <a:latin typeface="Arial" panose="020B0604020202020204" pitchFamily="34" charset="0"/>
                          <a:cs typeface="Arial" panose="020B0604020202020204" pitchFamily="34" charset="0"/>
                        </a:rPr>
                        <a:t>Ученица </a:t>
                      </a:r>
                      <a:r>
                        <a:rPr lang="ru-RU" dirty="0" smtClean="0">
                          <a:latin typeface="Arial" panose="020B0604020202020204" pitchFamily="34" charset="0"/>
                          <a:cs typeface="Arial" panose="020B0604020202020204" pitchFamily="34" charset="0"/>
                        </a:rPr>
                        <a:t>8А </a:t>
                      </a:r>
                      <a:r>
                        <a:rPr lang="ru-RU" dirty="0">
                          <a:latin typeface="Arial" panose="020B0604020202020204" pitchFamily="34" charset="0"/>
                          <a:cs typeface="Arial" panose="020B0604020202020204" pitchFamily="34" charset="0"/>
                        </a:rPr>
                        <a:t>класса </a:t>
                      </a:r>
                      <a:r>
                        <a:rPr lang="ru-RU" dirty="0" smtClean="0">
                          <a:latin typeface="Arial" panose="020B0604020202020204" pitchFamily="34" charset="0"/>
                          <a:cs typeface="Arial" panose="020B0604020202020204" pitchFamily="34" charset="0"/>
                        </a:rPr>
                        <a:t>Стратан Валерия</a:t>
                      </a:r>
                      <a:endParaRPr lang="ru-RU"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7657758"/>
                  </a:ext>
                </a:extLst>
              </a:tr>
              <a:tr h="845937">
                <a:tc>
                  <a:txBody>
                    <a:bodyPr/>
                    <a:lstStyle/>
                    <a:p>
                      <a:r>
                        <a:rPr lang="ru-RU" b="1" dirty="0">
                          <a:latin typeface="Arial" panose="020B0604020202020204" pitchFamily="34" charset="0"/>
                          <a:cs typeface="Arial" panose="020B0604020202020204" pitchFamily="34" charset="0"/>
                        </a:rPr>
                        <a:t>Время реализации проекта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mtClean="0">
                          <a:latin typeface="Arial" panose="020B0604020202020204" pitchFamily="34" charset="0"/>
                          <a:cs typeface="Arial" panose="020B0604020202020204" pitchFamily="34" charset="0"/>
                        </a:rPr>
                        <a:t>2022-2023 </a:t>
                      </a:r>
                      <a:r>
                        <a:rPr lang="ru-RU" dirty="0">
                          <a:latin typeface="Arial" panose="020B0604020202020204" pitchFamily="34" charset="0"/>
                          <a:cs typeface="Arial" panose="020B0604020202020204" pitchFamily="34" charset="0"/>
                        </a:rPr>
                        <a:t>учебный год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15488177"/>
                  </a:ext>
                </a:extLst>
              </a:tr>
              <a:tr h="845937">
                <a:tc>
                  <a:txBody>
                    <a:bodyPr/>
                    <a:lstStyle/>
                    <a:p>
                      <a:r>
                        <a:rPr lang="ru-RU" b="1" dirty="0">
                          <a:latin typeface="Arial" panose="020B0604020202020204" pitchFamily="34" charset="0"/>
                          <a:cs typeface="Arial" panose="020B0604020202020204" pitchFamily="34" charset="0"/>
                        </a:rPr>
                        <a:t>Спонсоры и партнёры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dirty="0">
                          <a:latin typeface="Arial" panose="020B0604020202020204" pitchFamily="34" charset="0"/>
                          <a:cs typeface="Arial" panose="020B0604020202020204" pitchFamily="34" charset="0"/>
                        </a:rPr>
                        <a:t>Родители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20414183"/>
                  </a:ext>
                </a:extLst>
              </a:tr>
            </a:tbl>
          </a:graphicData>
        </a:graphic>
      </p:graphicFrame>
    </p:spTree>
    <p:extLst>
      <p:ext uri="{BB962C8B-B14F-4D97-AF65-F5344CB8AC3E}">
        <p14:creationId xmlns:p14="http://schemas.microsoft.com/office/powerpoint/2010/main" xmlns="" val="246479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8F03B3E-77AB-4753-B6BB-29F44186A755}"/>
              </a:ext>
            </a:extLst>
          </p:cNvPr>
          <p:cNvSpPr>
            <a:spLocks noGrp="1"/>
          </p:cNvSpPr>
          <p:nvPr>
            <p:ph type="title"/>
          </p:nvPr>
        </p:nvSpPr>
        <p:spPr>
          <a:xfrm>
            <a:off x="1492898" y="531067"/>
            <a:ext cx="8733453" cy="919065"/>
          </a:xfrm>
        </p:spPr>
        <p:txBody>
          <a:bodyPr/>
          <a:lstStyle/>
          <a:p>
            <a:r>
              <a:rPr lang="ru-RU" dirty="0">
                <a:latin typeface="Arial" panose="020B0604020202020204" pitchFamily="34" charset="0"/>
                <a:cs typeface="Arial" panose="020B0604020202020204" pitchFamily="34" charset="0"/>
              </a:rPr>
              <a:t>Актуальность проекта </a:t>
            </a:r>
          </a:p>
        </p:txBody>
      </p:sp>
      <p:sp>
        <p:nvSpPr>
          <p:cNvPr id="3" name="Объект 2">
            <a:extLst>
              <a:ext uri="{FF2B5EF4-FFF2-40B4-BE49-F238E27FC236}">
                <a16:creationId xmlns:a16="http://schemas.microsoft.com/office/drawing/2014/main" xmlns="" id="{DF1A7B06-1A8B-4498-B10C-357BE12655CD}"/>
              </a:ext>
            </a:extLst>
          </p:cNvPr>
          <p:cNvSpPr>
            <a:spLocks noGrp="1"/>
          </p:cNvSpPr>
          <p:nvPr>
            <p:ph idx="1"/>
          </p:nvPr>
        </p:nvSpPr>
        <p:spPr>
          <a:xfrm>
            <a:off x="357810" y="1245704"/>
            <a:ext cx="11039060" cy="5612296"/>
          </a:xfrm>
        </p:spPr>
        <p:txBody>
          <a:bodyPr>
            <a:normAutofit/>
          </a:bodyPr>
          <a:lstStyle/>
          <a:p>
            <a:pPr algn="just">
              <a:lnSpc>
                <a:spcPct val="120000"/>
              </a:lnSpc>
              <a:spcBef>
                <a:spcPts val="0"/>
              </a:spcBef>
            </a:pPr>
            <a:r>
              <a:rPr lang="ru-RU" sz="2400" dirty="0" smtClean="0">
                <a:latin typeface="Arial" panose="020B0604020202020204" pitchFamily="34" charset="0"/>
                <a:cs typeface="Arial" panose="020B0604020202020204" pitchFamily="34" charset="0"/>
              </a:rPr>
              <a:t>Поводом реализовать этот проект послужило то, что мозаика встречается не единожды в нашей жизни. На домах улиц или в храмах и церквях, а так же во многих исторических местах, таких как дворцы или замки. На самом деле, в наше время современным детям достаточно неинтересно углубляться в историю и узнавать что-то новое, они попросту незаинтересованы в этом, акцентируя внимания на более «нужных» вещах. Именно поэтому созданный на данную тему проект направлен на то, чтобы максимально заинтересовать слушателя, выполнив и предоставив творческую работу на выставку.</a:t>
            </a:r>
          </a:p>
        </p:txBody>
      </p:sp>
    </p:spTree>
    <p:extLst>
      <p:ext uri="{BB962C8B-B14F-4D97-AF65-F5344CB8AC3E}">
        <p14:creationId xmlns:p14="http://schemas.microsoft.com/office/powerpoint/2010/main" xmlns="" val="148137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2377" y="1908313"/>
            <a:ext cx="8596668" cy="689113"/>
          </a:xfrm>
        </p:spPr>
        <p:txBody>
          <a:bodyPr/>
          <a:lstStyle/>
          <a:p>
            <a:r>
              <a:rPr lang="ru-RU" dirty="0" smtClean="0"/>
              <a:t>Задачи проекта:</a:t>
            </a:r>
            <a:endParaRPr lang="ru-RU" dirty="0"/>
          </a:p>
        </p:txBody>
      </p:sp>
      <p:sp>
        <p:nvSpPr>
          <p:cNvPr id="3" name="Содержимое 2"/>
          <p:cNvSpPr>
            <a:spLocks noGrp="1"/>
          </p:cNvSpPr>
          <p:nvPr>
            <p:ph idx="1"/>
          </p:nvPr>
        </p:nvSpPr>
        <p:spPr>
          <a:xfrm>
            <a:off x="690586" y="1206434"/>
            <a:ext cx="8596668" cy="701879"/>
          </a:xfrm>
        </p:spPr>
        <p:txBody>
          <a:bodyPr>
            <a:normAutofit/>
          </a:bodyPr>
          <a:lstStyle/>
          <a:p>
            <a:r>
              <a:rPr lang="ru-RU" sz="2000" dirty="0" smtClean="0"/>
              <a:t>Изготовить картину в технике алмазная мозаика.</a:t>
            </a:r>
            <a:endParaRPr lang="ru-RU" sz="2000" dirty="0"/>
          </a:p>
        </p:txBody>
      </p:sp>
      <p:sp>
        <p:nvSpPr>
          <p:cNvPr id="4" name="Заголовок 1"/>
          <p:cNvSpPr txBox="1">
            <a:spLocks/>
          </p:cNvSpPr>
          <p:nvPr/>
        </p:nvSpPr>
        <p:spPr>
          <a:xfrm>
            <a:off x="882742" y="616227"/>
            <a:ext cx="8596668" cy="689113"/>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chemeClr val="accent1"/>
                </a:solidFill>
                <a:effectLst/>
                <a:uLnTx/>
                <a:uFillTx/>
                <a:latin typeface="+mj-lt"/>
                <a:ea typeface="+mj-ea"/>
                <a:cs typeface="+mj-cs"/>
              </a:rPr>
              <a:t>Цель проекта:</a:t>
            </a:r>
            <a:endParaRPr kumimoji="0" lang="ru-RU" sz="3600" b="0" i="0" u="none" strike="noStrike" kern="1200" cap="none" spc="0" normalizeH="0" baseline="0" noProof="0" dirty="0">
              <a:ln>
                <a:noFill/>
              </a:ln>
              <a:solidFill>
                <a:schemeClr val="accent1"/>
              </a:solidFill>
              <a:effectLst/>
              <a:uLnTx/>
              <a:uFillTx/>
              <a:latin typeface="+mj-lt"/>
              <a:ea typeface="+mj-ea"/>
              <a:cs typeface="+mj-cs"/>
            </a:endParaRPr>
          </a:p>
        </p:txBody>
      </p:sp>
      <p:sp>
        <p:nvSpPr>
          <p:cNvPr id="5" name="Содержимое 2"/>
          <p:cNvSpPr txBox="1">
            <a:spLocks/>
          </p:cNvSpPr>
          <p:nvPr/>
        </p:nvSpPr>
        <p:spPr>
          <a:xfrm>
            <a:off x="776725" y="2763565"/>
            <a:ext cx="8596668" cy="2908365"/>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ru-RU"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Изучить историю алмазной мозаики;</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ru-RU"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Разработать и выполнить проект;</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ru-RU"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Подобрать материалы, инструменты</a:t>
            </a:r>
            <a:r>
              <a:rPr kumimoji="0" lang="ru-RU" sz="20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и приспособления;</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ru-RU"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Анализировать идеи и выбрать наилучший вариант;</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ru-RU"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Оценить проделанную работу.</a:t>
            </a:r>
            <a:endParaRPr kumimoji="0" lang="ru-RU"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899" y="304800"/>
            <a:ext cx="8596668" cy="1320800"/>
          </a:xfrm>
        </p:spPr>
        <p:txBody>
          <a:bodyPr/>
          <a:lstStyle/>
          <a:p>
            <a:r>
              <a:rPr lang="ru-RU" dirty="0" smtClean="0">
                <a:latin typeface="Arial" panose="020B0604020202020204" pitchFamily="34" charset="0"/>
                <a:cs typeface="Arial" panose="020B0604020202020204" pitchFamily="34" charset="0"/>
              </a:rPr>
              <a:t>Историческая справка</a:t>
            </a:r>
            <a:endParaRPr lang="ru-RU" dirty="0"/>
          </a:p>
        </p:txBody>
      </p:sp>
      <p:sp>
        <p:nvSpPr>
          <p:cNvPr id="3" name="Содержимое 2"/>
          <p:cNvSpPr>
            <a:spLocks noGrp="1"/>
          </p:cNvSpPr>
          <p:nvPr>
            <p:ph idx="1"/>
          </p:nvPr>
        </p:nvSpPr>
        <p:spPr>
          <a:xfrm>
            <a:off x="611073" y="1524484"/>
            <a:ext cx="10587014" cy="4293220"/>
          </a:xfrm>
        </p:spPr>
        <p:txBody>
          <a:bodyPr>
            <a:normAutofit/>
          </a:bodyPr>
          <a:lstStyle/>
          <a:p>
            <a:pPr algn="just"/>
            <a:r>
              <a:rPr lang="ru-RU" sz="2400" b="1" dirty="0" smtClean="0">
                <a:latin typeface="Arial" panose="020B0604020202020204" pitchFamily="34" charset="0"/>
                <a:cs typeface="Arial" panose="020B0604020202020204" pitchFamily="34" charset="0"/>
              </a:rPr>
              <a:t>Алмазная вышивка (мозаика)- </a:t>
            </a:r>
            <a:r>
              <a:rPr lang="ru-RU" sz="2400" dirty="0" smtClean="0">
                <a:latin typeface="Arial" panose="020B0604020202020204" pitchFamily="34" charset="0"/>
                <a:cs typeface="Arial" panose="020B0604020202020204" pitchFamily="34" charset="0"/>
              </a:rPr>
              <a:t>это новшество в современном рукоделии. Даже для самых искушенных мастеров это что-то новое и неизданное. Несмотря на то, что вышивание имеет многовековую историю развития, этот вид работ ни с чем не сравним по методу выполнения. Ещё в прошлом веке была достаточно удивительной такая работа, ведь изюминкой является отсутствие иголок и ниток. Своё название этот вид работ получил из-за ювелирной точности и сосредоточенности.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D815709-DBBF-4521-9DBC-2042FFAA9872}"/>
              </a:ext>
            </a:extLst>
          </p:cNvPr>
          <p:cNvSpPr>
            <a:spLocks noGrp="1"/>
          </p:cNvSpPr>
          <p:nvPr>
            <p:ph idx="1"/>
          </p:nvPr>
        </p:nvSpPr>
        <p:spPr>
          <a:xfrm>
            <a:off x="629477" y="1166191"/>
            <a:ext cx="11217965" cy="3352800"/>
          </a:xfrm>
        </p:spPr>
        <p:txBody>
          <a:bodyPr>
            <a:normAutofit/>
          </a:bodyPr>
          <a:lstStyle/>
          <a:p>
            <a:pPr algn="just"/>
            <a:r>
              <a:rPr lang="ru-RU" sz="2400" b="1" dirty="0">
                <a:latin typeface="Arial" panose="020B0604020202020204" pitchFamily="34" charset="0"/>
                <a:cs typeface="Arial" panose="020B0604020202020204" pitchFamily="34" charset="0"/>
              </a:rPr>
              <a:t>Мозаика</a:t>
            </a:r>
            <a:r>
              <a:rPr lang="ru-RU" sz="2400" dirty="0">
                <a:latin typeface="Arial" panose="020B0604020202020204" pitchFamily="34" charset="0"/>
                <a:cs typeface="Arial" panose="020B0604020202020204" pitchFamily="34" charset="0"/>
              </a:rPr>
              <a:t> - в переводе с латинского (</a:t>
            </a:r>
            <a:r>
              <a:rPr lang="en-AU" sz="2400" dirty="0">
                <a:latin typeface="Arial" panose="020B0604020202020204" pitchFamily="34" charset="0"/>
                <a:cs typeface="Arial" panose="020B0604020202020204" pitchFamily="34" charset="0"/>
              </a:rPr>
              <a:t>musivum</a:t>
            </a:r>
            <a:r>
              <a:rPr lang="ru-RU" sz="2400" dirty="0">
                <a:latin typeface="Arial" panose="020B0604020202020204" pitchFamily="34" charset="0"/>
                <a:cs typeface="Arial" panose="020B0604020202020204" pitchFamily="34" charset="0"/>
              </a:rPr>
              <a:t>) – произведение, посвященное музам. Как факт, мозаика – это один из древнейших видов монументального искусства, изображение или узор, выполненный из однородных или различных по цвету и материалу элементов (камень, смальта, стекло, керамика, галька и </a:t>
            </a:r>
            <a:r>
              <a:rPr lang="ru-RU" sz="2400" dirty="0" err="1">
                <a:latin typeface="Arial" panose="020B0604020202020204" pitchFamily="34" charset="0"/>
                <a:cs typeface="Arial" panose="020B0604020202020204" pitchFamily="34" charset="0"/>
              </a:rPr>
              <a:t>тд</a:t>
            </a:r>
            <a:r>
              <a:rPr lang="ru-RU" sz="2400" dirty="0">
                <a:latin typeface="Arial" panose="020B0604020202020204" pitchFamily="34" charset="0"/>
                <a:cs typeface="Arial" panose="020B0604020202020204" pitchFamily="34" charset="0"/>
              </a:rPr>
              <a:t>).  </a:t>
            </a:r>
          </a:p>
          <a:p>
            <a:pPr marL="0" indent="0" algn="just">
              <a:buNone/>
            </a:pPr>
            <a:r>
              <a:rPr lang="ru-RU" sz="2400" dirty="0">
                <a:latin typeface="Arial" panose="020B0604020202020204" pitchFamily="34" charset="0"/>
                <a:cs typeface="Arial" panose="020B0604020202020204" pitchFamily="34" charset="0"/>
              </a:rPr>
              <a:t/>
            </a:r>
            <a:br>
              <a:rPr lang="ru-RU" sz="2400" dirty="0">
                <a:latin typeface="Arial" panose="020B0604020202020204" pitchFamily="34" charset="0"/>
                <a:cs typeface="Arial" panose="020B0604020202020204" pitchFamily="34" charset="0"/>
              </a:rPr>
            </a:br>
            <a:endParaRPr lang="ru-RU" sz="2400"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xmlns="" id="{FC2CA548-C514-4838-A71E-D4A370D49FE2}"/>
              </a:ext>
            </a:extLst>
          </p:cNvPr>
          <p:cNvPicPr>
            <a:picLocks noChangeAspect="1"/>
          </p:cNvPicPr>
          <p:nvPr/>
        </p:nvPicPr>
        <p:blipFill>
          <a:blip r:embed="rId3" cstate="print"/>
          <a:stretch>
            <a:fillRect/>
          </a:stretch>
        </p:blipFill>
        <p:spPr>
          <a:xfrm>
            <a:off x="4445363" y="4053587"/>
            <a:ext cx="3570513" cy="2380343"/>
          </a:xfrm>
          <a:prstGeom prst="rect">
            <a:avLst/>
          </a:prstGeom>
        </p:spPr>
      </p:pic>
      <p:pic>
        <p:nvPicPr>
          <p:cNvPr id="5" name="Рисунок 4">
            <a:extLst>
              <a:ext uri="{FF2B5EF4-FFF2-40B4-BE49-F238E27FC236}">
                <a16:creationId xmlns:a16="http://schemas.microsoft.com/office/drawing/2014/main" xmlns="" id="{6BAFA972-649D-426D-A3D6-C0CB44C7EC71}"/>
              </a:ext>
            </a:extLst>
          </p:cNvPr>
          <p:cNvPicPr>
            <a:picLocks noChangeAspect="1"/>
          </p:cNvPicPr>
          <p:nvPr/>
        </p:nvPicPr>
        <p:blipFill>
          <a:blip r:embed="rId4" cstate="print"/>
          <a:stretch>
            <a:fillRect/>
          </a:stretch>
        </p:blipFill>
        <p:spPr>
          <a:xfrm>
            <a:off x="8283013" y="4083385"/>
            <a:ext cx="3570513" cy="2390302"/>
          </a:xfrm>
          <a:prstGeom prst="rect">
            <a:avLst/>
          </a:prstGeom>
        </p:spPr>
      </p:pic>
      <p:pic>
        <p:nvPicPr>
          <p:cNvPr id="6" name="Рисунок 5">
            <a:extLst>
              <a:ext uri="{FF2B5EF4-FFF2-40B4-BE49-F238E27FC236}">
                <a16:creationId xmlns:a16="http://schemas.microsoft.com/office/drawing/2014/main" xmlns="" id="{748E1C35-3E68-48ED-9076-F38268ED745C}"/>
              </a:ext>
            </a:extLst>
          </p:cNvPr>
          <p:cNvPicPr>
            <a:picLocks noChangeAspect="1"/>
          </p:cNvPicPr>
          <p:nvPr/>
        </p:nvPicPr>
        <p:blipFill>
          <a:blip r:embed="rId5" cstate="print"/>
          <a:stretch>
            <a:fillRect/>
          </a:stretch>
        </p:blipFill>
        <p:spPr>
          <a:xfrm>
            <a:off x="649900" y="4083384"/>
            <a:ext cx="3570513" cy="2395313"/>
          </a:xfrm>
          <a:prstGeom prst="rect">
            <a:avLst/>
          </a:prstGeom>
        </p:spPr>
      </p:pic>
    </p:spTree>
    <p:extLst>
      <p:ext uri="{BB962C8B-B14F-4D97-AF65-F5344CB8AC3E}">
        <p14:creationId xmlns:p14="http://schemas.microsoft.com/office/powerpoint/2010/main" xmlns="" val="331957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7C883C3A-F55A-4397-AB77-6826D0DBBA77}"/>
              </a:ext>
            </a:extLst>
          </p:cNvPr>
          <p:cNvSpPr>
            <a:spLocks noGrp="1"/>
          </p:cNvSpPr>
          <p:nvPr>
            <p:ph idx="1"/>
          </p:nvPr>
        </p:nvSpPr>
        <p:spPr>
          <a:xfrm>
            <a:off x="702366" y="742122"/>
            <a:ext cx="10573072" cy="3933260"/>
          </a:xfrm>
        </p:spPr>
        <p:txBody>
          <a:bodyPr>
            <a:noAutofit/>
          </a:bodyPr>
          <a:lstStyle/>
          <a:p>
            <a:pPr algn="just" fontAlgn="base"/>
            <a:r>
              <a:rPr lang="ru-RU" sz="2400" dirty="0" smtClean="0">
                <a:latin typeface="Arial" panose="020B0604020202020204" pitchFamily="34" charset="0"/>
                <a:cs typeface="Arial" panose="020B0604020202020204" pitchFamily="34" charset="0"/>
              </a:rPr>
              <a:t>Расцветом </a:t>
            </a:r>
            <a:r>
              <a:rPr lang="ru-RU" sz="2400" dirty="0">
                <a:latin typeface="Arial" panose="020B0604020202020204" pitchFamily="34" charset="0"/>
                <a:cs typeface="Arial" panose="020B0604020202020204" pitchFamily="34" charset="0"/>
              </a:rPr>
              <a:t>мозаичного искусства является эпоха византийской империи, Византийская мозаика утонченная, кладка поражает тонкостью слоев и совершенством форм. Особенностями являются фон мозаичных полотен преимущественно золотой, хотя многим «полотнам» характерны зеленые и </a:t>
            </a:r>
            <a:r>
              <a:rPr lang="ru-RU" sz="2400" dirty="0" smtClean="0">
                <a:latin typeface="Arial" panose="020B0604020202020204" pitchFamily="34" charset="0"/>
                <a:cs typeface="Arial" panose="020B0604020202020204" pitchFamily="34" charset="0"/>
              </a:rPr>
              <a:t>белые </a:t>
            </a:r>
            <a:r>
              <a:rPr lang="ru-RU" sz="2400" dirty="0">
                <a:latin typeface="Arial" panose="020B0604020202020204" pitchFamily="34" charset="0"/>
                <a:cs typeface="Arial" panose="020B0604020202020204" pitchFamily="34" charset="0"/>
              </a:rPr>
              <a:t>тона. Наборы из смальт и камней (часто полудрагоценных) не шлифовались, что придавало им большую глубину цвета</a:t>
            </a:r>
            <a:r>
              <a:rPr lang="ru-RU" sz="2400" dirty="0" smtClean="0">
                <a:latin typeface="Arial" panose="020B0604020202020204" pitchFamily="34" charset="0"/>
                <a:cs typeface="Arial" panose="020B0604020202020204" pitchFamily="34" charset="0"/>
              </a:rPr>
              <a:t>. А так же применяя мозаику, получалось добиться оптического эффекта расширения помещения, причем очень успешно. </a:t>
            </a:r>
            <a:endParaRPr lang="ru-RU" sz="24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xmlns="" id="{64EFCB1A-E932-4AB3-9249-32AAB13F0C6A}"/>
              </a:ext>
            </a:extLst>
          </p:cNvPr>
          <p:cNvPicPr>
            <a:picLocks noChangeAspect="1"/>
          </p:cNvPicPr>
          <p:nvPr/>
        </p:nvPicPr>
        <p:blipFill>
          <a:blip r:embed="rId2" cstate="print"/>
          <a:stretch>
            <a:fillRect/>
          </a:stretch>
        </p:blipFill>
        <p:spPr>
          <a:xfrm>
            <a:off x="8430870" y="4554692"/>
            <a:ext cx="2780469" cy="2064029"/>
          </a:xfrm>
          <a:prstGeom prst="rect">
            <a:avLst/>
          </a:prstGeom>
        </p:spPr>
      </p:pic>
      <p:pic>
        <p:nvPicPr>
          <p:cNvPr id="7" name="Рисунок 6">
            <a:extLst>
              <a:ext uri="{FF2B5EF4-FFF2-40B4-BE49-F238E27FC236}">
                <a16:creationId xmlns:a16="http://schemas.microsoft.com/office/drawing/2014/main" xmlns="" id="{C528A7F9-45B2-4B03-BA3F-4A78EFC66399}"/>
              </a:ext>
            </a:extLst>
          </p:cNvPr>
          <p:cNvPicPr>
            <a:picLocks noChangeAspect="1"/>
          </p:cNvPicPr>
          <p:nvPr/>
        </p:nvPicPr>
        <p:blipFill>
          <a:blip r:embed="rId3" cstate="print"/>
          <a:stretch>
            <a:fillRect/>
          </a:stretch>
        </p:blipFill>
        <p:spPr>
          <a:xfrm>
            <a:off x="1717162" y="4561373"/>
            <a:ext cx="1719749" cy="2296627"/>
          </a:xfrm>
          <a:prstGeom prst="rect">
            <a:avLst/>
          </a:prstGeom>
        </p:spPr>
      </p:pic>
      <p:pic>
        <p:nvPicPr>
          <p:cNvPr id="8" name="Рисунок 7">
            <a:extLst>
              <a:ext uri="{FF2B5EF4-FFF2-40B4-BE49-F238E27FC236}">
                <a16:creationId xmlns:a16="http://schemas.microsoft.com/office/drawing/2014/main" xmlns="" id="{D6CFAE8E-87BF-4F84-ADC1-A4B15754BE36}"/>
              </a:ext>
            </a:extLst>
          </p:cNvPr>
          <p:cNvPicPr>
            <a:picLocks noChangeAspect="1"/>
          </p:cNvPicPr>
          <p:nvPr/>
        </p:nvPicPr>
        <p:blipFill>
          <a:blip r:embed="rId4" cstate="print"/>
          <a:stretch>
            <a:fillRect/>
          </a:stretch>
        </p:blipFill>
        <p:spPr>
          <a:xfrm>
            <a:off x="4349065" y="4473598"/>
            <a:ext cx="3181685" cy="2384402"/>
          </a:xfrm>
          <a:prstGeom prst="rect">
            <a:avLst/>
          </a:prstGeom>
        </p:spPr>
      </p:pic>
    </p:spTree>
    <p:extLst>
      <p:ext uri="{BB962C8B-B14F-4D97-AF65-F5344CB8AC3E}">
        <p14:creationId xmlns:p14="http://schemas.microsoft.com/office/powerpoint/2010/main" xmlns="" val="315673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D65991D-1594-4B98-AEAB-5443C6C81EAF}"/>
              </a:ext>
            </a:extLst>
          </p:cNvPr>
          <p:cNvSpPr>
            <a:spLocks noGrp="1"/>
          </p:cNvSpPr>
          <p:nvPr>
            <p:ph idx="1"/>
          </p:nvPr>
        </p:nvSpPr>
        <p:spPr>
          <a:xfrm>
            <a:off x="596348" y="251927"/>
            <a:ext cx="11132232" cy="3789986"/>
          </a:xfrm>
        </p:spPr>
        <p:txBody>
          <a:bodyPr>
            <a:noAutofit/>
          </a:bodyPr>
          <a:lstStyle/>
          <a:p>
            <a:pPr algn="just" fontAlgn="base"/>
            <a:r>
              <a:rPr lang="ru-RU" sz="2400" b="1" dirty="0">
                <a:latin typeface="Arial" panose="020B0604020202020204" pitchFamily="34" charset="0"/>
                <a:cs typeface="Arial" panose="020B0604020202020204" pitchFamily="34" charset="0"/>
              </a:rPr>
              <a:t>Стеклянная мозаика</a:t>
            </a:r>
            <a:r>
              <a:rPr lang="ru-RU" sz="2400" dirty="0">
                <a:latin typeface="Arial" panose="020B0604020202020204" pitchFamily="34" charset="0"/>
                <a:cs typeface="Arial" panose="020B0604020202020204" pitchFamily="34" charset="0"/>
              </a:rPr>
              <a:t> - наиболее доступный материал для создания мозаичного декора. Этот материал прочен, устойчив к влаге и бытовым химикатам, перепадам температур. Благодаря этим свойствам, стеклянная мозаика широко используется как в интерьерном декоре (ванные комнаты, бассейны, камины и </a:t>
            </a:r>
            <a:r>
              <a:rPr lang="ru-RU" sz="2400" dirty="0" err="1">
                <a:latin typeface="Arial" panose="020B0604020202020204" pitchFamily="34" charset="0"/>
                <a:cs typeface="Arial" panose="020B0604020202020204" pitchFamily="34" charset="0"/>
              </a:rPr>
              <a:t>тд</a:t>
            </a:r>
            <a:r>
              <a:rPr lang="ru-RU" sz="2400" dirty="0">
                <a:latin typeface="Arial" panose="020B0604020202020204" pitchFamily="34" charset="0"/>
                <a:cs typeface="Arial" panose="020B0604020202020204" pitchFamily="34" charset="0"/>
              </a:rPr>
              <a:t>), так и в экстерьерном (например, облицовочный декор).</a:t>
            </a:r>
          </a:p>
          <a:p>
            <a:pPr algn="just"/>
            <a:r>
              <a:rPr lang="ru-RU" sz="2400" b="1" dirty="0" smtClean="0">
                <a:latin typeface="Arial" panose="020B0604020202020204" pitchFamily="34" charset="0"/>
                <a:cs typeface="Arial" panose="020B0604020202020204" pitchFamily="34" charset="0"/>
              </a:rPr>
              <a:t>Смальта</a:t>
            </a:r>
            <a:r>
              <a:rPr lang="ru-RU" sz="2400" b="1" dirty="0">
                <a:latin typeface="Arial" panose="020B0604020202020204" pitchFamily="34" charset="0"/>
                <a:cs typeface="Arial" panose="020B0604020202020204" pitchFamily="34" charset="0"/>
              </a:rPr>
              <a:t>.</a:t>
            </a:r>
            <a:r>
              <a:rPr lang="ru-RU" sz="2400" dirty="0">
                <a:latin typeface="Arial" panose="020B0604020202020204" pitchFamily="34" charset="0"/>
                <a:cs typeface="Arial" panose="020B0604020202020204" pitchFamily="34" charset="0"/>
              </a:rPr>
              <a:t> Под смальтой понимают цветное непрозрачное стекло, представленное чаще всего в форме квадратных пластинок.</a:t>
            </a:r>
          </a:p>
        </p:txBody>
      </p:sp>
      <p:pic>
        <p:nvPicPr>
          <p:cNvPr id="5" name="Рисунок 4">
            <a:extLst>
              <a:ext uri="{FF2B5EF4-FFF2-40B4-BE49-F238E27FC236}">
                <a16:creationId xmlns:a16="http://schemas.microsoft.com/office/drawing/2014/main" xmlns="" id="{3D36DD6B-960B-4727-84C8-F59A1A2C31BD}"/>
              </a:ext>
            </a:extLst>
          </p:cNvPr>
          <p:cNvPicPr>
            <a:picLocks noChangeAspect="1"/>
          </p:cNvPicPr>
          <p:nvPr/>
        </p:nvPicPr>
        <p:blipFill>
          <a:blip r:embed="rId3" cstate="print"/>
          <a:stretch>
            <a:fillRect/>
          </a:stretch>
        </p:blipFill>
        <p:spPr>
          <a:xfrm>
            <a:off x="6610603" y="3768013"/>
            <a:ext cx="3089987" cy="3089987"/>
          </a:xfrm>
          <a:prstGeom prst="rect">
            <a:avLst/>
          </a:prstGeom>
        </p:spPr>
      </p:pic>
      <p:pic>
        <p:nvPicPr>
          <p:cNvPr id="7" name="Рисунок 6">
            <a:extLst>
              <a:ext uri="{FF2B5EF4-FFF2-40B4-BE49-F238E27FC236}">
                <a16:creationId xmlns:a16="http://schemas.microsoft.com/office/drawing/2014/main" xmlns="" id="{CFEB663F-B8BC-462C-9550-4B150EEB14EB}"/>
              </a:ext>
            </a:extLst>
          </p:cNvPr>
          <p:cNvPicPr>
            <a:picLocks noChangeAspect="1"/>
          </p:cNvPicPr>
          <p:nvPr/>
        </p:nvPicPr>
        <p:blipFill>
          <a:blip r:embed="rId4" cstate="print"/>
          <a:stretch>
            <a:fillRect/>
          </a:stretch>
        </p:blipFill>
        <p:spPr>
          <a:xfrm>
            <a:off x="2248948" y="3762570"/>
            <a:ext cx="4127240" cy="3095430"/>
          </a:xfrm>
          <a:prstGeom prst="rect">
            <a:avLst/>
          </a:prstGeom>
        </p:spPr>
      </p:pic>
    </p:spTree>
    <p:extLst>
      <p:ext uri="{BB962C8B-B14F-4D97-AF65-F5344CB8AC3E}">
        <p14:creationId xmlns:p14="http://schemas.microsoft.com/office/powerpoint/2010/main" xmlns="" val="2968637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712" y="0"/>
            <a:ext cx="9652000" cy="1143000"/>
          </a:xfrm>
        </p:spPr>
        <p:txBody>
          <a:bodyPr/>
          <a:lstStyle/>
          <a:p>
            <a:pPr algn="ctr"/>
            <a:r>
              <a:rPr lang="ru-RU" b="0" dirty="0" smtClean="0"/>
              <a:t>Поиск идей и вариантов</a:t>
            </a:r>
            <a:endParaRPr lang="ru-RU" b="0" dirty="0"/>
          </a:p>
        </p:txBody>
      </p:sp>
      <p:sp>
        <p:nvSpPr>
          <p:cNvPr id="3" name="Содержимое 2"/>
          <p:cNvSpPr>
            <a:spLocks noGrp="1"/>
          </p:cNvSpPr>
          <p:nvPr>
            <p:ph idx="1"/>
          </p:nvPr>
        </p:nvSpPr>
        <p:spPr>
          <a:xfrm>
            <a:off x="571460" y="755374"/>
            <a:ext cx="11342243" cy="5448244"/>
          </a:xfrm>
        </p:spPr>
        <p:txBody>
          <a:bodyPr/>
          <a:lstStyle/>
          <a:p>
            <a:pPr>
              <a:buNone/>
            </a:pPr>
            <a:r>
              <a:rPr lang="ru-RU" dirty="0" smtClean="0"/>
              <a:t>  В интернете и в магазинах можно найти множество вариантов набора алмазной вышивки. Изучив предложенные наборы, я выбрала для себя следующие варианты</a:t>
            </a:r>
            <a:r>
              <a:rPr lang="en-US" dirty="0" smtClean="0"/>
              <a:t>:</a:t>
            </a:r>
            <a:r>
              <a:rPr lang="ru-RU" dirty="0" smtClean="0"/>
              <a:t> </a:t>
            </a:r>
            <a:endParaRPr lang="ru-RU" dirty="0"/>
          </a:p>
        </p:txBody>
      </p:sp>
      <p:pic>
        <p:nvPicPr>
          <p:cNvPr id="1026" name="Picture 2" descr="C:\Users\Маша\Desktop\IMG_20191121_193001_738.JPG"/>
          <p:cNvPicPr>
            <a:picLocks noChangeAspect="1" noChangeArrowheads="1"/>
          </p:cNvPicPr>
          <p:nvPr/>
        </p:nvPicPr>
        <p:blipFill>
          <a:blip r:embed="rId2" cstate="print"/>
          <a:srcRect/>
          <a:stretch>
            <a:fillRect/>
          </a:stretch>
        </p:blipFill>
        <p:spPr bwMode="auto">
          <a:xfrm>
            <a:off x="203712" y="2068586"/>
            <a:ext cx="3073400" cy="2419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C:\Users\Маша\Desktop\IMG_20191121_192941_598.JPG"/>
          <p:cNvPicPr>
            <a:picLocks noChangeAspect="1" noChangeArrowheads="1"/>
          </p:cNvPicPr>
          <p:nvPr/>
        </p:nvPicPr>
        <p:blipFill>
          <a:blip r:embed="rId3" cstate="print"/>
          <a:srcRect/>
          <a:stretch>
            <a:fillRect/>
          </a:stretch>
        </p:blipFill>
        <p:spPr bwMode="auto">
          <a:xfrm>
            <a:off x="3452176" y="2158453"/>
            <a:ext cx="2698747" cy="2307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Прямоугольник 7"/>
          <p:cNvSpPr/>
          <p:nvPr/>
        </p:nvSpPr>
        <p:spPr>
          <a:xfrm>
            <a:off x="307243" y="1634780"/>
            <a:ext cx="2589170" cy="369332"/>
          </a:xfrm>
          <a:prstGeom prst="rect">
            <a:avLst/>
          </a:prstGeom>
          <a:solidFill>
            <a:schemeClr val="accent2"/>
          </a:solidFill>
        </p:spPr>
        <p:txBody>
          <a:bodyPr wrap="none">
            <a:spAutoFit/>
          </a:bodyPr>
          <a:lstStyle/>
          <a:p>
            <a:r>
              <a:rPr lang="ru-RU" dirty="0" smtClean="0"/>
              <a:t>Идея №1 «Тигренок». </a:t>
            </a:r>
            <a:endParaRPr lang="ru-RU" dirty="0"/>
          </a:p>
        </p:txBody>
      </p:sp>
      <p:sp>
        <p:nvSpPr>
          <p:cNvPr id="9" name="Прямоугольник 8"/>
          <p:cNvSpPr/>
          <p:nvPr/>
        </p:nvSpPr>
        <p:spPr>
          <a:xfrm>
            <a:off x="3515951" y="1610554"/>
            <a:ext cx="2515432" cy="369332"/>
          </a:xfrm>
          <a:prstGeom prst="rect">
            <a:avLst/>
          </a:prstGeom>
          <a:solidFill>
            <a:schemeClr val="accent2"/>
          </a:solidFill>
        </p:spPr>
        <p:txBody>
          <a:bodyPr wrap="none">
            <a:spAutoFit/>
          </a:bodyPr>
          <a:lstStyle/>
          <a:p>
            <a:r>
              <a:rPr lang="ru-RU" dirty="0" smtClean="0"/>
              <a:t>Идея №2 «Цветочки».</a:t>
            </a:r>
            <a:endParaRPr lang="ru-RU" dirty="0"/>
          </a:p>
        </p:txBody>
      </p:sp>
      <p:sp>
        <p:nvSpPr>
          <p:cNvPr id="10" name="Прямоугольник 9"/>
          <p:cNvSpPr/>
          <p:nvPr/>
        </p:nvSpPr>
        <p:spPr>
          <a:xfrm>
            <a:off x="1537254" y="4696031"/>
            <a:ext cx="8624711" cy="1323439"/>
          </a:xfrm>
          <a:prstGeom prst="rect">
            <a:avLst/>
          </a:prstGeom>
        </p:spPr>
        <p:txBody>
          <a:bodyPr wrap="square">
            <a:spAutoFit/>
          </a:bodyPr>
          <a:lstStyle/>
          <a:p>
            <a:r>
              <a:rPr lang="ru-RU" sz="2000" dirty="0" smtClean="0"/>
              <a:t>Посоветовавшись с близкими  мне людьми, я выбрала идею под номером 4. Изделие обошлось мне в 890 рублей и было куплено в магазине «Танго».</a:t>
            </a:r>
          </a:p>
          <a:p>
            <a:pPr>
              <a:buNone/>
            </a:pPr>
            <a:endParaRPr lang="ru-RU" sz="2000" dirty="0"/>
          </a:p>
        </p:txBody>
      </p:sp>
      <p:sp>
        <p:nvSpPr>
          <p:cNvPr id="11" name="Прямоугольник 10"/>
          <p:cNvSpPr/>
          <p:nvPr/>
        </p:nvSpPr>
        <p:spPr>
          <a:xfrm>
            <a:off x="7429509" y="5072074"/>
            <a:ext cx="2481976" cy="369332"/>
          </a:xfrm>
          <a:prstGeom prst="rect">
            <a:avLst/>
          </a:prstGeom>
        </p:spPr>
        <p:txBody>
          <a:bodyPr wrap="square">
            <a:spAutoFit/>
          </a:bodyPr>
          <a:lstStyle/>
          <a:p>
            <a:pPr>
              <a:buNone/>
            </a:pPr>
            <a:r>
              <a:rPr lang="ru-RU" dirty="0" smtClean="0"/>
              <a:t> </a:t>
            </a:r>
            <a:endParaRPr lang="ru-RU" dirty="0"/>
          </a:p>
        </p:txBody>
      </p:sp>
      <p:pic>
        <p:nvPicPr>
          <p:cNvPr id="12" name="Picture 4" descr="Алмазная вышивка-мозаика,готовые работы - 1500 ₴, купить на IZI (3180085)"/>
          <p:cNvPicPr>
            <a:picLocks noChangeAspect="1" noChangeArrowheads="1"/>
          </p:cNvPicPr>
          <p:nvPr/>
        </p:nvPicPr>
        <p:blipFill>
          <a:blip r:embed="rId4" cstate="print"/>
          <a:srcRect l="6322" t="1054" r="6225" b="3051"/>
          <a:stretch>
            <a:fillRect/>
          </a:stretch>
        </p:blipFill>
        <p:spPr bwMode="auto">
          <a:xfrm>
            <a:off x="6330122" y="2080590"/>
            <a:ext cx="2866888" cy="2345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Прямоугольник 12"/>
          <p:cNvSpPr/>
          <p:nvPr/>
        </p:nvSpPr>
        <p:spPr>
          <a:xfrm>
            <a:off x="6436373" y="1614901"/>
            <a:ext cx="2626040" cy="369332"/>
          </a:xfrm>
          <a:prstGeom prst="rect">
            <a:avLst/>
          </a:prstGeom>
          <a:solidFill>
            <a:schemeClr val="accent2"/>
          </a:solidFill>
        </p:spPr>
        <p:txBody>
          <a:bodyPr wrap="none">
            <a:spAutoFit/>
          </a:bodyPr>
          <a:lstStyle/>
          <a:p>
            <a:r>
              <a:rPr lang="ru-RU" dirty="0" smtClean="0"/>
              <a:t>Идея №3 «Лабрадор». </a:t>
            </a:r>
            <a:endParaRPr lang="ru-RU" dirty="0"/>
          </a:p>
        </p:txBody>
      </p:sp>
      <p:pic>
        <p:nvPicPr>
          <p:cNvPr id="14" name="Picture 2" descr="Алмазная вышивка Белоснежка — купить на Яндекс.Маркете"/>
          <p:cNvPicPr>
            <a:picLocks noChangeAspect="1" noChangeArrowheads="1"/>
          </p:cNvPicPr>
          <p:nvPr/>
        </p:nvPicPr>
        <p:blipFill>
          <a:blip r:embed="rId5" cstate="print"/>
          <a:srcRect/>
          <a:stretch>
            <a:fillRect/>
          </a:stretch>
        </p:blipFill>
        <p:spPr bwMode="auto">
          <a:xfrm>
            <a:off x="9442386" y="1940617"/>
            <a:ext cx="2357438" cy="2571748"/>
          </a:xfrm>
          <a:prstGeom prst="rect">
            <a:avLst/>
          </a:prstGeom>
          <a:noFill/>
        </p:spPr>
      </p:pic>
      <p:sp>
        <p:nvSpPr>
          <p:cNvPr id="15" name="Прямоугольник 14"/>
          <p:cNvSpPr/>
          <p:nvPr/>
        </p:nvSpPr>
        <p:spPr>
          <a:xfrm>
            <a:off x="9305468" y="1502258"/>
            <a:ext cx="2358338" cy="369332"/>
          </a:xfrm>
          <a:prstGeom prst="rect">
            <a:avLst/>
          </a:prstGeom>
          <a:solidFill>
            <a:schemeClr val="accent2"/>
          </a:solidFill>
        </p:spPr>
        <p:txBody>
          <a:bodyPr wrap="none">
            <a:spAutoFit/>
          </a:bodyPr>
          <a:lstStyle/>
          <a:p>
            <a:r>
              <a:rPr lang="ru-RU" dirty="0" smtClean="0"/>
              <a:t>Идея №4 «Сирень». </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408</TotalTime>
  <Words>1136</Words>
  <Application>Microsoft Office PowerPoint</Application>
  <PresentationFormat>Произвольный</PresentationFormat>
  <Paragraphs>102</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Творческий проект по технологии на тему алмазная мозаика «Букет сирени»</vt:lpstr>
      <vt:lpstr>Информационная карта проекта </vt:lpstr>
      <vt:lpstr>Актуальность проекта </vt:lpstr>
      <vt:lpstr>Задачи проекта:</vt:lpstr>
      <vt:lpstr>Историческая справка</vt:lpstr>
      <vt:lpstr>Слайд 6</vt:lpstr>
      <vt:lpstr>Слайд 7</vt:lpstr>
      <vt:lpstr>Слайд 8</vt:lpstr>
      <vt:lpstr>Поиск идей и вариантов</vt:lpstr>
      <vt:lpstr>Инструменты и оборудование </vt:lpstr>
      <vt:lpstr>Правила безопасной работы с алмазной мозаикой</vt:lpstr>
      <vt:lpstr>Последовательность  выполнения</vt:lpstr>
      <vt:lpstr>Мастерицам на заметку!</vt:lpstr>
      <vt:lpstr>Авторский анализ</vt:lpstr>
      <vt:lpstr>Исследование показало:</vt:lpstr>
      <vt:lpstr>       Вывод </vt:lpstr>
      <vt:lpstr>Используемые 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Алмазная мозайка « Яхта в шторме»</dc:title>
  <dc:creator>2</dc:creator>
  <cp:lastModifiedBy>Учитель</cp:lastModifiedBy>
  <cp:revision>49</cp:revision>
  <dcterms:created xsi:type="dcterms:W3CDTF">2021-05-11T10:01:31Z</dcterms:created>
  <dcterms:modified xsi:type="dcterms:W3CDTF">2023-11-02T06:45:49Z</dcterms:modified>
</cp:coreProperties>
</file>