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88" r:id="rId2"/>
    <p:sldId id="289" r:id="rId3"/>
    <p:sldId id="290" r:id="rId4"/>
    <p:sldId id="291" r:id="rId5"/>
    <p:sldId id="292" r:id="rId6"/>
    <p:sldId id="332" r:id="rId7"/>
    <p:sldId id="333" r:id="rId8"/>
    <p:sldId id="313" r:id="rId9"/>
    <p:sldId id="314" r:id="rId10"/>
    <p:sldId id="330" r:id="rId11"/>
    <p:sldId id="331" r:id="rId12"/>
    <p:sldId id="335" r:id="rId13"/>
    <p:sldId id="321" r:id="rId14"/>
    <p:sldId id="317" r:id="rId15"/>
    <p:sldId id="338" r:id="rId16"/>
    <p:sldId id="334" r:id="rId17"/>
    <p:sldId id="324" r:id="rId18"/>
    <p:sldId id="293" r:id="rId19"/>
    <p:sldId id="294" r:id="rId20"/>
    <p:sldId id="323" r:id="rId21"/>
    <p:sldId id="295" r:id="rId22"/>
    <p:sldId id="322" r:id="rId23"/>
    <p:sldId id="325" r:id="rId24"/>
    <p:sldId id="326" r:id="rId25"/>
    <p:sldId id="327" r:id="rId26"/>
    <p:sldId id="328" r:id="rId27"/>
    <p:sldId id="311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20464"/>
    <a:srgbClr val="00682F"/>
    <a:srgbClr val="08500B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03" autoAdjust="0"/>
    <p:restoredTop sz="89209" autoAdjust="0"/>
  </p:normalViewPr>
  <p:slideViewPr>
    <p:cSldViewPr>
      <p:cViewPr varScale="1">
        <p:scale>
          <a:sx n="61" d="100"/>
          <a:sy n="61" d="100"/>
        </p:scale>
        <p:origin x="-151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F63EA3-F5BC-46EA-8B5B-9F08F572A25B}" type="datetimeFigureOut">
              <a:rPr lang="ru-RU" smtClean="0"/>
              <a:pPr/>
              <a:t>05.11.2022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FD6E34-1626-465E-B271-C2C4865C05B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FD6E34-1626-465E-B271-C2C4865C05BC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FD6E34-1626-465E-B271-C2C4865C05BC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FD6E34-1626-465E-B271-C2C4865C05BC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FD6E34-1626-465E-B271-C2C4865C05BC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FD6E34-1626-465E-B271-C2C4865C05BC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FD6E34-1626-465E-B271-C2C4865C05BC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FD6E34-1626-465E-B271-C2C4865C05BC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FD6E34-1626-465E-B271-C2C4865C05BC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FD6E34-1626-465E-B271-C2C4865C05BC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FD6E34-1626-465E-B271-C2C4865C05BC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FD6E34-1626-465E-B271-C2C4865C05BC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FD6E34-1626-465E-B271-C2C4865C05BC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FD6E34-1626-465E-B271-C2C4865C05BC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FD6E34-1626-465E-B271-C2C4865C05BC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FD6E34-1626-465E-B271-C2C4865C05BC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FD6E34-1626-465E-B271-C2C4865C05BC}" type="slidenum">
              <a:rPr lang="ru-RU" smtClean="0"/>
              <a:pPr/>
              <a:t>25</a:t>
            </a:fld>
            <a:endParaRPr lang="ru-RU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FD6E34-1626-465E-B271-C2C4865C05BC}" type="slidenum">
              <a:rPr lang="ru-RU" smtClean="0"/>
              <a:pPr/>
              <a:t>26</a:t>
            </a:fld>
            <a:endParaRPr lang="ru-RU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FD6E34-1626-465E-B271-C2C4865C05BC}" type="slidenum">
              <a:rPr lang="ru-RU" smtClean="0"/>
              <a:pPr/>
              <a:t>27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FD6E34-1626-465E-B271-C2C4865C05BC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FD6E34-1626-465E-B271-C2C4865C05BC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FD6E34-1626-465E-B271-C2C4865C05BC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FD6E34-1626-465E-B271-C2C4865C05BC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FD6E34-1626-465E-B271-C2C4865C05BC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FD6E34-1626-465E-B271-C2C4865C05BC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FD6E34-1626-465E-B271-C2C4865C05BC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05.11.2022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05.11.2022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05.11.2022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05.11.2022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3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1.jpeg"/><Relationship Id="rId7" Type="http://schemas.openxmlformats.org/officeDocument/2006/relationships/image" Target="../media/image4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Relationship Id="rId9" Type="http://schemas.openxmlformats.org/officeDocument/2006/relationships/image" Target="../media/image4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4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eg"/><Relationship Id="rId3" Type="http://schemas.openxmlformats.org/officeDocument/2006/relationships/image" Target="../media/image1.jpeg"/><Relationship Id="rId7" Type="http://schemas.openxmlformats.org/officeDocument/2006/relationships/image" Target="../media/image5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6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0.jpeg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6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4.jpeg"/><Relationship Id="rId5" Type="http://schemas.openxmlformats.org/officeDocument/2006/relationships/image" Target="../media/image63.jpeg"/><Relationship Id="rId4" Type="http://schemas.openxmlformats.org/officeDocument/2006/relationships/image" Target="../media/image6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6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8.jpeg"/><Relationship Id="rId5" Type="http://schemas.openxmlformats.org/officeDocument/2006/relationships/image" Target="../media/image67.jpeg"/><Relationship Id="rId4" Type="http://schemas.openxmlformats.org/officeDocument/2006/relationships/image" Target="../media/image66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jpeg"/><Relationship Id="rId3" Type="http://schemas.openxmlformats.org/officeDocument/2006/relationships/image" Target="../media/image1.jpeg"/><Relationship Id="rId7" Type="http://schemas.openxmlformats.org/officeDocument/2006/relationships/image" Target="../media/image7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2.jpeg"/><Relationship Id="rId5" Type="http://schemas.openxmlformats.org/officeDocument/2006/relationships/image" Target="../media/image71.jpeg"/><Relationship Id="rId4" Type="http://schemas.openxmlformats.org/officeDocument/2006/relationships/image" Target="../media/image70.jpeg"/><Relationship Id="rId9" Type="http://schemas.openxmlformats.org/officeDocument/2006/relationships/image" Target="../media/image7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8.jpeg"/><Relationship Id="rId5" Type="http://schemas.openxmlformats.org/officeDocument/2006/relationships/image" Target="../media/image77.jpeg"/><Relationship Id="rId4" Type="http://schemas.openxmlformats.org/officeDocument/2006/relationships/image" Target="../media/image7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8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1.jpeg"/><Relationship Id="rId5" Type="http://schemas.openxmlformats.org/officeDocument/2006/relationships/image" Target="../media/image80.jpeg"/><Relationship Id="rId4" Type="http://schemas.openxmlformats.org/officeDocument/2006/relationships/image" Target="../media/image7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5.jpeg"/><Relationship Id="rId5" Type="http://schemas.openxmlformats.org/officeDocument/2006/relationships/image" Target="../media/image84.jpeg"/><Relationship Id="rId4" Type="http://schemas.openxmlformats.org/officeDocument/2006/relationships/image" Target="../media/image8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8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8.jpeg"/><Relationship Id="rId5" Type="http://schemas.openxmlformats.org/officeDocument/2006/relationships/image" Target="../media/image87.jpeg"/><Relationship Id="rId4" Type="http://schemas.openxmlformats.org/officeDocument/2006/relationships/image" Target="../media/image86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png"/><Relationship Id="rId3" Type="http://schemas.openxmlformats.org/officeDocument/2006/relationships/image" Target="../media/image1.jpeg"/><Relationship Id="rId7" Type="http://schemas.openxmlformats.org/officeDocument/2006/relationships/image" Target="../media/image9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2.jpeg"/><Relationship Id="rId5" Type="http://schemas.openxmlformats.org/officeDocument/2006/relationships/image" Target="../media/image91.jpeg"/><Relationship Id="rId4" Type="http://schemas.openxmlformats.org/officeDocument/2006/relationships/image" Target="../media/image90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jpeg"/><Relationship Id="rId3" Type="http://schemas.openxmlformats.org/officeDocument/2006/relationships/image" Target="../media/image1.jpeg"/><Relationship Id="rId7" Type="http://schemas.openxmlformats.org/officeDocument/2006/relationships/image" Target="../media/image98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7.jpeg"/><Relationship Id="rId5" Type="http://schemas.openxmlformats.org/officeDocument/2006/relationships/image" Target="../media/image96.jpeg"/><Relationship Id="rId4" Type="http://schemas.openxmlformats.org/officeDocument/2006/relationships/image" Target="../media/image95.jpeg"/><Relationship Id="rId9" Type="http://schemas.openxmlformats.org/officeDocument/2006/relationships/image" Target="../media/image100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04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3.jpeg"/><Relationship Id="rId5" Type="http://schemas.openxmlformats.org/officeDocument/2006/relationships/image" Target="../media/image102.jpeg"/><Relationship Id="rId4" Type="http://schemas.openxmlformats.org/officeDocument/2006/relationships/image" Target="../media/image101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9.jpeg"/><Relationship Id="rId3" Type="http://schemas.openxmlformats.org/officeDocument/2006/relationships/image" Target="../media/image1.jpeg"/><Relationship Id="rId7" Type="http://schemas.openxmlformats.org/officeDocument/2006/relationships/image" Target="../media/image108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7.jpeg"/><Relationship Id="rId11" Type="http://schemas.openxmlformats.org/officeDocument/2006/relationships/image" Target="../media/image112.jpeg"/><Relationship Id="rId5" Type="http://schemas.openxmlformats.org/officeDocument/2006/relationships/image" Target="../media/image106.jpeg"/><Relationship Id="rId10" Type="http://schemas.openxmlformats.org/officeDocument/2006/relationships/image" Target="../media/image111.jpeg"/><Relationship Id="rId4" Type="http://schemas.openxmlformats.org/officeDocument/2006/relationships/image" Target="../media/image105.png"/><Relationship Id="rId9" Type="http://schemas.openxmlformats.org/officeDocument/2006/relationships/image" Target="../media/image110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16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5.jpeg"/><Relationship Id="rId5" Type="http://schemas.openxmlformats.org/officeDocument/2006/relationships/image" Target="../media/image114.jpeg"/><Relationship Id="rId4" Type="http://schemas.openxmlformats.org/officeDocument/2006/relationships/image" Target="../media/image11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1.jpeg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2.png"/><Relationship Id="rId9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1.jpe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10" Type="http://schemas.openxmlformats.org/officeDocument/2006/relationships/image" Target="../media/image27.jpeg"/><Relationship Id="rId4" Type="http://schemas.openxmlformats.org/officeDocument/2006/relationships/image" Target="../media/image21.jpeg"/><Relationship Id="rId9" Type="http://schemas.openxmlformats.org/officeDocument/2006/relationships/image" Target="../media/image2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1.jpeg"/><Relationship Id="rId7" Type="http://schemas.openxmlformats.org/officeDocument/2006/relationships/image" Target="../media/image3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Relationship Id="rId9" Type="http://schemas.openxmlformats.org/officeDocument/2006/relationships/image" Target="../media/image3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5" descr="C:\Users\zwer45454545444\Desktop\откр2019\ori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1916832"/>
            <a:ext cx="6362889" cy="2880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2286000" y="2276872"/>
            <a:ext cx="5022304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600" b="1" dirty="0" smtClean="0">
              <a:solidFill>
                <a:srgbClr val="00682F"/>
              </a:solidFill>
            </a:endParaRPr>
          </a:p>
          <a:p>
            <a:r>
              <a:rPr lang="ru-RU" sz="3600" b="1" dirty="0" smtClean="0">
                <a:solidFill>
                  <a:srgbClr val="00682F"/>
                </a:solidFill>
              </a:rPr>
              <a:t>Педагогический проект</a:t>
            </a:r>
          </a:p>
          <a:p>
            <a:r>
              <a:rPr lang="ru-RU" sz="4400" b="1" i="1" dirty="0" smtClean="0">
                <a:solidFill>
                  <a:srgbClr val="120464"/>
                </a:solidFill>
              </a:rPr>
              <a:t>Овощной погребок</a:t>
            </a:r>
            <a:endParaRPr lang="ru-RU" sz="4400" b="1" i="1" dirty="0">
              <a:solidFill>
                <a:srgbClr val="120464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15008" y="6237312"/>
            <a:ext cx="8928992" cy="36933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ru-RU" b="1" i="1" smtClean="0">
                <a:ln w="18415" cmpd="sng">
                  <a:noFill/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Выполнила:  </a:t>
            </a:r>
            <a:r>
              <a:rPr lang="ru-RU" b="1" i="1" dirty="0" smtClean="0">
                <a:ln w="18415" cmpd="sng">
                  <a:noFill/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Краснолобова Е.Н</a:t>
            </a:r>
            <a:r>
              <a:rPr lang="ru-RU" b="1" i="1" smtClean="0">
                <a:ln w="18415" cmpd="sng">
                  <a:noFill/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., </a:t>
            </a:r>
            <a:r>
              <a:rPr lang="ru-RU" b="1" i="1" smtClean="0">
                <a:ln w="18415" cmpd="sng">
                  <a:noFill/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воспитатель.</a:t>
            </a:r>
            <a:endParaRPr lang="ru-RU" b="1" i="1" dirty="0">
              <a:ln w="18415" cmpd="sng">
                <a:noFill/>
                <a:prstDash val="solid"/>
              </a:ln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1520" y="188640"/>
            <a:ext cx="86409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 smtClean="0">
                <a:ln w="1905"/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Муниципальное бюджетное  дошкольное образовательное учреждение «Детский сад №7»</a:t>
            </a:r>
            <a:endParaRPr lang="ru-RU" sz="1600" b="1" dirty="0">
              <a:ln w="1905"/>
              <a:solidFill>
                <a:schemeClr val="tx2">
                  <a:lumMod val="60000"/>
                  <a:lumOff val="4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фон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                                                     </a:t>
            </a:r>
            <a:r>
              <a:rPr lang="ru-RU" b="1" dirty="0" smtClean="0">
                <a:solidFill>
                  <a:srgbClr val="FF0000"/>
                </a:solidFill>
              </a:rPr>
              <a:t>ОСНОВНОЙ ЭТАП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0" y="404664"/>
            <a:ext cx="5724128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Проведение опытов в домашних условиях</a:t>
            </a:r>
            <a:endParaRPr lang="ru-RU" sz="20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user\Desktop\Фото пр\кузина\IMG-20201021-WA001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260648"/>
            <a:ext cx="2857500" cy="352839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27" name="Picture 3" descr="C:\Users\user\Desktop\Фото пр\кузина\IMG-20201021-WA000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31840" y="980728"/>
            <a:ext cx="2857500" cy="366598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28" name="Picture 4" descr="C:\Users\user\Desktop\Фото пр\кузина\IMG-20201021-WA001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980728"/>
            <a:ext cx="2857500" cy="36004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29" name="Picture 5" descr="C:\Users\user\Desktop\Фото пр\кузина\IMG-20201021-WA001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96136" y="3861048"/>
            <a:ext cx="2857500" cy="299695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grpSp>
        <p:nvGrpSpPr>
          <p:cNvPr id="11" name="Группа 12"/>
          <p:cNvGrpSpPr/>
          <p:nvPr/>
        </p:nvGrpSpPr>
        <p:grpSpPr>
          <a:xfrm>
            <a:off x="1187624" y="4725144"/>
            <a:ext cx="3960440" cy="1368152"/>
            <a:chOff x="2089092" y="6676832"/>
            <a:chExt cx="3606023" cy="1800200"/>
          </a:xfrm>
        </p:grpSpPr>
        <p:sp>
          <p:nvSpPr>
            <p:cNvPr id="12" name="Овал 11"/>
            <p:cNvSpPr/>
            <p:nvPr/>
          </p:nvSpPr>
          <p:spPr>
            <a:xfrm>
              <a:off x="2089092" y="6676832"/>
              <a:ext cx="3456384" cy="1800200"/>
            </a:xfrm>
            <a:prstGeom prst="ellipse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238731" y="7161433"/>
              <a:ext cx="3456384" cy="830997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ПОЗНАВАТЕЛЬНОЕ</a:t>
              </a:r>
            </a:p>
            <a:p>
              <a:pPr algn="ctr"/>
              <a:r>
                <a:rPr lang="ru-RU" sz="24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РАЗВИТИЕ</a:t>
              </a:r>
              <a:endPara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фон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76672"/>
            <a:ext cx="9144000" cy="6641976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                                                     </a:t>
            </a:r>
            <a:r>
              <a:rPr lang="ru-RU" b="1" dirty="0" smtClean="0">
                <a:solidFill>
                  <a:srgbClr val="FF0000"/>
                </a:solidFill>
              </a:rPr>
              <a:t>ОСНОВНОЙ ЭТАП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0" y="404664"/>
            <a:ext cx="3203848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Проведение опытов в домашних условиях</a:t>
            </a:r>
            <a:endParaRPr lang="ru-RU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2" descr="C:\Users\user\Desktop\IMG-20201104-WA000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1124744"/>
            <a:ext cx="2664296" cy="295232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2" name="Picture 4" descr="C:\Users\user\Desktop\IMG-20201104-WA000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6136" y="476672"/>
            <a:ext cx="3347864" cy="446449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3" name="Picture 5" descr="C:\Users\user\Desktop\IMG-20201104-WA001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75856" y="476672"/>
            <a:ext cx="2736304" cy="367240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5" name="Picture 2" descr="C:\Users\user\Desktop\IMG-20201107-WA000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9512" y="3873500"/>
            <a:ext cx="3312368" cy="322790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Picture 2" descr="C:\Users\user\Desktop\IMG-20201214-WA0006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03848" y="4005064"/>
            <a:ext cx="2857500" cy="316835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27" name="Picture 3" descr="C:\Users\user\Desktop\IMG-20201214-WA0005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084168" y="4149080"/>
            <a:ext cx="3059832" cy="295232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grpSp>
        <p:nvGrpSpPr>
          <p:cNvPr id="14" name="Группа 12"/>
          <p:cNvGrpSpPr/>
          <p:nvPr/>
        </p:nvGrpSpPr>
        <p:grpSpPr>
          <a:xfrm>
            <a:off x="2555776" y="3284984"/>
            <a:ext cx="3960440" cy="1152128"/>
            <a:chOff x="2089092" y="6676832"/>
            <a:chExt cx="3606023" cy="1800200"/>
          </a:xfrm>
        </p:grpSpPr>
        <p:sp>
          <p:nvSpPr>
            <p:cNvPr id="17" name="Овал 16"/>
            <p:cNvSpPr/>
            <p:nvPr/>
          </p:nvSpPr>
          <p:spPr>
            <a:xfrm>
              <a:off x="2089092" y="6676832"/>
              <a:ext cx="3456384" cy="1800200"/>
            </a:xfrm>
            <a:prstGeom prst="ellipse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238731" y="7161433"/>
              <a:ext cx="3456384" cy="830997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ПОЗНАВАТЕЛЬНОЕ</a:t>
              </a:r>
            </a:p>
            <a:p>
              <a:pPr algn="ctr"/>
              <a:r>
                <a:rPr lang="ru-RU" sz="24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РАЗВИТИЕ</a:t>
              </a:r>
              <a:endPara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фон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                                                            </a:t>
            </a:r>
            <a:r>
              <a:rPr lang="ru-RU" b="1" dirty="0" smtClean="0">
                <a:solidFill>
                  <a:srgbClr val="FF0000"/>
                </a:solidFill>
              </a:rPr>
              <a:t>ОСНОВНОЙ ЭТАП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907704" y="6453336"/>
            <a:ext cx="6120680" cy="404664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Презентация  детьми мини-проектов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user\Desktop\IMG_20210319_161631.jpg"/>
          <p:cNvPicPr>
            <a:picLocks noChangeAspect="1" noChangeArrowheads="1"/>
          </p:cNvPicPr>
          <p:nvPr/>
        </p:nvPicPr>
        <p:blipFill>
          <a:blip r:embed="rId4" cstate="print">
            <a:lum bright="10000"/>
          </a:blip>
          <a:srcRect/>
          <a:stretch>
            <a:fillRect/>
          </a:stretch>
        </p:blipFill>
        <p:spPr bwMode="auto">
          <a:xfrm>
            <a:off x="4860032" y="476672"/>
            <a:ext cx="3810000" cy="295232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Picture 5" descr="C:\Users\user\Desktop\IMG_20210319_162204.jpg"/>
          <p:cNvPicPr>
            <a:picLocks noChangeAspect="1" noChangeArrowheads="1"/>
          </p:cNvPicPr>
          <p:nvPr/>
        </p:nvPicPr>
        <p:blipFill>
          <a:blip r:embed="rId5" cstate="print">
            <a:lum bright="10000"/>
          </a:blip>
          <a:srcRect/>
          <a:stretch>
            <a:fillRect/>
          </a:stretch>
        </p:blipFill>
        <p:spPr bwMode="auto">
          <a:xfrm>
            <a:off x="4860032" y="3717032"/>
            <a:ext cx="3810000" cy="266429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Picture 2" descr="C:\Users\user\Desktop\IMG_20210319_162232.jpg"/>
          <p:cNvPicPr>
            <a:picLocks noChangeAspect="1" noChangeArrowheads="1"/>
          </p:cNvPicPr>
          <p:nvPr/>
        </p:nvPicPr>
        <p:blipFill>
          <a:blip r:embed="rId6" cstate="print">
            <a:lum bright="10000" contrast="10000"/>
          </a:blip>
          <a:srcRect/>
          <a:stretch>
            <a:fillRect/>
          </a:stretch>
        </p:blipFill>
        <p:spPr bwMode="auto">
          <a:xfrm>
            <a:off x="323528" y="3717032"/>
            <a:ext cx="3960440" cy="266429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Picture 3" descr="C:\Users\user\Desktop\IMG_20210319_161558.jpg"/>
          <p:cNvPicPr>
            <a:picLocks noChangeAspect="1" noChangeArrowheads="1"/>
          </p:cNvPicPr>
          <p:nvPr/>
        </p:nvPicPr>
        <p:blipFill>
          <a:blip r:embed="rId7" cstate="print">
            <a:lum bright="10000"/>
          </a:blip>
          <a:srcRect/>
          <a:stretch>
            <a:fillRect/>
          </a:stretch>
        </p:blipFill>
        <p:spPr bwMode="auto">
          <a:xfrm>
            <a:off x="395536" y="476672"/>
            <a:ext cx="3810000" cy="300151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grpSp>
        <p:nvGrpSpPr>
          <p:cNvPr id="15" name="Группа 12"/>
          <p:cNvGrpSpPr/>
          <p:nvPr/>
        </p:nvGrpSpPr>
        <p:grpSpPr>
          <a:xfrm>
            <a:off x="2944559" y="2852936"/>
            <a:ext cx="3427642" cy="1800200"/>
            <a:chOff x="2089092" y="6676832"/>
            <a:chExt cx="3606023" cy="1800200"/>
          </a:xfrm>
        </p:grpSpPr>
        <p:sp>
          <p:nvSpPr>
            <p:cNvPr id="16" name="Овал 15"/>
            <p:cNvSpPr/>
            <p:nvPr/>
          </p:nvSpPr>
          <p:spPr>
            <a:xfrm>
              <a:off x="2089092" y="6676832"/>
              <a:ext cx="3456384" cy="1800200"/>
            </a:xfrm>
            <a:prstGeom prst="ellipse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238731" y="7161433"/>
              <a:ext cx="3456384" cy="830997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ПОЗНАВАТЕЛЬНОЕ</a:t>
              </a:r>
            </a:p>
            <a:p>
              <a:pPr algn="ctr"/>
              <a:r>
                <a:rPr lang="ru-RU" sz="24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РАЗВИТИЕ</a:t>
              </a:r>
              <a:endPara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фон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                                                            </a:t>
            </a:r>
            <a:r>
              <a:rPr lang="ru-RU" b="1" dirty="0" smtClean="0">
                <a:solidFill>
                  <a:srgbClr val="FF0000"/>
                </a:solidFill>
              </a:rPr>
              <a:t>ОСНОВНОЙ ЭТАП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948264" y="4653136"/>
            <a:ext cx="1944216" cy="2143498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Поход  в магазин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user\Desktop\IMG_20210214_151033.jpg"/>
          <p:cNvPicPr>
            <a:picLocks noChangeAspect="1" noChangeArrowheads="1"/>
          </p:cNvPicPr>
          <p:nvPr/>
        </p:nvPicPr>
        <p:blipFill>
          <a:blip r:embed="rId4" cstate="print">
            <a:lum bright="-10000" contrast="10000"/>
          </a:blip>
          <a:srcRect/>
          <a:stretch>
            <a:fillRect/>
          </a:stretch>
        </p:blipFill>
        <p:spPr bwMode="auto">
          <a:xfrm>
            <a:off x="6286500" y="404664"/>
            <a:ext cx="2857500" cy="3810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29" name="Picture 5" descr="C:\Users\user\Desktop\IMG-20210211-WA0008.jpg"/>
          <p:cNvPicPr>
            <a:picLocks noChangeAspect="1" noChangeArrowheads="1"/>
          </p:cNvPicPr>
          <p:nvPr/>
        </p:nvPicPr>
        <p:blipFill>
          <a:blip r:embed="rId5" cstate="print">
            <a:lum bright="-10000" contrast="10000"/>
          </a:blip>
          <a:srcRect/>
          <a:stretch>
            <a:fillRect/>
          </a:stretch>
        </p:blipFill>
        <p:spPr bwMode="auto">
          <a:xfrm>
            <a:off x="0" y="404664"/>
            <a:ext cx="2857500" cy="3810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Picture 2" descr="C:\Users\user\Desktop\IMG-20210328-WA0003.jpg"/>
          <p:cNvPicPr>
            <a:picLocks noChangeAspect="1" noChangeArrowheads="1"/>
          </p:cNvPicPr>
          <p:nvPr/>
        </p:nvPicPr>
        <p:blipFill>
          <a:blip r:embed="rId6" cstate="print">
            <a:lum bright="-10000" contrast="10000"/>
          </a:blip>
          <a:srcRect/>
          <a:stretch>
            <a:fillRect/>
          </a:stretch>
        </p:blipFill>
        <p:spPr bwMode="auto">
          <a:xfrm>
            <a:off x="2699792" y="404664"/>
            <a:ext cx="3810000" cy="3810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Picture 2" descr="C:\Users\user\Desktop\IMG-20210328-WA0011.jpg"/>
          <p:cNvPicPr>
            <a:picLocks noChangeAspect="1" noChangeArrowheads="1"/>
          </p:cNvPicPr>
          <p:nvPr/>
        </p:nvPicPr>
        <p:blipFill>
          <a:blip r:embed="rId7" cstate="print">
            <a:lum bright="-10000" contrast="10000"/>
          </a:blip>
          <a:srcRect/>
          <a:stretch>
            <a:fillRect/>
          </a:stretch>
        </p:blipFill>
        <p:spPr bwMode="auto">
          <a:xfrm>
            <a:off x="0" y="3645024"/>
            <a:ext cx="3419872" cy="321297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27" name="Picture 3" descr="C:\Users\user\Desktop\IMG-20210328-WA0012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491880" y="3645024"/>
            <a:ext cx="3168352" cy="321297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grpSp>
        <p:nvGrpSpPr>
          <p:cNvPr id="15" name="Группа 12"/>
          <p:cNvGrpSpPr/>
          <p:nvPr/>
        </p:nvGrpSpPr>
        <p:grpSpPr>
          <a:xfrm>
            <a:off x="5940152" y="3212976"/>
            <a:ext cx="3203848" cy="1224136"/>
            <a:chOff x="2089092" y="6588619"/>
            <a:chExt cx="3606023" cy="1515958"/>
          </a:xfrm>
        </p:grpSpPr>
        <p:sp>
          <p:nvSpPr>
            <p:cNvPr id="16" name="Овал 15"/>
            <p:cNvSpPr/>
            <p:nvPr/>
          </p:nvSpPr>
          <p:spPr>
            <a:xfrm>
              <a:off x="2089092" y="6588619"/>
              <a:ext cx="3456385" cy="1515958"/>
            </a:xfrm>
            <a:prstGeom prst="ellipse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238730" y="6800985"/>
              <a:ext cx="3456385" cy="1034766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ПОЗНАВАТЕЛЬНОЕ</a:t>
              </a:r>
            </a:p>
            <a:p>
              <a:pPr algn="ctr"/>
              <a:r>
                <a:rPr lang="ru-RU" sz="24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РАЗВИТИЕ</a:t>
              </a:r>
              <a:endPara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фон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                                                     </a:t>
            </a:r>
            <a:r>
              <a:rPr lang="ru-RU" b="1" dirty="0" smtClean="0">
                <a:solidFill>
                  <a:srgbClr val="FF0000"/>
                </a:solidFill>
              </a:rPr>
              <a:t>ОСНОВНОЙ ЭТАП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99592" y="6525344"/>
            <a:ext cx="7776864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Играем в дидактические игры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Users\user\Desktop\IMG_20201102_170717.jpg"/>
          <p:cNvPicPr>
            <a:picLocks noChangeAspect="1" noChangeArrowheads="1"/>
          </p:cNvPicPr>
          <p:nvPr/>
        </p:nvPicPr>
        <p:blipFill>
          <a:blip r:embed="rId4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251520" y="332656"/>
            <a:ext cx="3558480" cy="292950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27" name="Picture 3" descr="C:\Users\user\Desktop\IMG_20201102_170132.jpg"/>
          <p:cNvPicPr>
            <a:picLocks noChangeAspect="1" noChangeArrowheads="1"/>
          </p:cNvPicPr>
          <p:nvPr/>
        </p:nvPicPr>
        <p:blipFill>
          <a:blip r:embed="rId5" cstate="print">
            <a:lum bright="-10000" contrast="10000"/>
          </a:blip>
          <a:srcRect/>
          <a:stretch>
            <a:fillRect/>
          </a:stretch>
        </p:blipFill>
        <p:spPr bwMode="auto">
          <a:xfrm>
            <a:off x="5076056" y="332656"/>
            <a:ext cx="3810000" cy="28575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7" name="TextBox 16"/>
          <p:cNvSpPr txBox="1"/>
          <p:nvPr/>
        </p:nvSpPr>
        <p:spPr>
          <a:xfrm>
            <a:off x="179512" y="332656"/>
            <a:ext cx="3600400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«Вершки и корешки	 </a:t>
            </a:r>
            <a:endParaRPr lang="ru-RU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C:\Users\user\Desktop\IMG_20201102_171337.jpg"/>
          <p:cNvPicPr>
            <a:picLocks noChangeAspect="1" noChangeArrowheads="1"/>
          </p:cNvPicPr>
          <p:nvPr/>
        </p:nvPicPr>
        <p:blipFill>
          <a:blip r:embed="rId6" cstate="print">
            <a:lum bright="-10000" contrast="10000"/>
          </a:blip>
          <a:srcRect/>
          <a:stretch>
            <a:fillRect/>
          </a:stretch>
        </p:blipFill>
        <p:spPr bwMode="auto">
          <a:xfrm>
            <a:off x="179512" y="4000500"/>
            <a:ext cx="3630488" cy="245283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0" name="TextBox 19"/>
          <p:cNvSpPr txBox="1"/>
          <p:nvPr/>
        </p:nvSpPr>
        <p:spPr>
          <a:xfrm>
            <a:off x="5004048" y="332656"/>
            <a:ext cx="3888432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«Разрезные  картинки»</a:t>
            </a:r>
            <a:endParaRPr lang="ru-RU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0" name="Picture 6" descr="C:\Users\user\Desktop\IMG_20201102_170459.jpg"/>
          <p:cNvPicPr>
            <a:picLocks noChangeAspect="1" noChangeArrowheads="1"/>
          </p:cNvPicPr>
          <p:nvPr/>
        </p:nvPicPr>
        <p:blipFill>
          <a:blip r:embed="rId7" cstate="print">
            <a:lum bright="-10000" contrast="10000"/>
          </a:blip>
          <a:srcRect/>
          <a:stretch>
            <a:fillRect/>
          </a:stretch>
        </p:blipFill>
        <p:spPr bwMode="auto">
          <a:xfrm>
            <a:off x="4932040" y="3933056"/>
            <a:ext cx="3810000" cy="256946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6" name="TextBox 25"/>
          <p:cNvSpPr txBox="1"/>
          <p:nvPr/>
        </p:nvSpPr>
        <p:spPr>
          <a:xfrm>
            <a:off x="179512" y="3717032"/>
            <a:ext cx="3024336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«Овощное лото»	 </a:t>
            </a:r>
            <a:endParaRPr lang="ru-RU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372200" y="3645024"/>
            <a:ext cx="2376264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«Найди лишнее»	 </a:t>
            </a:r>
            <a:endParaRPr lang="ru-RU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1" name="Группа 12"/>
          <p:cNvGrpSpPr/>
          <p:nvPr/>
        </p:nvGrpSpPr>
        <p:grpSpPr>
          <a:xfrm>
            <a:off x="2771800" y="2348880"/>
            <a:ext cx="3960440" cy="1872208"/>
            <a:chOff x="2089092" y="6304377"/>
            <a:chExt cx="3606023" cy="1800200"/>
          </a:xfrm>
        </p:grpSpPr>
        <p:sp>
          <p:nvSpPr>
            <p:cNvPr id="22" name="Овал 21"/>
            <p:cNvSpPr/>
            <p:nvPr/>
          </p:nvSpPr>
          <p:spPr>
            <a:xfrm>
              <a:off x="2089092" y="6304377"/>
              <a:ext cx="3456385" cy="1800200"/>
            </a:xfrm>
            <a:prstGeom prst="ellipse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238730" y="6800985"/>
              <a:ext cx="3456385" cy="1034766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ПОЗНАВАТЕЛЬНОЕ</a:t>
              </a:r>
            </a:p>
            <a:p>
              <a:pPr algn="ctr"/>
              <a:r>
                <a:rPr lang="ru-RU" sz="24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РАЗВИТИЕ</a:t>
              </a:r>
              <a:endPara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фон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                                                     </a:t>
            </a:r>
            <a:r>
              <a:rPr lang="ru-RU" b="1" dirty="0" smtClean="0">
                <a:solidFill>
                  <a:srgbClr val="FF0000"/>
                </a:solidFill>
              </a:rPr>
              <a:t>ОСНОВНОЙ ЭТАП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99592" y="6525344"/>
            <a:ext cx="7776864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Играем в дидактические игры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79512" y="404664"/>
            <a:ext cx="3744416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Да-нетка</a:t>
            </a: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»	 </a:t>
            </a:r>
            <a:endParaRPr lang="ru-RU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148064" y="404664"/>
            <a:ext cx="3600400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«Собери  картинки»</a:t>
            </a:r>
            <a:endParaRPr lang="ru-RU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084168" y="3789041"/>
            <a:ext cx="2664296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«Собираем урожай»»	 </a:t>
            </a:r>
            <a:endParaRPr lang="ru-RU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C:\Users\user\Desktop\IMG-20210323-WA0004.jpg"/>
          <p:cNvPicPr>
            <a:picLocks noChangeAspect="1" noChangeArrowheads="1"/>
          </p:cNvPicPr>
          <p:nvPr/>
        </p:nvPicPr>
        <p:blipFill>
          <a:blip r:embed="rId4" cstate="print">
            <a:lum bright="-20000" contrast="20000"/>
          </a:blip>
          <a:srcRect/>
          <a:stretch>
            <a:fillRect/>
          </a:stretch>
        </p:blipFill>
        <p:spPr bwMode="auto">
          <a:xfrm>
            <a:off x="5364088" y="4221088"/>
            <a:ext cx="3384376" cy="230425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1" name="Picture 10" descr="C:\Users\user\Desktop\IMG_20200821_161753.jpg"/>
          <p:cNvPicPr>
            <a:picLocks noChangeAspect="1" noChangeArrowheads="1"/>
          </p:cNvPicPr>
          <p:nvPr/>
        </p:nvPicPr>
        <p:blipFill>
          <a:blip r:embed="rId5" cstate="print">
            <a:lum bright="-10000"/>
          </a:blip>
          <a:srcRect/>
          <a:stretch>
            <a:fillRect/>
          </a:stretch>
        </p:blipFill>
        <p:spPr bwMode="auto">
          <a:xfrm>
            <a:off x="251520" y="908720"/>
            <a:ext cx="3672408" cy="273630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3" name="Picture 2" descr="C:\Users\user\Desktop\IMG_20210326_090356.jpg"/>
          <p:cNvPicPr>
            <a:picLocks noChangeAspect="1" noChangeArrowheads="1"/>
          </p:cNvPicPr>
          <p:nvPr/>
        </p:nvPicPr>
        <p:blipFill>
          <a:blip r:embed="rId6" cstate="print">
            <a:lum bright="-10000"/>
          </a:blip>
          <a:srcRect/>
          <a:stretch>
            <a:fillRect/>
          </a:stretch>
        </p:blipFill>
        <p:spPr bwMode="auto">
          <a:xfrm>
            <a:off x="251520" y="4149080"/>
            <a:ext cx="3528392" cy="237626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Picture 2" descr="C:\Users\user\Desktop\IMG_20210329_152808.jpg"/>
          <p:cNvPicPr>
            <a:picLocks noChangeAspect="1" noChangeArrowheads="1"/>
          </p:cNvPicPr>
          <p:nvPr/>
        </p:nvPicPr>
        <p:blipFill>
          <a:blip r:embed="rId7" cstate="print">
            <a:lum bright="10000" contrast="10000"/>
          </a:blip>
          <a:srcRect/>
          <a:stretch>
            <a:fillRect/>
          </a:stretch>
        </p:blipFill>
        <p:spPr bwMode="auto">
          <a:xfrm>
            <a:off x="5220072" y="908720"/>
            <a:ext cx="3600400" cy="278549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9" name="TextBox 18"/>
          <p:cNvSpPr txBox="1"/>
          <p:nvPr/>
        </p:nvSpPr>
        <p:spPr>
          <a:xfrm>
            <a:off x="251520" y="3717032"/>
            <a:ext cx="3528392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«Угадай на ощупь»»	 </a:t>
            </a:r>
            <a:endParaRPr lang="ru-RU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5" name="Группа 12"/>
          <p:cNvGrpSpPr/>
          <p:nvPr/>
        </p:nvGrpSpPr>
        <p:grpSpPr>
          <a:xfrm>
            <a:off x="2771800" y="2636912"/>
            <a:ext cx="3672408" cy="1800200"/>
            <a:chOff x="2089092" y="6304377"/>
            <a:chExt cx="3606023" cy="1800200"/>
          </a:xfrm>
        </p:grpSpPr>
        <p:sp>
          <p:nvSpPr>
            <p:cNvPr id="16" name="Овал 15"/>
            <p:cNvSpPr/>
            <p:nvPr/>
          </p:nvSpPr>
          <p:spPr>
            <a:xfrm>
              <a:off x="2089092" y="6304377"/>
              <a:ext cx="3456385" cy="1800200"/>
            </a:xfrm>
            <a:prstGeom prst="ellipse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238730" y="6800985"/>
              <a:ext cx="3456385" cy="1034766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ПОЗНАВАТЕЛЬНОЕ</a:t>
              </a:r>
            </a:p>
            <a:p>
              <a:pPr algn="ctr"/>
              <a:r>
                <a:rPr lang="ru-RU" sz="24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РАЗВИТИЕ</a:t>
              </a:r>
              <a:endPara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фон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32656"/>
            <a:ext cx="9144000" cy="6713984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                                                     </a:t>
            </a:r>
            <a:r>
              <a:rPr lang="ru-RU" b="1" dirty="0" smtClean="0">
                <a:solidFill>
                  <a:srgbClr val="FF0000"/>
                </a:solidFill>
              </a:rPr>
              <a:t>ОСНОВНОЙ ЭТАП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55576" y="6237312"/>
            <a:ext cx="7560840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Играем в пальчиковые игры,  раскрашиваем овощи, находим тень овощей, рисуем овощи по точкам, по образцу.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C:\Users\user\Desktop\IMG_20201013_081332.jpg"/>
          <p:cNvPicPr>
            <a:picLocks noChangeAspect="1" noChangeArrowheads="1"/>
          </p:cNvPicPr>
          <p:nvPr/>
        </p:nvPicPr>
        <p:blipFill>
          <a:blip r:embed="rId4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467544" y="476672"/>
            <a:ext cx="3456384" cy="257517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Picture 3" descr="C:\Users\user\Desktop\IMG_20200821_154931.jpg"/>
          <p:cNvPicPr>
            <a:picLocks noChangeAspect="1" noChangeArrowheads="1"/>
          </p:cNvPicPr>
          <p:nvPr/>
        </p:nvPicPr>
        <p:blipFill>
          <a:blip r:embed="rId5" cstate="print">
            <a:lum bright="-10000" contrast="10000"/>
          </a:blip>
          <a:srcRect/>
          <a:stretch>
            <a:fillRect/>
          </a:stretch>
        </p:blipFill>
        <p:spPr bwMode="auto">
          <a:xfrm>
            <a:off x="4716016" y="3429000"/>
            <a:ext cx="3672408" cy="273630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Picture 4" descr="C:\Users\user\Desktop\IMG_20200821_154737.jpg"/>
          <p:cNvPicPr>
            <a:picLocks noChangeAspect="1" noChangeArrowheads="1"/>
          </p:cNvPicPr>
          <p:nvPr/>
        </p:nvPicPr>
        <p:blipFill>
          <a:blip r:embed="rId6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4644008" y="476672"/>
            <a:ext cx="3744416" cy="266429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Picture 2" descr="C:\Users\user\Desktop\IMG_20210325_170636.jpg"/>
          <p:cNvPicPr>
            <a:picLocks noChangeAspect="1" noChangeArrowheads="1"/>
          </p:cNvPicPr>
          <p:nvPr/>
        </p:nvPicPr>
        <p:blipFill>
          <a:blip r:embed="rId7" cstate="print">
            <a:lum bright="-10000"/>
          </a:blip>
          <a:srcRect/>
          <a:stretch>
            <a:fillRect/>
          </a:stretch>
        </p:blipFill>
        <p:spPr bwMode="auto">
          <a:xfrm>
            <a:off x="467544" y="3356992"/>
            <a:ext cx="3456384" cy="280831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grpSp>
        <p:nvGrpSpPr>
          <p:cNvPr id="12" name="Группа 12"/>
          <p:cNvGrpSpPr/>
          <p:nvPr/>
        </p:nvGrpSpPr>
        <p:grpSpPr>
          <a:xfrm>
            <a:off x="2771800" y="2348880"/>
            <a:ext cx="3960440" cy="1584176"/>
            <a:chOff x="2089092" y="6304377"/>
            <a:chExt cx="3606023" cy="1800200"/>
          </a:xfrm>
        </p:grpSpPr>
        <p:sp>
          <p:nvSpPr>
            <p:cNvPr id="13" name="Овал 12"/>
            <p:cNvSpPr/>
            <p:nvPr/>
          </p:nvSpPr>
          <p:spPr>
            <a:xfrm>
              <a:off x="2089092" y="6304377"/>
              <a:ext cx="3456385" cy="1800200"/>
            </a:xfrm>
            <a:prstGeom prst="ellipse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238730" y="6800985"/>
              <a:ext cx="3456385" cy="1034766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ПОЗНАВАТЕЛЬНОЕ</a:t>
              </a:r>
            </a:p>
            <a:p>
              <a:pPr algn="ctr"/>
              <a:r>
                <a:rPr lang="ru-RU" sz="24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РАЗВИТИЕ</a:t>
              </a:r>
              <a:endPara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фон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                                                    </a:t>
            </a:r>
            <a:r>
              <a:rPr lang="ru-RU" b="1" dirty="0" smtClean="0">
                <a:solidFill>
                  <a:srgbClr val="FF0000"/>
                </a:solidFill>
              </a:rPr>
              <a:t>ОСНОВНОЙ ЭТАП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" name="Picture 2" descr="C:\Users\user\Desktop\Фото пр\празд осени\IMG-20201027-WA0006.jpg"/>
          <p:cNvPicPr>
            <a:picLocks noChangeAspect="1" noChangeArrowheads="1"/>
          </p:cNvPicPr>
          <p:nvPr/>
        </p:nvPicPr>
        <p:blipFill>
          <a:blip r:embed="rId4" cstate="print">
            <a:lum bright="-10000" contrast="10000"/>
          </a:blip>
          <a:srcRect/>
          <a:stretch>
            <a:fillRect/>
          </a:stretch>
        </p:blipFill>
        <p:spPr bwMode="auto">
          <a:xfrm>
            <a:off x="0" y="836712"/>
            <a:ext cx="2915816" cy="36724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7" name="Picture 3" descr="C:\Users\user\Desktop\Фото пр\празд осени\IMG-20201027-WA0020.jpg"/>
          <p:cNvPicPr>
            <a:picLocks noChangeAspect="1" noChangeArrowheads="1"/>
          </p:cNvPicPr>
          <p:nvPr/>
        </p:nvPicPr>
        <p:blipFill>
          <a:blip r:embed="rId5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0" y="4725144"/>
            <a:ext cx="3779912" cy="191683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0" name="TextBox 9"/>
          <p:cNvSpPr txBox="1"/>
          <p:nvPr/>
        </p:nvSpPr>
        <p:spPr>
          <a:xfrm>
            <a:off x="0" y="404664"/>
            <a:ext cx="9144000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ИТОГОВОЕ МЕРОПРИЯТИЕ  «В ГОСТЯХ У ТЁТУШКИ ГОРОШИНЫ»</a:t>
            </a:r>
            <a:endParaRPr lang="ru-RU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4" descr="C:\Users\user\Desktop\Фото пр\празд осени\IMG-20201027-WA0013.jpg"/>
          <p:cNvPicPr>
            <a:picLocks noChangeAspect="1" noChangeArrowheads="1"/>
          </p:cNvPicPr>
          <p:nvPr/>
        </p:nvPicPr>
        <p:blipFill>
          <a:blip r:embed="rId6" cstate="print">
            <a:lum contrast="20000"/>
          </a:blip>
          <a:srcRect/>
          <a:stretch>
            <a:fillRect/>
          </a:stretch>
        </p:blipFill>
        <p:spPr bwMode="auto">
          <a:xfrm>
            <a:off x="6286500" y="3545632"/>
            <a:ext cx="2857500" cy="331236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5" name="Picture 2" descr="C:\Users\user\Desktop\Фото пр\празд осени\IMG-20201027-WA0025.jpg"/>
          <p:cNvPicPr>
            <a:picLocks noChangeAspect="1" noChangeArrowheads="1"/>
          </p:cNvPicPr>
          <p:nvPr/>
        </p:nvPicPr>
        <p:blipFill>
          <a:blip r:embed="rId7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3995936" y="836712"/>
            <a:ext cx="4320480" cy="266429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grpSp>
        <p:nvGrpSpPr>
          <p:cNvPr id="16" name="Группа 12"/>
          <p:cNvGrpSpPr/>
          <p:nvPr/>
        </p:nvGrpSpPr>
        <p:grpSpPr>
          <a:xfrm>
            <a:off x="2944559" y="3501008"/>
            <a:ext cx="3427642" cy="1440160"/>
            <a:chOff x="2089092" y="6676832"/>
            <a:chExt cx="3606023" cy="1800200"/>
          </a:xfrm>
        </p:grpSpPr>
        <p:sp>
          <p:nvSpPr>
            <p:cNvPr id="17" name="Овал 16"/>
            <p:cNvSpPr/>
            <p:nvPr/>
          </p:nvSpPr>
          <p:spPr>
            <a:xfrm>
              <a:off x="2089092" y="6676832"/>
              <a:ext cx="3456384" cy="1800200"/>
            </a:xfrm>
            <a:prstGeom prst="ellipse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238731" y="7161433"/>
              <a:ext cx="3456384" cy="830997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ПОЗНАВАТЕЛЬНОЕ</a:t>
              </a:r>
            </a:p>
            <a:p>
              <a:pPr algn="ctr"/>
              <a:r>
                <a:rPr lang="ru-RU" sz="24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РАЗВИТИЕ</a:t>
              </a:r>
              <a:endPara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фон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                                                     </a:t>
            </a:r>
            <a:r>
              <a:rPr lang="ru-RU" b="1" dirty="0" smtClean="0">
                <a:solidFill>
                  <a:srgbClr val="FF0000"/>
                </a:solidFill>
              </a:rPr>
              <a:t>ОСНОВНОЙ ЭТАП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5129" name="Picture 9" descr="C:\Users\user\Desktop\IMG_20201102_172408.jpg"/>
          <p:cNvPicPr>
            <a:picLocks noChangeAspect="1" noChangeArrowheads="1"/>
          </p:cNvPicPr>
          <p:nvPr/>
        </p:nvPicPr>
        <p:blipFill>
          <a:blip r:embed="rId4" cstate="print">
            <a:lum bright="-10000"/>
          </a:blip>
          <a:srcRect/>
          <a:stretch>
            <a:fillRect/>
          </a:stretch>
        </p:blipFill>
        <p:spPr bwMode="auto">
          <a:xfrm>
            <a:off x="0" y="476672"/>
            <a:ext cx="3312368" cy="280831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Picture 2" descr="C:\Users\user\Desktop\IMG_20201102_165748.jpg"/>
          <p:cNvPicPr>
            <a:picLocks noChangeAspect="1" noChangeArrowheads="1"/>
          </p:cNvPicPr>
          <p:nvPr/>
        </p:nvPicPr>
        <p:blipFill>
          <a:blip r:embed="rId5" cstate="print">
            <a:lum bright="-20000" contrast="20000"/>
          </a:blip>
          <a:srcRect/>
          <a:stretch>
            <a:fillRect/>
          </a:stretch>
        </p:blipFill>
        <p:spPr bwMode="auto">
          <a:xfrm>
            <a:off x="5508104" y="3789040"/>
            <a:ext cx="3635896" cy="266429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Picture 2" descr="C:\Users\user\Desktop\IMG_20210113_172353.jpg"/>
          <p:cNvPicPr>
            <a:picLocks noChangeAspect="1" noChangeArrowheads="1"/>
          </p:cNvPicPr>
          <p:nvPr/>
        </p:nvPicPr>
        <p:blipFill>
          <a:blip r:embed="rId6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5334000" y="476672"/>
            <a:ext cx="3810000" cy="28575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grpSp>
        <p:nvGrpSpPr>
          <p:cNvPr id="13" name="Группа 12"/>
          <p:cNvGrpSpPr/>
          <p:nvPr/>
        </p:nvGrpSpPr>
        <p:grpSpPr>
          <a:xfrm>
            <a:off x="2771800" y="2492896"/>
            <a:ext cx="3456384" cy="1584176"/>
            <a:chOff x="3275856" y="2204864"/>
            <a:chExt cx="3456384" cy="1800200"/>
          </a:xfrm>
        </p:grpSpPr>
        <p:sp>
          <p:nvSpPr>
            <p:cNvPr id="14" name="Овал 13"/>
            <p:cNvSpPr/>
            <p:nvPr/>
          </p:nvSpPr>
          <p:spPr>
            <a:xfrm>
              <a:off x="3275856" y="2204864"/>
              <a:ext cx="3456384" cy="1800200"/>
            </a:xfrm>
            <a:prstGeom prst="ellipse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275856" y="2672045"/>
              <a:ext cx="3456384" cy="830997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РЕЧЕВОЕ</a:t>
              </a:r>
            </a:p>
            <a:p>
              <a:pPr algn="ctr"/>
              <a:r>
                <a:rPr lang="ru-RU" sz="24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РАЗВИТИЕ</a:t>
              </a:r>
              <a:endPara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6" name="Picture 2" descr="C:\Users\user\Desktop\IMG_20210119_111734.jpg"/>
          <p:cNvPicPr>
            <a:picLocks noChangeAspect="1" noChangeArrowheads="1"/>
          </p:cNvPicPr>
          <p:nvPr/>
        </p:nvPicPr>
        <p:blipFill>
          <a:blip r:embed="rId7" cstate="print">
            <a:lum bright="-20000" contrast="10000"/>
          </a:blip>
          <a:srcRect/>
          <a:stretch>
            <a:fillRect/>
          </a:stretch>
        </p:blipFill>
        <p:spPr bwMode="auto">
          <a:xfrm>
            <a:off x="3059832" y="4149080"/>
            <a:ext cx="2880320" cy="230425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6" name="Picture 2" descr="C:\Users\user\Desktop\IMG_20210119_112035.jpg"/>
          <p:cNvPicPr>
            <a:picLocks noChangeAspect="1" noChangeArrowheads="1"/>
          </p:cNvPicPr>
          <p:nvPr/>
        </p:nvPicPr>
        <p:blipFill>
          <a:blip r:embed="rId8" cstate="print">
            <a:lum bright="10000" contrast="10000"/>
          </a:blip>
          <a:srcRect/>
          <a:stretch>
            <a:fillRect/>
          </a:stretch>
        </p:blipFill>
        <p:spPr bwMode="auto">
          <a:xfrm>
            <a:off x="3131840" y="476672"/>
            <a:ext cx="2952328" cy="194421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7" name="TextBox 16"/>
          <p:cNvSpPr txBox="1"/>
          <p:nvPr/>
        </p:nvSpPr>
        <p:spPr>
          <a:xfrm>
            <a:off x="0" y="6488668"/>
            <a:ext cx="9144000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Составление  рассказов, словесные и пальчиковые игры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C:\Users\user\Desktop\IMG_20210325_161330.jpg"/>
          <p:cNvPicPr>
            <a:picLocks noChangeAspect="1" noChangeArrowheads="1"/>
          </p:cNvPicPr>
          <p:nvPr/>
        </p:nvPicPr>
        <p:blipFill>
          <a:blip r:embed="rId9" cstate="print">
            <a:lum bright="-10000"/>
          </a:blip>
          <a:srcRect/>
          <a:stretch>
            <a:fillRect/>
          </a:stretch>
        </p:blipFill>
        <p:spPr bwMode="auto">
          <a:xfrm>
            <a:off x="0" y="3717032"/>
            <a:ext cx="2915816" cy="273630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фон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                                                     </a:t>
            </a:r>
            <a:r>
              <a:rPr lang="ru-RU" b="1" dirty="0" smtClean="0">
                <a:solidFill>
                  <a:srgbClr val="FF0000"/>
                </a:solidFill>
              </a:rPr>
              <a:t>ОСНОВНОЙ ЭТАП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99592" y="6453336"/>
            <a:ext cx="7776864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Элементы технологии ТРИЗ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загадки, ребусы об овощах.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4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827584" y="476672"/>
            <a:ext cx="3649588" cy="280831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Picture 2" descr="C:\Users\user\Desktop\IMG_20210112_113241.jpg"/>
          <p:cNvPicPr>
            <a:picLocks noChangeAspect="1" noChangeArrowheads="1"/>
          </p:cNvPicPr>
          <p:nvPr/>
        </p:nvPicPr>
        <p:blipFill>
          <a:blip r:embed="rId5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4932040" y="476672"/>
            <a:ext cx="3810000" cy="280831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074" name="Picture 2" descr="C:\Users\user\Desktop\IMG_20210113_171321.jpg"/>
          <p:cNvPicPr>
            <a:picLocks noChangeAspect="1" noChangeArrowheads="1"/>
          </p:cNvPicPr>
          <p:nvPr/>
        </p:nvPicPr>
        <p:blipFill>
          <a:blip r:embed="rId6" cstate="print">
            <a:lum bright="-10000" contrast="10000"/>
          </a:blip>
          <a:srcRect/>
          <a:stretch>
            <a:fillRect/>
          </a:stretch>
        </p:blipFill>
        <p:spPr bwMode="auto">
          <a:xfrm>
            <a:off x="2339752" y="3429000"/>
            <a:ext cx="5112568" cy="288032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5" descr="C:\Users\zwer45454545444\Desktop\откр2019\ori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1916832"/>
            <a:ext cx="6362889" cy="2880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0" y="0"/>
            <a:ext cx="9144000" cy="67710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Цель : 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формировать представления детей по лексической теме «Овощи» </a:t>
            </a:r>
          </a:p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395536" y="1484784"/>
            <a:ext cx="8568952" cy="480131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Задачи: </a:t>
            </a:r>
          </a:p>
          <a:p>
            <a:pPr lvl="0" algn="just">
              <a:buFont typeface="Wingdings" pitchFamily="2" charset="2"/>
              <a:buChar char="v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расширять и обогащать словарь  детей об  овощах  (название, форма, цвет, вкус, запах);</a:t>
            </a:r>
          </a:p>
          <a:p>
            <a:pPr lvl="0" algn="just"/>
            <a:endParaRPr lang="ru-RU" sz="10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buFont typeface="Wingdings" pitchFamily="2" charset="2"/>
              <a:buChar char="v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закреплять знания детей о профессиях, связанных с выращиванием овощей и о процессе изготовления блюд 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из  овощей;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endParaRPr lang="ru-RU" sz="10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buFont typeface="Wingdings" pitchFamily="2" charset="2"/>
              <a:buChar char="v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формировать представления о месте произрастания и  хранения овощей; </a:t>
            </a:r>
          </a:p>
          <a:p>
            <a:pPr lvl="0" algn="just"/>
            <a:endParaRPr lang="ru-RU" sz="10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buFont typeface="Wingdings" pitchFamily="2" charset="2"/>
              <a:buChar char="v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активизировать творческое воображение, память, мышление и речь, мелкую моторику рук;</a:t>
            </a:r>
          </a:p>
          <a:p>
            <a:pPr lvl="0" algn="just"/>
            <a:endParaRPr lang="ru-RU" sz="10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buFont typeface="Wingdings" pitchFamily="2" charset="2"/>
              <a:buChar char="v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повышать познавательный интерес детей;</a:t>
            </a:r>
          </a:p>
          <a:p>
            <a:pPr lvl="0" algn="just"/>
            <a:endParaRPr lang="ru-RU" sz="10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buFont typeface="Wingdings" pitchFamily="2" charset="2"/>
              <a:buChar char="v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воспитывать здоровый образ жизни через расширение  знаний об овощах и  содержащих в них витаминах.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фон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71400"/>
            <a:ext cx="9144000" cy="68580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                                                     </a:t>
            </a:r>
            <a:r>
              <a:rPr lang="ru-RU" b="1" dirty="0" smtClean="0">
                <a:solidFill>
                  <a:srgbClr val="FF0000"/>
                </a:solidFill>
              </a:rPr>
              <a:t>ОСНОВНОЙ ЭТАП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2051" name="Picture 3" descr="C:\Users\user\Desktop\IMG_20210111_174007.jpg"/>
          <p:cNvPicPr>
            <a:picLocks noChangeAspect="1" noChangeArrowheads="1"/>
          </p:cNvPicPr>
          <p:nvPr/>
        </p:nvPicPr>
        <p:blipFill>
          <a:blip r:embed="rId4" cstate="print">
            <a:lum bright="-20000" contrast="10000"/>
          </a:blip>
          <a:srcRect/>
          <a:stretch>
            <a:fillRect/>
          </a:stretch>
        </p:blipFill>
        <p:spPr bwMode="auto">
          <a:xfrm>
            <a:off x="4932040" y="4005064"/>
            <a:ext cx="3960440" cy="244827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Picture 2" descr="C:\Users\user\Desktop\IMG_20210319_16123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764704"/>
            <a:ext cx="3888432" cy="302433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6" name="TextBox 15"/>
          <p:cNvSpPr txBox="1"/>
          <p:nvPr/>
        </p:nvSpPr>
        <p:spPr>
          <a:xfrm>
            <a:off x="152400" y="404664"/>
            <a:ext cx="3843536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Просмотр мультфильмов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user\Desktop\IMG_20210319_16105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16016" y="764704"/>
            <a:ext cx="4248472" cy="302433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5" name="TextBox 14"/>
          <p:cNvSpPr txBox="1"/>
          <p:nvPr/>
        </p:nvSpPr>
        <p:spPr>
          <a:xfrm>
            <a:off x="4716016" y="404664"/>
            <a:ext cx="3960440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Отгадывание загадок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2" name="Группа 21"/>
          <p:cNvGrpSpPr/>
          <p:nvPr/>
        </p:nvGrpSpPr>
        <p:grpSpPr>
          <a:xfrm>
            <a:off x="2987824" y="2636910"/>
            <a:ext cx="3456384" cy="1440160"/>
            <a:chOff x="3275856" y="2204865"/>
            <a:chExt cx="3456384" cy="1565393"/>
          </a:xfrm>
        </p:grpSpPr>
        <p:sp>
          <p:nvSpPr>
            <p:cNvPr id="23" name="Овал 22"/>
            <p:cNvSpPr/>
            <p:nvPr/>
          </p:nvSpPr>
          <p:spPr>
            <a:xfrm>
              <a:off x="3275856" y="2204865"/>
              <a:ext cx="3456384" cy="1565393"/>
            </a:xfrm>
            <a:prstGeom prst="ellipse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275856" y="2361406"/>
              <a:ext cx="3456384" cy="1304707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СОЦИАЛЬНО- КОММУНИКАТИВНОЕ</a:t>
              </a:r>
            </a:p>
            <a:p>
              <a:pPr algn="ctr"/>
              <a:r>
                <a:rPr lang="ru-RU" sz="24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РАЗВИТИЕ</a:t>
              </a:r>
              <a:endPara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17" name="Picture 2" descr="C:\Users\user\Desktop\IMG_20210329_151928.jpg"/>
          <p:cNvPicPr>
            <a:picLocks noChangeAspect="1" noChangeArrowheads="1"/>
          </p:cNvPicPr>
          <p:nvPr/>
        </p:nvPicPr>
        <p:blipFill>
          <a:blip r:embed="rId7" cstate="print">
            <a:lum bright="-10000" contrast="10000"/>
          </a:blip>
          <a:srcRect/>
          <a:stretch>
            <a:fillRect/>
          </a:stretch>
        </p:blipFill>
        <p:spPr bwMode="auto">
          <a:xfrm>
            <a:off x="323528" y="3933056"/>
            <a:ext cx="3810000" cy="252028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8" name="TextBox 17"/>
          <p:cNvSpPr txBox="1"/>
          <p:nvPr/>
        </p:nvSpPr>
        <p:spPr>
          <a:xfrm>
            <a:off x="4860032" y="6453336"/>
            <a:ext cx="4283968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Изготовление шапочек-масок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51520" y="6453336"/>
            <a:ext cx="3888432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Чтение сказок, рассказов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фон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597352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                                                     </a:t>
            </a:r>
            <a:r>
              <a:rPr lang="ru-RU" b="1" dirty="0" smtClean="0">
                <a:solidFill>
                  <a:srgbClr val="FF0000"/>
                </a:solidFill>
              </a:rPr>
              <a:t>ОСНОВНОЙ ЭТАП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2050" name="Picture 2" descr="C:\Users\user\Desktop\IMG_20201216_172730.jpg"/>
          <p:cNvPicPr>
            <a:picLocks noChangeAspect="1" noChangeArrowheads="1"/>
          </p:cNvPicPr>
          <p:nvPr/>
        </p:nvPicPr>
        <p:blipFill>
          <a:blip r:embed="rId4" cstate="print">
            <a:lum bright="-20000" contrast="10000"/>
          </a:blip>
          <a:srcRect/>
          <a:stretch>
            <a:fillRect/>
          </a:stretch>
        </p:blipFill>
        <p:spPr bwMode="auto">
          <a:xfrm>
            <a:off x="179512" y="548680"/>
            <a:ext cx="3810000" cy="28575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3" name="TextBox 12"/>
          <p:cNvSpPr txBox="1"/>
          <p:nvPr/>
        </p:nvSpPr>
        <p:spPr>
          <a:xfrm>
            <a:off x="0" y="6488668"/>
            <a:ext cx="9144000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Сюжетно-ролевые игры «Поварята», «Овощной магазин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»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user\Desktop\IMG_20210111_171859.jpg"/>
          <p:cNvPicPr>
            <a:picLocks noChangeAspect="1" noChangeArrowheads="1"/>
          </p:cNvPicPr>
          <p:nvPr/>
        </p:nvPicPr>
        <p:blipFill>
          <a:blip r:embed="rId5" cstate="print">
            <a:lum bright="-10000"/>
          </a:blip>
          <a:srcRect/>
          <a:stretch>
            <a:fillRect/>
          </a:stretch>
        </p:blipFill>
        <p:spPr bwMode="auto">
          <a:xfrm>
            <a:off x="4932040" y="548680"/>
            <a:ext cx="3810000" cy="295232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28" name="Picture 4" descr="C:\Users\user\Desktop\IMG_20210111_172100.jpg"/>
          <p:cNvPicPr>
            <a:picLocks noChangeAspect="1" noChangeArrowheads="1"/>
          </p:cNvPicPr>
          <p:nvPr/>
        </p:nvPicPr>
        <p:blipFill>
          <a:blip r:embed="rId6" cstate="print">
            <a:lum bright="-10000" contrast="10000"/>
          </a:blip>
          <a:srcRect/>
          <a:stretch>
            <a:fillRect/>
          </a:stretch>
        </p:blipFill>
        <p:spPr bwMode="auto">
          <a:xfrm>
            <a:off x="2339752" y="3717032"/>
            <a:ext cx="4104456" cy="280831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grpSp>
        <p:nvGrpSpPr>
          <p:cNvPr id="11" name="Группа 10"/>
          <p:cNvGrpSpPr/>
          <p:nvPr/>
        </p:nvGrpSpPr>
        <p:grpSpPr>
          <a:xfrm>
            <a:off x="2987824" y="2636912"/>
            <a:ext cx="3456384" cy="1698945"/>
            <a:chOff x="3275856" y="2204864"/>
            <a:chExt cx="3456384" cy="1800200"/>
          </a:xfrm>
        </p:grpSpPr>
        <p:sp>
          <p:nvSpPr>
            <p:cNvPr id="12" name="Овал 11"/>
            <p:cNvSpPr/>
            <p:nvPr/>
          </p:nvSpPr>
          <p:spPr>
            <a:xfrm>
              <a:off x="3275856" y="2204864"/>
              <a:ext cx="3456384" cy="1800200"/>
            </a:xfrm>
            <a:prstGeom prst="ellipse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275856" y="2433763"/>
              <a:ext cx="3456384" cy="1271867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СОЦИАЛЬНО- КОММУНИКАТИВНОЕ</a:t>
              </a:r>
            </a:p>
            <a:p>
              <a:pPr algn="ctr"/>
              <a:r>
                <a:rPr lang="ru-RU" sz="24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РАЗВИТИЕ</a:t>
              </a:r>
              <a:endPara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фон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572646" y="404664"/>
            <a:ext cx="10040174" cy="7272808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-612576" y="0"/>
            <a:ext cx="10081120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                                                                         </a:t>
            </a:r>
            <a:r>
              <a:rPr lang="ru-RU" b="1" dirty="0" smtClean="0">
                <a:solidFill>
                  <a:srgbClr val="FF0000"/>
                </a:solidFill>
              </a:rPr>
              <a:t>ОСНОВНОЙ ЭТАП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" name="Picture 2" descr="C:\Users\user\Desktop\IMG_20201221_17315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908720"/>
            <a:ext cx="4139952" cy="298132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5" name="TextBox 14"/>
          <p:cNvSpPr txBox="1"/>
          <p:nvPr/>
        </p:nvSpPr>
        <p:spPr>
          <a:xfrm>
            <a:off x="0" y="404664"/>
            <a:ext cx="5724128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Пластилинография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 лепка пластилиновыми нитями)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868144" y="404664"/>
            <a:ext cx="3275856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Лепка «Овощи в корзине»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Users\user\Desktop\IMG_20210120_171006.jpg"/>
          <p:cNvPicPr>
            <a:picLocks noChangeAspect="1" noChangeArrowheads="1"/>
          </p:cNvPicPr>
          <p:nvPr/>
        </p:nvPicPr>
        <p:blipFill>
          <a:blip r:embed="rId5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5364088" y="4581128"/>
            <a:ext cx="3779912" cy="280831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2" name="TextBox 11"/>
          <p:cNvSpPr txBox="1"/>
          <p:nvPr/>
        </p:nvSpPr>
        <p:spPr>
          <a:xfrm>
            <a:off x="5868144" y="3861049"/>
            <a:ext cx="3275856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Рисование «Овощной натюрморт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4077072"/>
            <a:ext cx="3275856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Аппликация  «Капуста»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" name="Picture 2" descr="C:\Users\user\Desktop\IMG_20210219_085459.jpg"/>
          <p:cNvPicPr>
            <a:picLocks noChangeAspect="1" noChangeArrowheads="1"/>
          </p:cNvPicPr>
          <p:nvPr/>
        </p:nvPicPr>
        <p:blipFill>
          <a:blip r:embed="rId6" cstate="print">
            <a:lum bright="-20000" contrast="-10000"/>
          </a:blip>
          <a:srcRect/>
          <a:stretch>
            <a:fillRect/>
          </a:stretch>
        </p:blipFill>
        <p:spPr bwMode="auto">
          <a:xfrm>
            <a:off x="0" y="4509120"/>
            <a:ext cx="3923928" cy="302433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Picture 2" descr="C:\Users\user\Desktop\IMG-20210323-WA000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48064" y="908720"/>
            <a:ext cx="3995936" cy="288032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8" name="Овал 17"/>
          <p:cNvSpPr/>
          <p:nvPr/>
        </p:nvSpPr>
        <p:spPr>
          <a:xfrm>
            <a:off x="2915816" y="3429000"/>
            <a:ext cx="2952328" cy="1224136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2843808" y="3573016"/>
            <a:ext cx="3096344" cy="101566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ХУДОЖЕСТВЕННО-ЭСТЕТИЧЕСКОЕ</a:t>
            </a:r>
          </a:p>
          <a:p>
            <a:pPr algn="ctr"/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РАЗВИТИЕ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фон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                                                     </a:t>
            </a:r>
            <a:r>
              <a:rPr lang="ru-RU" b="1" dirty="0" smtClean="0">
                <a:solidFill>
                  <a:srgbClr val="FF0000"/>
                </a:solidFill>
              </a:rPr>
              <a:t>ОСНОВНОЙ ЭТАП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029" name="Picture 5" descr="C:\Users\user\Desktop\Фото пр\Дары осени\IMG_20200915_072829.jpg"/>
          <p:cNvPicPr>
            <a:picLocks noChangeAspect="1" noChangeArrowheads="1"/>
          </p:cNvPicPr>
          <p:nvPr/>
        </p:nvPicPr>
        <p:blipFill>
          <a:blip r:embed="rId4" cstate="print">
            <a:lum contrast="10000"/>
          </a:blip>
          <a:srcRect/>
          <a:stretch>
            <a:fillRect/>
          </a:stretch>
        </p:blipFill>
        <p:spPr bwMode="auto">
          <a:xfrm>
            <a:off x="6516216" y="4149080"/>
            <a:ext cx="2627784" cy="270892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Picture 2" descr="C:\Users\user\Desktop\Фото пр\IMG_20200916_173655.jpg"/>
          <p:cNvPicPr>
            <a:picLocks noChangeAspect="1" noChangeArrowheads="1"/>
          </p:cNvPicPr>
          <p:nvPr/>
        </p:nvPicPr>
        <p:blipFill>
          <a:blip r:embed="rId5" cstate="print">
            <a:lum bright="-10000" contrast="10000"/>
          </a:blip>
          <a:srcRect/>
          <a:stretch>
            <a:fillRect/>
          </a:stretch>
        </p:blipFill>
        <p:spPr bwMode="auto">
          <a:xfrm>
            <a:off x="251520" y="980728"/>
            <a:ext cx="3810000" cy="28575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1" name="Picture 3" descr="C:\Users\user\Desktop\IMG_20210106_085834.jpg"/>
          <p:cNvPicPr>
            <a:picLocks noChangeAspect="1" noChangeArrowheads="1"/>
          </p:cNvPicPr>
          <p:nvPr/>
        </p:nvPicPr>
        <p:blipFill>
          <a:blip r:embed="rId6" cstate="print">
            <a:lum bright="-10000" contrast="10000"/>
          </a:blip>
          <a:srcRect/>
          <a:stretch>
            <a:fillRect/>
          </a:stretch>
        </p:blipFill>
        <p:spPr bwMode="auto">
          <a:xfrm>
            <a:off x="4932040" y="980728"/>
            <a:ext cx="3888432" cy="288032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2" name="TextBox 11"/>
          <p:cNvSpPr txBox="1"/>
          <p:nvPr/>
        </p:nvSpPr>
        <p:spPr>
          <a:xfrm>
            <a:off x="1835696" y="476672"/>
            <a:ext cx="4824536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РАБОТА С РОДИТЕЛЯМИ </a:t>
            </a:r>
            <a:endParaRPr lang="ru-RU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user\Desktop\капуста.jpg"/>
          <p:cNvPicPr>
            <a:picLocks noChangeAspect="1" noChangeArrowheads="1"/>
          </p:cNvPicPr>
          <p:nvPr/>
        </p:nvPicPr>
        <p:blipFill>
          <a:blip r:embed="rId7" cstate="print">
            <a:lum bright="-10000" contrast="10000"/>
          </a:blip>
          <a:srcRect/>
          <a:stretch>
            <a:fillRect/>
          </a:stretch>
        </p:blipFill>
        <p:spPr bwMode="auto">
          <a:xfrm>
            <a:off x="395536" y="4077072"/>
            <a:ext cx="2232248" cy="278092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3" name="Picture 2" descr="C:\Users\user\Desktop\Безымянный.png"/>
          <p:cNvPicPr>
            <a:picLocks noChangeAspect="1" noChangeArrowheads="1"/>
          </p:cNvPicPr>
          <p:nvPr/>
        </p:nvPicPr>
        <p:blipFill>
          <a:blip r:embed="rId8" cstate="print">
            <a:lum bright="-10000" contrast="10000"/>
          </a:blip>
          <a:srcRect/>
          <a:stretch>
            <a:fillRect/>
          </a:stretch>
        </p:blipFill>
        <p:spPr bwMode="auto">
          <a:xfrm>
            <a:off x="3203848" y="4103687"/>
            <a:ext cx="2859087" cy="275431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фон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                                                     </a:t>
            </a:r>
            <a:r>
              <a:rPr lang="ru-RU" b="1" dirty="0" smtClean="0">
                <a:solidFill>
                  <a:srgbClr val="FF0000"/>
                </a:solidFill>
              </a:rPr>
              <a:t>ОСНОВНОЙ ЭТАП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098" name="Picture 2" descr="C:\Users\user\Desktop\Фото пр\огород2\IMG_20201102_13574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908720"/>
            <a:ext cx="3240360" cy="244827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099" name="Picture 3" descr="C:\Users\user\Desktop\Фото пр\огород2\IMG_20201102_13584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0" y="908720"/>
            <a:ext cx="3810000" cy="249746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100" name="Picture 4" descr="C:\Users\user\Desktop\Фото пр\огород2\IMG_20201102_13571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3501008"/>
            <a:ext cx="2857500" cy="280831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101" name="Picture 5" descr="C:\Users\user\Desktop\Фото пр\огород2\IMG_20201102_14000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86500" y="3501008"/>
            <a:ext cx="2857500" cy="266429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051" name="Picture 3" descr="C:\Users\user\Desktop\1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059832" y="1484784"/>
            <a:ext cx="2857500" cy="195262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2" name="TextBox 11"/>
          <p:cNvSpPr txBox="1"/>
          <p:nvPr/>
        </p:nvSpPr>
        <p:spPr>
          <a:xfrm>
            <a:off x="1835696" y="476672"/>
            <a:ext cx="4824536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Мой огород</a:t>
            </a:r>
            <a:endParaRPr lang="ru-RU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user\Desktop\морковь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059832" y="3429000"/>
            <a:ext cx="2880320" cy="280831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фон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                                                     </a:t>
            </a:r>
            <a:r>
              <a:rPr lang="ru-RU" b="1" dirty="0" smtClean="0">
                <a:solidFill>
                  <a:srgbClr val="FF0000"/>
                </a:solidFill>
              </a:rPr>
              <a:t>ОСНОВНОЙ ЭТАП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35696" y="476672"/>
            <a:ext cx="4824536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Мой огород</a:t>
            </a:r>
            <a:endParaRPr lang="ru-RU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Users\user\Desktop\макет огор.jpg"/>
          <p:cNvPicPr>
            <a:picLocks noChangeAspect="1" noChangeArrowheads="1"/>
          </p:cNvPicPr>
          <p:nvPr/>
        </p:nvPicPr>
        <p:blipFill>
          <a:blip r:embed="rId4" cstate="print">
            <a:lum bright="-10000" contrast="10000"/>
          </a:blip>
          <a:srcRect/>
          <a:stretch>
            <a:fillRect/>
          </a:stretch>
        </p:blipFill>
        <p:spPr bwMode="auto">
          <a:xfrm>
            <a:off x="0" y="1052736"/>
            <a:ext cx="3810000" cy="24003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27" name="Picture 3" descr="C:\Users\user\Desktop\макет3.jpg"/>
          <p:cNvPicPr>
            <a:picLocks noChangeAspect="1" noChangeArrowheads="1"/>
          </p:cNvPicPr>
          <p:nvPr/>
        </p:nvPicPr>
        <p:blipFill>
          <a:blip r:embed="rId5" cstate="print">
            <a:lum bright="-10000" contrast="10000"/>
          </a:blip>
          <a:srcRect/>
          <a:stretch>
            <a:fillRect/>
          </a:stretch>
        </p:blipFill>
        <p:spPr bwMode="auto">
          <a:xfrm>
            <a:off x="4499992" y="980728"/>
            <a:ext cx="3810000" cy="341947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28" name="Picture 4" descr="C:\Users\user\Desktop\маке 2.jpeg"/>
          <p:cNvPicPr>
            <a:picLocks noChangeAspect="1" noChangeArrowheads="1"/>
          </p:cNvPicPr>
          <p:nvPr/>
        </p:nvPicPr>
        <p:blipFill>
          <a:blip r:embed="rId6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467544" y="3789040"/>
            <a:ext cx="3744416" cy="306896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Picture 2" descr="C:\Users\user\Desktop\огород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16016" y="4509120"/>
            <a:ext cx="3217540" cy="234888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фон.jpg"/>
          <p:cNvPicPr>
            <a:picLocks noChangeAspect="1" noChangeArrowheads="1"/>
          </p:cNvPicPr>
          <p:nvPr/>
        </p:nvPicPr>
        <p:blipFill>
          <a:blip r:embed="rId3" cstate="print">
            <a:lum bright="-10000" contras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                                                     ЗАКЛЮЧИТЕЛЬНЫЙ ЭТАП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" name="Picture 2" descr="C:\Users\user\Desktop\нн.png"/>
          <p:cNvPicPr>
            <a:picLocks noChangeAspect="1" noChangeArrowheads="1"/>
          </p:cNvPicPr>
          <p:nvPr/>
        </p:nvPicPr>
        <p:blipFill>
          <a:blip r:embed="rId4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179513" y="476672"/>
            <a:ext cx="3456383" cy="25922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2" descr="C:\Users\user\Desktop\12.jpg"/>
          <p:cNvPicPr>
            <a:picLocks noChangeAspect="1" noChangeArrowheads="1"/>
          </p:cNvPicPr>
          <p:nvPr/>
        </p:nvPicPr>
        <p:blipFill>
          <a:blip r:embed="rId5" cstate="print">
            <a:lum bright="-20000" contrast="20000"/>
          </a:blip>
          <a:srcRect/>
          <a:stretch>
            <a:fillRect/>
          </a:stretch>
        </p:blipFill>
        <p:spPr bwMode="auto">
          <a:xfrm>
            <a:off x="0" y="3140968"/>
            <a:ext cx="1828800" cy="26098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7" name="Picture 3" descr="C:\Users\user\Desktop\13.jpg"/>
          <p:cNvPicPr>
            <a:picLocks noChangeAspect="1" noChangeArrowheads="1"/>
          </p:cNvPicPr>
          <p:nvPr/>
        </p:nvPicPr>
        <p:blipFill>
          <a:blip r:embed="rId6" cstate="print">
            <a:lum bright="-20000"/>
          </a:blip>
          <a:srcRect/>
          <a:stretch>
            <a:fillRect/>
          </a:stretch>
        </p:blipFill>
        <p:spPr bwMode="auto">
          <a:xfrm>
            <a:off x="1763688" y="3573016"/>
            <a:ext cx="1828800" cy="26098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8" name="Picture 4" descr="C:\Users\user\Desktop\13.jpg"/>
          <p:cNvPicPr>
            <a:picLocks noChangeAspect="1" noChangeArrowheads="1"/>
          </p:cNvPicPr>
          <p:nvPr/>
        </p:nvPicPr>
        <p:blipFill>
          <a:blip r:embed="rId6" cstate="print">
            <a:lum bright="-20000" contrast="10000"/>
          </a:blip>
          <a:srcRect/>
          <a:stretch>
            <a:fillRect/>
          </a:stretch>
        </p:blipFill>
        <p:spPr bwMode="auto">
          <a:xfrm>
            <a:off x="3635896" y="3861048"/>
            <a:ext cx="1828800" cy="26098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9" name="Picture 5" descr="C:\Users\user\Desktop\16.jpg"/>
          <p:cNvPicPr>
            <a:picLocks noChangeAspect="1" noChangeArrowheads="1"/>
          </p:cNvPicPr>
          <p:nvPr/>
        </p:nvPicPr>
        <p:blipFill>
          <a:blip r:embed="rId7" cstate="print">
            <a:lum bright="-20000" contrast="10000"/>
          </a:blip>
          <a:srcRect/>
          <a:stretch>
            <a:fillRect/>
          </a:stretch>
        </p:blipFill>
        <p:spPr bwMode="auto">
          <a:xfrm>
            <a:off x="5508104" y="4246563"/>
            <a:ext cx="1828800" cy="26114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30" name="Picture 6" descr="C:\Users\user\Desktop\15.jpg"/>
          <p:cNvPicPr>
            <a:picLocks noChangeAspect="1" noChangeArrowheads="1"/>
          </p:cNvPicPr>
          <p:nvPr/>
        </p:nvPicPr>
        <p:blipFill>
          <a:blip r:embed="rId8" cstate="print">
            <a:lum bright="-20000" contrast="10000"/>
          </a:blip>
          <a:srcRect/>
          <a:stretch>
            <a:fillRect/>
          </a:stretch>
        </p:blipFill>
        <p:spPr bwMode="auto">
          <a:xfrm>
            <a:off x="7308304" y="4437112"/>
            <a:ext cx="1835696" cy="24208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2" descr="C:\Users\user\Desktop\21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779912" y="476672"/>
            <a:ext cx="2088232" cy="3024336"/>
          </a:xfrm>
          <a:prstGeom prst="rect">
            <a:avLst/>
          </a:prstGeom>
          <a:noFill/>
        </p:spPr>
      </p:pic>
      <p:pic>
        <p:nvPicPr>
          <p:cNvPr id="7" name="Picture 3" descr="C:\Users\user\Desktop\22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796136" y="692696"/>
            <a:ext cx="1828800" cy="2683445"/>
          </a:xfrm>
          <a:prstGeom prst="rect">
            <a:avLst/>
          </a:prstGeom>
          <a:noFill/>
        </p:spPr>
      </p:pic>
      <p:pic>
        <p:nvPicPr>
          <p:cNvPr id="9" name="Picture 4" descr="C:\Users\user\Desktop\26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315200" y="1340768"/>
            <a:ext cx="1828800" cy="26114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фон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cxnSp>
        <p:nvCxnSpPr>
          <p:cNvPr id="15" name="Прямая со стрелкой 14"/>
          <p:cNvCxnSpPr/>
          <p:nvPr/>
        </p:nvCxnSpPr>
        <p:spPr>
          <a:xfrm flipV="1">
            <a:off x="5076056" y="4437112"/>
            <a:ext cx="0" cy="720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2" descr="C:\Users\user\Desktop\морковь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548680"/>
            <a:ext cx="4644008" cy="2952328"/>
          </a:xfrm>
          <a:prstGeom prst="rect">
            <a:avLst/>
          </a:prstGeom>
          <a:noFill/>
        </p:spPr>
      </p:pic>
      <p:pic>
        <p:nvPicPr>
          <p:cNvPr id="1027" name="Picture 3" descr="C:\Users\user\Desktop\помид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76672"/>
            <a:ext cx="4499992" cy="3993728"/>
          </a:xfrm>
          <a:prstGeom prst="rect">
            <a:avLst/>
          </a:prstGeom>
          <a:noFill/>
        </p:spPr>
      </p:pic>
      <p:pic>
        <p:nvPicPr>
          <p:cNvPr id="1028" name="Picture 4" descr="C:\Users\user\Desktop\кк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4221088"/>
            <a:ext cx="5148064" cy="2996952"/>
          </a:xfrm>
          <a:prstGeom prst="rect">
            <a:avLst/>
          </a:prstGeom>
          <a:noFill/>
        </p:spPr>
      </p:pic>
      <p:pic>
        <p:nvPicPr>
          <p:cNvPr id="1029" name="Picture 5" descr="C:\Users\user\Desktop\пер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20072" y="3573016"/>
            <a:ext cx="3923928" cy="3284984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                              </a:t>
            </a:r>
            <a:r>
              <a:rPr lang="ru-RU" sz="2400" b="1" dirty="0" smtClean="0">
                <a:solidFill>
                  <a:srgbClr val="FF0000"/>
                </a:solidFill>
              </a:rPr>
              <a:t>Заключительные положения, перспективы.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фон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                                                     </a:t>
            </a:r>
            <a:r>
              <a:rPr lang="ru-RU" b="1" dirty="0" smtClean="0">
                <a:solidFill>
                  <a:srgbClr val="FF0000"/>
                </a:solidFill>
              </a:rPr>
              <a:t>ПОДГОТОВИТЕЛЬНЫЙ ЭТАП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0" name="Picture 5" descr="C:\Users\zwer45454545444\Desktop\откр2019\ori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824" y="908720"/>
            <a:ext cx="4392488" cy="11643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0" name="Picture 2" descr="C:\Users\user\Desktop\IMG_20201014_16101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1052736"/>
            <a:ext cx="4248472" cy="280831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2" name="TextBox 11"/>
          <p:cNvSpPr txBox="1"/>
          <p:nvPr/>
        </p:nvSpPr>
        <p:spPr>
          <a:xfrm>
            <a:off x="899592" y="6525344"/>
            <a:ext cx="7776864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Художественная литература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3568" y="476672"/>
            <a:ext cx="7776864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Предметно-развивающая среда группы</a:t>
            </a:r>
            <a:endParaRPr lang="ru-RU" sz="20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3" descr="C:\Users\user\Desktop\IMG_20201014_16074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48064" y="1052736"/>
            <a:ext cx="3672408" cy="280831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Picture 2" descr="C:\Users\user\Desktop\IMG_20201014_161324.jpg"/>
          <p:cNvPicPr>
            <a:picLocks noChangeAspect="1" noChangeArrowheads="1"/>
          </p:cNvPicPr>
          <p:nvPr/>
        </p:nvPicPr>
        <p:blipFill>
          <a:blip r:embed="rId7" cstate="print">
            <a:lum bright="-20000" contrast="20000"/>
          </a:blip>
          <a:srcRect/>
          <a:stretch>
            <a:fillRect/>
          </a:stretch>
        </p:blipFill>
        <p:spPr bwMode="auto">
          <a:xfrm>
            <a:off x="2699792" y="4005064"/>
            <a:ext cx="3816424" cy="252028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фон.jpg"/>
          <p:cNvPicPr>
            <a:picLocks noChangeAspect="1" noChangeArrowheads="1"/>
          </p:cNvPicPr>
          <p:nvPr/>
        </p:nvPicPr>
        <p:blipFill>
          <a:blip r:embed="rId3" cstate="print">
            <a:lum contrast="3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                                                     </a:t>
            </a:r>
            <a:r>
              <a:rPr lang="ru-RU" b="1" dirty="0" smtClean="0">
                <a:solidFill>
                  <a:srgbClr val="FF0000"/>
                </a:solidFill>
              </a:rPr>
              <a:t>ПОДГОТОВИТЕЛЬНЫЙ ЭТАП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0" name="Picture 5" descr="C:\Users\zwer45454545444\Desktop\откр2019\ori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824" y="908720"/>
            <a:ext cx="4392488" cy="11643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899592" y="6525344"/>
            <a:ext cx="8244408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                      Дидактический материал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0" y="476672"/>
            <a:ext cx="3635896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Предметно-развивающая среда группы</a:t>
            </a:r>
            <a:endParaRPr lang="ru-RU" sz="20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user\Desktop\IMG_20201102_171250.jpg"/>
          <p:cNvPicPr>
            <a:picLocks noChangeAspect="1" noChangeArrowheads="1"/>
          </p:cNvPicPr>
          <p:nvPr/>
        </p:nvPicPr>
        <p:blipFill>
          <a:blip r:embed="rId5" cstate="print">
            <a:lum bright="-10000"/>
          </a:blip>
          <a:srcRect/>
          <a:stretch>
            <a:fillRect/>
          </a:stretch>
        </p:blipFill>
        <p:spPr bwMode="auto">
          <a:xfrm>
            <a:off x="0" y="1268760"/>
            <a:ext cx="2915816" cy="230425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074" name="Picture 2" descr="C:\Users\user\Desktop\IMG_20210111_172716.jpg"/>
          <p:cNvPicPr>
            <a:picLocks noChangeAspect="1" noChangeArrowheads="1"/>
          </p:cNvPicPr>
          <p:nvPr/>
        </p:nvPicPr>
        <p:blipFill>
          <a:blip r:embed="rId6" cstate="print">
            <a:lum bright="-20000" contrast="10000"/>
          </a:blip>
          <a:srcRect/>
          <a:stretch>
            <a:fillRect/>
          </a:stretch>
        </p:blipFill>
        <p:spPr bwMode="auto">
          <a:xfrm>
            <a:off x="3707904" y="404664"/>
            <a:ext cx="4752528" cy="79208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Picture 2" descr="C:\Users\user\Desktop\IMG_20210113_173957.jpg"/>
          <p:cNvPicPr>
            <a:picLocks noChangeAspect="1" noChangeArrowheads="1"/>
          </p:cNvPicPr>
          <p:nvPr/>
        </p:nvPicPr>
        <p:blipFill>
          <a:blip r:embed="rId7" cstate="print">
            <a:lum bright="-20000" contrast="20000"/>
          </a:blip>
          <a:srcRect/>
          <a:stretch>
            <a:fillRect/>
          </a:stretch>
        </p:blipFill>
        <p:spPr bwMode="auto">
          <a:xfrm>
            <a:off x="7236296" y="1412776"/>
            <a:ext cx="1907704" cy="295232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28" name="Picture 4" descr="C:\Users\user\Desktop\IMG_20210114_120048.jpg"/>
          <p:cNvPicPr>
            <a:picLocks noChangeAspect="1" noChangeArrowheads="1"/>
          </p:cNvPicPr>
          <p:nvPr/>
        </p:nvPicPr>
        <p:blipFill>
          <a:blip r:embed="rId8" cstate="print">
            <a:lum bright="-20000" contrast="-10000"/>
          </a:blip>
          <a:srcRect/>
          <a:stretch>
            <a:fillRect/>
          </a:stretch>
        </p:blipFill>
        <p:spPr bwMode="auto">
          <a:xfrm>
            <a:off x="3059832" y="1268760"/>
            <a:ext cx="1905000" cy="259228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29" name="Picture 5" descr="C:\Users\user\Desktop\IMG_20210114_120820.jpg"/>
          <p:cNvPicPr>
            <a:picLocks noChangeAspect="1" noChangeArrowheads="1"/>
          </p:cNvPicPr>
          <p:nvPr/>
        </p:nvPicPr>
        <p:blipFill>
          <a:blip r:embed="rId9" cstate="print">
            <a:lum bright="-10000" contrast="10000"/>
          </a:blip>
          <a:srcRect/>
          <a:stretch>
            <a:fillRect/>
          </a:stretch>
        </p:blipFill>
        <p:spPr bwMode="auto">
          <a:xfrm>
            <a:off x="5148064" y="1268760"/>
            <a:ext cx="1944216" cy="259228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30" name="Picture 6" descr="C:\Users\user\Desktop\IMG_20210114_120806.jpg"/>
          <p:cNvPicPr>
            <a:picLocks noChangeAspect="1" noChangeArrowheads="1"/>
          </p:cNvPicPr>
          <p:nvPr/>
        </p:nvPicPr>
        <p:blipFill>
          <a:blip r:embed="rId10" cstate="print">
            <a:lum bright="-10000" contrast="10000"/>
          </a:blip>
          <a:srcRect/>
          <a:stretch>
            <a:fillRect/>
          </a:stretch>
        </p:blipFill>
        <p:spPr bwMode="auto">
          <a:xfrm>
            <a:off x="0" y="3676253"/>
            <a:ext cx="2952328" cy="318174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2" name="Picture 2" descr="C:\Users\user\Desktop\6666.jpg"/>
          <p:cNvPicPr>
            <a:picLocks noChangeAspect="1" noChangeArrowheads="1"/>
          </p:cNvPicPr>
          <p:nvPr/>
        </p:nvPicPr>
        <p:blipFill>
          <a:blip r:embed="rId11" cstate="print">
            <a:lum bright="-10000"/>
          </a:blip>
          <a:srcRect/>
          <a:stretch>
            <a:fillRect/>
          </a:stretch>
        </p:blipFill>
        <p:spPr bwMode="auto">
          <a:xfrm>
            <a:off x="6516216" y="4509120"/>
            <a:ext cx="2627784" cy="201622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Picture 2" descr="C:\Users\user\Desktop\IMG_20210323_144236.jpg"/>
          <p:cNvPicPr>
            <a:picLocks noChangeAspect="1" noChangeArrowheads="1"/>
          </p:cNvPicPr>
          <p:nvPr/>
        </p:nvPicPr>
        <p:blipFill>
          <a:blip r:embed="rId12" cstate="print">
            <a:lum bright="10000" contrast="10000"/>
          </a:blip>
          <a:srcRect/>
          <a:stretch>
            <a:fillRect/>
          </a:stretch>
        </p:blipFill>
        <p:spPr bwMode="auto">
          <a:xfrm>
            <a:off x="3131840" y="3933056"/>
            <a:ext cx="3273152" cy="259228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фон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                                                     </a:t>
            </a:r>
            <a:r>
              <a:rPr lang="ru-RU" b="1" dirty="0" smtClean="0">
                <a:solidFill>
                  <a:srgbClr val="FF0000"/>
                </a:solidFill>
              </a:rPr>
              <a:t>ПОДГОТОВИТЕЛЬНЫЙ ЭТАП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99592" y="6525344"/>
            <a:ext cx="7776864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Информационные уголки для родителей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23528" y="476672"/>
            <a:ext cx="3240360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Предметно-развивающая среда группы</a:t>
            </a:r>
            <a:endParaRPr lang="ru-RU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user\Desktop\IMG_20201105_073908.jpg"/>
          <p:cNvPicPr>
            <a:picLocks noChangeAspect="1" noChangeArrowheads="1"/>
          </p:cNvPicPr>
          <p:nvPr/>
        </p:nvPicPr>
        <p:blipFill>
          <a:blip r:embed="rId4" cstate="print">
            <a:lum bright="-10000"/>
          </a:blip>
          <a:srcRect/>
          <a:stretch>
            <a:fillRect/>
          </a:stretch>
        </p:blipFill>
        <p:spPr bwMode="auto">
          <a:xfrm>
            <a:off x="467544" y="1988840"/>
            <a:ext cx="3312368" cy="259228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Picture 2" descr="C:\Users\user\Desktop\IMG_20201102_173721.jpg"/>
          <p:cNvPicPr>
            <a:picLocks noChangeAspect="1" noChangeArrowheads="1"/>
          </p:cNvPicPr>
          <p:nvPr/>
        </p:nvPicPr>
        <p:blipFill>
          <a:blip r:embed="rId5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5292080" y="1268760"/>
            <a:ext cx="3312368" cy="244827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4" name="TextBox 13"/>
          <p:cNvSpPr txBox="1"/>
          <p:nvPr/>
        </p:nvSpPr>
        <p:spPr>
          <a:xfrm>
            <a:off x="4644008" y="908720"/>
            <a:ext cx="4104456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Буклеты «Польза овощей для детей»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67544" y="1268760"/>
            <a:ext cx="3528392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Папка –передвижка «Витамины и здоровый организм»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Users\user\Desktop\IMG_20210302_115949.jpg"/>
          <p:cNvPicPr>
            <a:picLocks noChangeAspect="1" noChangeArrowheads="1"/>
          </p:cNvPicPr>
          <p:nvPr/>
        </p:nvPicPr>
        <p:blipFill>
          <a:blip r:embed="rId6" cstate="print">
            <a:lum bright="-10000" contrast="10000"/>
          </a:blip>
          <a:srcRect/>
          <a:stretch>
            <a:fillRect/>
          </a:stretch>
        </p:blipFill>
        <p:spPr bwMode="auto">
          <a:xfrm>
            <a:off x="3923928" y="4005064"/>
            <a:ext cx="2857500" cy="24479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фон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                                                     </a:t>
            </a:r>
            <a:r>
              <a:rPr lang="ru-RU" b="1" dirty="0" smtClean="0">
                <a:solidFill>
                  <a:srgbClr val="FF0000"/>
                </a:solidFill>
              </a:rPr>
              <a:t>ОСНОВНОЙ ЭТАП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1520" y="6453336"/>
            <a:ext cx="8496944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НОД  «Овощное лукошко»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Users\user\Desktop\IMG_20210115_112955.jpg"/>
          <p:cNvPicPr>
            <a:picLocks noChangeAspect="1" noChangeArrowheads="1"/>
          </p:cNvPicPr>
          <p:nvPr/>
        </p:nvPicPr>
        <p:blipFill>
          <a:blip r:embed="rId4" cstate="print">
            <a:lum bright="-20000" contrast="20000"/>
          </a:blip>
          <a:srcRect/>
          <a:stretch>
            <a:fillRect/>
          </a:stretch>
        </p:blipFill>
        <p:spPr bwMode="auto">
          <a:xfrm>
            <a:off x="5004048" y="3573016"/>
            <a:ext cx="3665984" cy="28575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Picture 2" descr="C:\Users\user\Desktop\IMG_20210119_111646.jpg"/>
          <p:cNvPicPr>
            <a:picLocks noChangeAspect="1" noChangeArrowheads="1"/>
          </p:cNvPicPr>
          <p:nvPr/>
        </p:nvPicPr>
        <p:blipFill>
          <a:blip r:embed="rId5" cstate="print">
            <a:lum bright="10000" contrast="10000"/>
          </a:blip>
          <a:srcRect/>
          <a:stretch>
            <a:fillRect/>
          </a:stretch>
        </p:blipFill>
        <p:spPr bwMode="auto">
          <a:xfrm>
            <a:off x="323528" y="3573016"/>
            <a:ext cx="3810000" cy="280831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5" name="Picture 2" descr="C:\Users\user\Desktop\IMG_20210319_16094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4048" y="548680"/>
            <a:ext cx="3810000" cy="280831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Picture 2" descr="C:\Users\user\Desktop\IMG_20210331_101548.jpg"/>
          <p:cNvPicPr>
            <a:picLocks noChangeAspect="1" noChangeArrowheads="1"/>
          </p:cNvPicPr>
          <p:nvPr/>
        </p:nvPicPr>
        <p:blipFill>
          <a:blip r:embed="rId7" cstate="print">
            <a:lum bright="20000" contrast="40000"/>
          </a:blip>
          <a:srcRect/>
          <a:stretch>
            <a:fillRect/>
          </a:stretch>
        </p:blipFill>
        <p:spPr bwMode="auto">
          <a:xfrm>
            <a:off x="251520" y="476672"/>
            <a:ext cx="3672408" cy="28575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grpSp>
        <p:nvGrpSpPr>
          <p:cNvPr id="16" name="Группа 12"/>
          <p:cNvGrpSpPr/>
          <p:nvPr/>
        </p:nvGrpSpPr>
        <p:grpSpPr>
          <a:xfrm>
            <a:off x="2987823" y="2564904"/>
            <a:ext cx="3384377" cy="1584176"/>
            <a:chOff x="2089092" y="6676832"/>
            <a:chExt cx="3606023" cy="1800200"/>
          </a:xfrm>
        </p:grpSpPr>
        <p:sp>
          <p:nvSpPr>
            <p:cNvPr id="20" name="Овал 19"/>
            <p:cNvSpPr/>
            <p:nvPr/>
          </p:nvSpPr>
          <p:spPr>
            <a:xfrm>
              <a:off x="2089092" y="6676832"/>
              <a:ext cx="3456384" cy="1800200"/>
            </a:xfrm>
            <a:prstGeom prst="ellipse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238731" y="7161433"/>
              <a:ext cx="3456384" cy="830997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ПОЗНАВАТЕЛЬНОЕ</a:t>
              </a:r>
            </a:p>
            <a:p>
              <a:pPr algn="ctr"/>
              <a:r>
                <a:rPr lang="ru-RU" sz="24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РАЗВИТИЕ</a:t>
              </a:r>
              <a:endPara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фон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                                                     </a:t>
            </a:r>
            <a:r>
              <a:rPr lang="ru-RU" b="1" dirty="0" smtClean="0">
                <a:solidFill>
                  <a:srgbClr val="FF0000"/>
                </a:solidFill>
              </a:rPr>
              <a:t>ОСНОВНОЙ ЭТАП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 flipV="1">
            <a:off x="0" y="436449"/>
            <a:ext cx="9144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РЕЧЕВОЕ РАЗВИТИЕ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 descr="C:\Users\user\Desktop\IMG_20201022_10444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76672"/>
            <a:ext cx="2857500" cy="214312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147" name="Picture 3" descr="C:\Users\user\Desktop\IMG_20201022_10433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87824" y="404664"/>
            <a:ext cx="2857500" cy="214312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148" name="Picture 4" descr="C:\Users\user\Desktop\IMG_20201022_10432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59832" y="2708921"/>
            <a:ext cx="2857500" cy="201622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149" name="Picture 5" descr="C:\Users\user\Desktop\IMG_20201022_10413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12160" y="476672"/>
            <a:ext cx="3131840" cy="214312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150" name="Picture 6" descr="C:\Users\user\Desktop\IMG_20201022_11011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2780928"/>
            <a:ext cx="2857500" cy="3810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152" name="Picture 8" descr="C:\Users\user\Desktop\IMG_20201022_105123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059832" y="4869160"/>
            <a:ext cx="2857500" cy="198884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153" name="Picture 9" descr="C:\Users\user\Desktop\IMG_20201022_110127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084168" y="2780928"/>
            <a:ext cx="3059832" cy="3810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4" name="TextBox 13"/>
          <p:cNvSpPr txBox="1"/>
          <p:nvPr/>
        </p:nvSpPr>
        <p:spPr>
          <a:xfrm>
            <a:off x="0" y="6525344"/>
            <a:ext cx="9144000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НОД «Овощное лукошко» Изготовление овощного салата «Винегрет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фон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                                                     </a:t>
            </a:r>
            <a:r>
              <a:rPr lang="ru-RU" b="1" dirty="0" smtClean="0">
                <a:solidFill>
                  <a:srgbClr val="FF0000"/>
                </a:solidFill>
              </a:rPr>
              <a:t>ОСНОВНОЙ ЭТАП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3074" name="Picture 2" descr="C:\Users\user\Desktop\IMG_20201015_09364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83768" y="3717032"/>
            <a:ext cx="3954016" cy="249746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0" name="TextBox 9"/>
          <p:cNvSpPr txBox="1"/>
          <p:nvPr/>
        </p:nvSpPr>
        <p:spPr>
          <a:xfrm>
            <a:off x="683568" y="1124744"/>
            <a:ext cx="7992888" cy="2383631"/>
          </a:xfrm>
          <a:prstGeom prst="round2Diag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«Чем больше ребёнок видел, слышал и переживал, тем больше он знает, и усвоил, тем большим количеством элементов действительности он располагает в своём опыте, тем значительнее и продуктивнее при других равных условиях будет его творческая, исследовательская деятельность»</a:t>
            </a:r>
          </a:p>
          <a:p>
            <a:pPr algn="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Лев Семёнович Выгодский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фон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                                                     </a:t>
            </a:r>
            <a:r>
              <a:rPr lang="ru-RU" b="1" dirty="0" smtClean="0">
                <a:solidFill>
                  <a:srgbClr val="FF0000"/>
                </a:solidFill>
              </a:rPr>
              <a:t>ОСНОВНОЙ ЭТАП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 flipV="1">
            <a:off x="0" y="436449"/>
            <a:ext cx="9144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РЕЧЕВОЕ РАЗВИТИЕ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 descr="C:\Users\user\Desktop\IMG_20201015_092541.jpg"/>
          <p:cNvPicPr>
            <a:picLocks noChangeAspect="1" noChangeArrowheads="1"/>
          </p:cNvPicPr>
          <p:nvPr/>
        </p:nvPicPr>
        <p:blipFill>
          <a:blip r:embed="rId4" cstate="print">
            <a:lum bright="-10000" contrast="10000"/>
          </a:blip>
          <a:srcRect/>
          <a:stretch>
            <a:fillRect/>
          </a:stretch>
        </p:blipFill>
        <p:spPr bwMode="auto">
          <a:xfrm>
            <a:off x="323528" y="476672"/>
            <a:ext cx="3001516" cy="214312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123" name="Picture 3" descr="C:\Users\user\Desktop\IMG_20201015_095043.jpg"/>
          <p:cNvPicPr>
            <a:picLocks noChangeAspect="1" noChangeArrowheads="1"/>
          </p:cNvPicPr>
          <p:nvPr/>
        </p:nvPicPr>
        <p:blipFill>
          <a:blip r:embed="rId5" cstate="print">
            <a:lum bright="10000" contrast="10000"/>
          </a:blip>
          <a:srcRect/>
          <a:stretch>
            <a:fillRect/>
          </a:stretch>
        </p:blipFill>
        <p:spPr bwMode="auto">
          <a:xfrm>
            <a:off x="2987824" y="4714875"/>
            <a:ext cx="3240360" cy="214312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124" name="Picture 4" descr="C:\Users\user\Desktop\IMG_20201015_093051.jpg"/>
          <p:cNvPicPr>
            <a:picLocks noChangeAspect="1" noChangeArrowheads="1"/>
          </p:cNvPicPr>
          <p:nvPr/>
        </p:nvPicPr>
        <p:blipFill>
          <a:blip r:embed="rId6" cstate="print">
            <a:lum bright="10000" contrast="10000"/>
          </a:blip>
          <a:srcRect/>
          <a:stretch>
            <a:fillRect/>
          </a:stretch>
        </p:blipFill>
        <p:spPr bwMode="auto">
          <a:xfrm>
            <a:off x="3275856" y="764704"/>
            <a:ext cx="2857500" cy="214312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125" name="Picture 5" descr="C:\Users\user\Desktop\IMG_20201015_094244.jpg"/>
          <p:cNvPicPr>
            <a:picLocks noChangeAspect="1" noChangeArrowheads="1"/>
          </p:cNvPicPr>
          <p:nvPr/>
        </p:nvPicPr>
        <p:blipFill>
          <a:blip r:embed="rId7" cstate="print">
            <a:lum bright="-10000" contrast="10000"/>
          </a:blip>
          <a:srcRect/>
          <a:stretch>
            <a:fillRect/>
          </a:stretch>
        </p:blipFill>
        <p:spPr bwMode="auto">
          <a:xfrm>
            <a:off x="6084168" y="548680"/>
            <a:ext cx="2857500" cy="214312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126" name="Picture 6" descr="C:\Users\user\Desktop\IMG_20201015_094440_1.jpg"/>
          <p:cNvPicPr>
            <a:picLocks noChangeAspect="1" noChangeArrowheads="1"/>
          </p:cNvPicPr>
          <p:nvPr/>
        </p:nvPicPr>
        <p:blipFill>
          <a:blip r:embed="rId8" cstate="print">
            <a:lum bright="10000" contrast="10000"/>
          </a:blip>
          <a:srcRect/>
          <a:stretch>
            <a:fillRect/>
          </a:stretch>
        </p:blipFill>
        <p:spPr bwMode="auto">
          <a:xfrm>
            <a:off x="0" y="2924944"/>
            <a:ext cx="2857500" cy="214312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127" name="Picture 7" descr="C:\Users\user\Desktop\IMG_20201015_092003.jpg"/>
          <p:cNvPicPr>
            <a:picLocks noChangeAspect="1" noChangeArrowheads="1"/>
          </p:cNvPicPr>
          <p:nvPr/>
        </p:nvPicPr>
        <p:blipFill>
          <a:blip r:embed="rId9" cstate="print">
            <a:lum bright="-10000" contrast="10000"/>
          </a:blip>
          <a:srcRect/>
          <a:stretch>
            <a:fillRect/>
          </a:stretch>
        </p:blipFill>
        <p:spPr bwMode="auto">
          <a:xfrm>
            <a:off x="6286500" y="3068960"/>
            <a:ext cx="2857500" cy="214312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grpSp>
        <p:nvGrpSpPr>
          <p:cNvPr id="5" name="Группа 12"/>
          <p:cNvGrpSpPr/>
          <p:nvPr/>
        </p:nvGrpSpPr>
        <p:grpSpPr>
          <a:xfrm>
            <a:off x="2944559" y="2852936"/>
            <a:ext cx="3427642" cy="1800200"/>
            <a:chOff x="2089092" y="6676832"/>
            <a:chExt cx="3606023" cy="1800200"/>
          </a:xfrm>
        </p:grpSpPr>
        <p:sp>
          <p:nvSpPr>
            <p:cNvPr id="14" name="Овал 13"/>
            <p:cNvSpPr/>
            <p:nvPr/>
          </p:nvSpPr>
          <p:spPr>
            <a:xfrm>
              <a:off x="2089092" y="6676832"/>
              <a:ext cx="3456384" cy="1800200"/>
            </a:xfrm>
            <a:prstGeom prst="ellipse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238731" y="7161433"/>
              <a:ext cx="3456384" cy="830997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ПОЗНАВАТЕЛЬНОЕ</a:t>
              </a:r>
            </a:p>
            <a:p>
              <a:pPr algn="ctr"/>
              <a:r>
                <a:rPr lang="ru-RU" sz="24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РАЗВИТИЕ</a:t>
              </a:r>
              <a:endPara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1974</TotalTime>
  <Words>496</Words>
  <Application>Microsoft Office PowerPoint</Application>
  <PresentationFormat>Экран (4:3)</PresentationFormat>
  <Paragraphs>140</Paragraphs>
  <Slides>27</Slides>
  <Notes>25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 дошкольное образовательное учреждение «Детский сад №7»</dc:title>
  <dc:creator>zwer45454545444</dc:creator>
  <cp:lastModifiedBy>user</cp:lastModifiedBy>
  <cp:revision>421</cp:revision>
  <dcterms:created xsi:type="dcterms:W3CDTF">2019-01-03T06:59:04Z</dcterms:created>
  <dcterms:modified xsi:type="dcterms:W3CDTF">2022-11-05T10:50:42Z</dcterms:modified>
</cp:coreProperties>
</file>