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1" r:id="rId4"/>
    <p:sldId id="259" r:id="rId5"/>
    <p:sldId id="262" r:id="rId6"/>
    <p:sldId id="264" r:id="rId7"/>
    <p:sldId id="272" r:id="rId8"/>
    <p:sldId id="265" r:id="rId9"/>
    <p:sldId id="267" r:id="rId10"/>
    <p:sldId id="275" r:id="rId11"/>
    <p:sldId id="268" r:id="rId12"/>
    <p:sldId id="269" r:id="rId13"/>
    <p:sldId id="270" r:id="rId14"/>
    <p:sldId id="271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j023826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37030" y="214290"/>
            <a:ext cx="3306969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j034329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7" y="4076701"/>
            <a:ext cx="2782877" cy="2107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85720" y="785794"/>
            <a:ext cx="5607058" cy="5632311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 smtClean="0">
                <a:latin typeface="Comic Sans MS" pitchFamily="66" charset="0"/>
              </a:rPr>
              <a:t>Сколько правил!</a:t>
            </a:r>
            <a:br>
              <a:rPr lang="ru-RU" sz="3600" b="1" dirty="0" smtClean="0">
                <a:latin typeface="Comic Sans MS" pitchFamily="66" charset="0"/>
              </a:rPr>
            </a:br>
            <a:r>
              <a:rPr lang="ru-RU" sz="3600" b="1" dirty="0" smtClean="0">
                <a:latin typeface="Comic Sans MS" pitchFamily="66" charset="0"/>
              </a:rPr>
              <a:t>Правил сколько!</a:t>
            </a:r>
            <a:br>
              <a:rPr lang="ru-RU" sz="3600" b="1" dirty="0" smtClean="0">
                <a:latin typeface="Comic Sans MS" pitchFamily="66" charset="0"/>
              </a:rPr>
            </a:br>
            <a:r>
              <a:rPr lang="ru-RU" sz="3600" b="1" dirty="0" smtClean="0">
                <a:latin typeface="Comic Sans MS" pitchFamily="66" charset="0"/>
              </a:rPr>
              <a:t>С непривычки бросит в дрожь.</a:t>
            </a:r>
            <a:br>
              <a:rPr lang="ru-RU" sz="3600" b="1" dirty="0" smtClean="0">
                <a:latin typeface="Comic Sans MS" pitchFamily="66" charset="0"/>
              </a:rPr>
            </a:br>
            <a:r>
              <a:rPr lang="ru-RU" sz="3600" b="1" dirty="0" smtClean="0">
                <a:latin typeface="Comic Sans MS" pitchFamily="66" charset="0"/>
              </a:rPr>
              <a:t>Будь старательным и только!</a:t>
            </a:r>
            <a:br>
              <a:rPr lang="ru-RU" sz="3600" b="1" dirty="0" smtClean="0">
                <a:latin typeface="Comic Sans MS" pitchFamily="66" charset="0"/>
              </a:rPr>
            </a:br>
            <a:r>
              <a:rPr lang="ru-RU" sz="3600" b="1" dirty="0" smtClean="0">
                <a:latin typeface="Comic Sans MS" pitchFamily="66" charset="0"/>
              </a:rPr>
              <a:t>Будь внимательным и только!</a:t>
            </a:r>
            <a:br>
              <a:rPr lang="ru-RU" sz="3600" b="1" dirty="0" smtClean="0">
                <a:latin typeface="Comic Sans MS" pitchFamily="66" charset="0"/>
              </a:rPr>
            </a:br>
            <a:r>
              <a:rPr lang="ru-RU" sz="3600" b="1" dirty="0" smtClean="0">
                <a:latin typeface="Comic Sans MS" pitchFamily="66" charset="0"/>
              </a:rPr>
              <a:t>Все запомнишь, все поймешь!</a:t>
            </a:r>
            <a:endParaRPr lang="ru-RU" sz="36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04800" y="500042"/>
            <a:ext cx="8686800" cy="795358"/>
          </a:xfrm>
        </p:spPr>
        <p:txBody>
          <a:bodyPr>
            <a:normAutofit fontScale="90000"/>
          </a:bodyPr>
          <a:lstStyle/>
          <a:p>
            <a:r>
              <a:rPr lang="ru-RU" sz="1800" b="1" u="sng" dirty="0" smtClean="0"/>
              <a:t> </a:t>
            </a:r>
            <a:r>
              <a:rPr lang="ru-RU" sz="1800" b="1" dirty="0" smtClean="0"/>
              <a:t>Исправь ошибки (найди в тексте слова с ошибками, выпиши их, объясни       правильное написание)</a:t>
            </a:r>
            <a:r>
              <a:rPr lang="ru-RU" b="1" dirty="0" smtClean="0"/>
              <a:t>	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Когда-то на Руси соль была очень дорогой. За столом солонка </a:t>
            </a:r>
            <a:r>
              <a:rPr lang="ru-RU" dirty="0" err="1" smtClean="0"/>
              <a:t>разполагалась</a:t>
            </a:r>
            <a:r>
              <a:rPr lang="ru-RU" dirty="0" smtClean="0"/>
              <a:t> около хозяина. Он сам </a:t>
            </a:r>
            <a:r>
              <a:rPr lang="ru-RU" dirty="0" err="1" smtClean="0"/>
              <a:t>расдавал</a:t>
            </a:r>
            <a:r>
              <a:rPr lang="ru-RU" dirty="0" smtClean="0"/>
              <a:t> соль гостям, стараясь её не </a:t>
            </a:r>
            <a:r>
              <a:rPr lang="ru-RU" dirty="0" err="1" smtClean="0"/>
              <a:t>разсыпать</a:t>
            </a:r>
            <a:r>
              <a:rPr lang="ru-RU" dirty="0" smtClean="0"/>
              <a:t>. </a:t>
            </a:r>
            <a:r>
              <a:rPr lang="ru-RU" dirty="0" err="1" smtClean="0"/>
              <a:t>Разщедриться</a:t>
            </a:r>
            <a:r>
              <a:rPr lang="ru-RU" dirty="0" smtClean="0"/>
              <a:t> хозяин мог только перед богатыми гостями. Нередко он мог </a:t>
            </a:r>
            <a:r>
              <a:rPr lang="ru-RU" dirty="0" err="1" smtClean="0"/>
              <a:t>изпортить</a:t>
            </a:r>
            <a:r>
              <a:rPr lang="ru-RU" dirty="0" smtClean="0"/>
              <a:t> блюдо, так как его пересаливал. А бедные люди часто совсем не получали соли. </a:t>
            </a:r>
            <a:r>
              <a:rPr lang="ru-RU" dirty="0" err="1" smtClean="0"/>
              <a:t>Разчётливый</a:t>
            </a:r>
            <a:r>
              <a:rPr lang="ru-RU" dirty="0" smtClean="0"/>
              <a:t> хозяин пытался </a:t>
            </a:r>
            <a:r>
              <a:rPr lang="ru-RU" dirty="0" err="1" smtClean="0"/>
              <a:t>зберечь</a:t>
            </a:r>
            <a:r>
              <a:rPr lang="ru-RU" dirty="0" smtClean="0"/>
              <a:t> соль таким образом. Отсюда появилось выражение НЕСОЛОНО ХЛЕБАВШИ, которое означает «встретить плохой приём».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857256"/>
          </a:xfrm>
        </p:spPr>
        <p:txBody>
          <a:bodyPr>
            <a:normAutofit/>
          </a:bodyPr>
          <a:lstStyle/>
          <a:p>
            <a:r>
              <a:rPr lang="ru-RU" dirty="0" smtClean="0"/>
              <a:t>Эталон </a:t>
            </a:r>
            <a:endParaRPr lang="ru-RU" dirty="0"/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428596" y="1357298"/>
            <a:ext cx="8072494" cy="428150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Когда-то на Руси соль была очень дорогой. За столом солонка ра</a:t>
            </a:r>
            <a:r>
              <a:rPr lang="ru-RU" dirty="0" smtClean="0">
                <a:solidFill>
                  <a:srgbClr val="C00000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полагалась около хозяина. Он сам ра</a:t>
            </a:r>
            <a:r>
              <a:rPr lang="ru-RU" dirty="0" smtClean="0">
                <a:solidFill>
                  <a:srgbClr val="C00000"/>
                </a:solidFill>
              </a:rPr>
              <a:t>з</a:t>
            </a:r>
            <a:r>
              <a:rPr lang="ru-RU" dirty="0" smtClean="0">
                <a:solidFill>
                  <a:schemeClr val="tx1"/>
                </a:solidFill>
              </a:rPr>
              <a:t>давал соль гостям, стараясь её не ра</a:t>
            </a:r>
            <a:r>
              <a:rPr lang="ru-RU" dirty="0" smtClean="0">
                <a:solidFill>
                  <a:srgbClr val="C00000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сыпать. Ра</a:t>
            </a:r>
            <a:r>
              <a:rPr lang="ru-RU" dirty="0" smtClean="0">
                <a:solidFill>
                  <a:srgbClr val="C00000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щедриться хозяин мог только перед богатыми гостями. Нередко он мог и</a:t>
            </a:r>
            <a:r>
              <a:rPr lang="ru-RU" dirty="0" smtClean="0">
                <a:solidFill>
                  <a:srgbClr val="C00000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портить блюдо, так как его пересаливал. А бедные люди часто совсем не получали соли. Ра</a:t>
            </a:r>
            <a:r>
              <a:rPr lang="ru-RU" dirty="0" smtClean="0">
                <a:solidFill>
                  <a:srgbClr val="C00000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чётливый хозяин пытался </a:t>
            </a:r>
            <a:r>
              <a:rPr lang="ru-RU" dirty="0" smtClean="0">
                <a:solidFill>
                  <a:srgbClr val="C00000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беречь соль таким образом. Отсюда появилось выражение НЕСОЛОНО ХЛЕБАВШИ, которое означает «встретить плохой приём».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«3»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b="1" dirty="0" smtClean="0"/>
              <a:t>1 уровень</a:t>
            </a:r>
            <a:endParaRPr lang="ru-RU" dirty="0" smtClean="0"/>
          </a:p>
          <a:p>
            <a:r>
              <a:rPr lang="ru-RU" b="1" dirty="0" err="1" smtClean="0"/>
              <a:t>Упр</a:t>
            </a:r>
            <a:r>
              <a:rPr lang="ru-RU" b="1" dirty="0" smtClean="0"/>
              <a:t> 438</a:t>
            </a:r>
            <a:endParaRPr lang="ru-RU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«4»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b="1" dirty="0" smtClean="0"/>
              <a:t>2 уровень. </a:t>
            </a:r>
            <a:endParaRPr lang="ru-RU" dirty="0" smtClean="0"/>
          </a:p>
          <a:p>
            <a:r>
              <a:rPr lang="ru-RU" dirty="0" smtClean="0"/>
              <a:t>Упр. 440</a:t>
            </a:r>
          </a:p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«5»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b="1" dirty="0" smtClean="0"/>
              <a:t>3 уровень</a:t>
            </a:r>
            <a:endParaRPr lang="ru-RU" dirty="0" smtClean="0"/>
          </a:p>
          <a:p>
            <a:r>
              <a:rPr lang="ru-RU" b="1" dirty="0" smtClean="0"/>
              <a:t>Упр.443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Закончи предложение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а) «Буква З пишется на конце приставок, если…»</a:t>
            </a:r>
          </a:p>
          <a:p>
            <a:pPr>
              <a:buNone/>
            </a:pPr>
            <a:r>
              <a:rPr lang="ru-RU" dirty="0" smtClean="0"/>
              <a:t>б) «Буква С пишется на конце приставок, если …»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 - я понял материал урок</a:t>
            </a:r>
          </a:p>
          <a:p>
            <a:pPr marL="0" indent="0">
              <a:buNone/>
            </a:pPr>
            <a:r>
              <a:rPr lang="ru-RU" dirty="0" smtClean="0"/>
              <a:t> – у меня остались вопросы;</a:t>
            </a:r>
          </a:p>
          <a:p>
            <a:pPr marL="0" indent="0">
              <a:buNone/>
            </a:pPr>
            <a:r>
              <a:rPr lang="ru-RU" dirty="0" smtClean="0"/>
              <a:t> – я бы ещё хотел проработать эту тему.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getImageCA9POLD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1752" y="214290"/>
            <a:ext cx="3984496" cy="157163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C000"/>
                </a:solidFill>
              </a:rPr>
              <a:t>        Спасибо        	за урок!</a:t>
            </a:r>
            <a:endParaRPr lang="ru-RU" sz="4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850106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Цифровой диктант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392" y="1326987"/>
            <a:ext cx="7992888" cy="648072"/>
          </a:xfrm>
        </p:spPr>
        <p:txBody>
          <a:bodyPr>
            <a:normAutofit fontScale="77500" lnSpcReduction="20000"/>
          </a:bodyPr>
          <a:lstStyle/>
          <a:p>
            <a:pPr lvl="0" algn="ctr">
              <a:lnSpc>
                <a:spcPct val="115000"/>
              </a:lnSpc>
              <a:buClr>
                <a:srgbClr val="7FD13B"/>
              </a:buClr>
            </a:pPr>
            <a:r>
              <a:rPr lang="ru-RU" sz="2400" b="1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Укажите номера слов с неизменяемыми приставками </a:t>
            </a:r>
            <a:endParaRPr lang="ru-RU" sz="2400" b="1" i="1" u="sng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755576" y="1988840"/>
            <a:ext cx="3168352" cy="4032448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1</a:t>
            </a:r>
            <a:r>
              <a:rPr lang="ru-RU" sz="3600" dirty="0">
                <a:solidFill>
                  <a:schemeClr val="tx1"/>
                </a:solidFill>
              </a:rPr>
              <a:t>.  написать</a:t>
            </a:r>
          </a:p>
          <a:p>
            <a:pPr marL="0" lvl="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2.  добежать</a:t>
            </a:r>
          </a:p>
          <a:p>
            <a:pPr marL="0" lvl="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3.  проиграть</a:t>
            </a:r>
          </a:p>
          <a:p>
            <a:pPr marL="0" lvl="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4. </a:t>
            </a:r>
            <a:r>
              <a:rPr lang="ru-RU" sz="3600" dirty="0" smtClean="0">
                <a:solidFill>
                  <a:schemeClr val="tx1"/>
                </a:solidFill>
              </a:rPr>
              <a:t> поехать</a:t>
            </a:r>
          </a:p>
          <a:p>
            <a:pPr marL="0" lvl="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5</a:t>
            </a:r>
            <a:r>
              <a:rPr lang="ru-RU" sz="3600" dirty="0">
                <a:solidFill>
                  <a:schemeClr val="tx1"/>
                </a:solidFill>
              </a:rPr>
              <a:t>.  беспечный</a:t>
            </a:r>
          </a:p>
          <a:p>
            <a:pPr marL="0" lvl="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6.  отварить</a:t>
            </a:r>
          </a:p>
          <a:p>
            <a:pPr marL="0" lvl="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7.  обхватить </a:t>
            </a:r>
          </a:p>
          <a:p>
            <a:pPr marL="0" lvl="0" indent="0">
              <a:buNone/>
            </a:pP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725144"/>
            <a:ext cx="4614863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354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850106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Критерии оценивания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1763688" y="1700808"/>
            <a:ext cx="5976664" cy="4176464"/>
          </a:xfrm>
        </p:spPr>
        <p:txBody>
          <a:bodyPr>
            <a:normAutofit lnSpcReduction="10000"/>
          </a:bodyPr>
          <a:lstStyle/>
          <a:p>
            <a:pPr marL="0" lvl="0" indent="0" algn="ctr">
              <a:lnSpc>
                <a:spcPct val="115000"/>
              </a:lnSpc>
              <a:spcAft>
                <a:spcPts val="1000"/>
              </a:spcAft>
              <a:buClr>
                <a:srgbClr val="F0AD00"/>
              </a:buClr>
              <a:buNone/>
            </a:pPr>
            <a:r>
              <a:rPr lang="ru-RU" sz="4800" dirty="0">
                <a:solidFill>
                  <a:prstClr val="black"/>
                </a:solidFill>
                <a:ea typeface="Calibri"/>
                <a:cs typeface="Times New Roman"/>
              </a:rPr>
              <a:t>нет ошибок -    «5»</a:t>
            </a:r>
          </a:p>
          <a:p>
            <a:pPr marL="0" lvl="0" indent="0" algn="ctr">
              <a:lnSpc>
                <a:spcPct val="115000"/>
              </a:lnSpc>
              <a:spcAft>
                <a:spcPts val="1000"/>
              </a:spcAft>
              <a:buClr>
                <a:srgbClr val="F0AD00"/>
              </a:buClr>
              <a:buNone/>
            </a:pPr>
            <a:r>
              <a:rPr lang="ru-RU" sz="4800" dirty="0">
                <a:solidFill>
                  <a:prstClr val="black"/>
                </a:solidFill>
                <a:ea typeface="Calibri"/>
                <a:cs typeface="Times New Roman"/>
              </a:rPr>
              <a:t>1 – 2 ошибки – «4»</a:t>
            </a:r>
          </a:p>
          <a:p>
            <a:pPr marL="0" lvl="0" indent="0" algn="ctr">
              <a:lnSpc>
                <a:spcPct val="115000"/>
              </a:lnSpc>
              <a:spcAft>
                <a:spcPts val="1000"/>
              </a:spcAft>
              <a:buClr>
                <a:srgbClr val="F0AD00"/>
              </a:buClr>
              <a:buNone/>
            </a:pPr>
            <a:r>
              <a:rPr lang="ru-RU" sz="4800" dirty="0">
                <a:solidFill>
                  <a:prstClr val="black"/>
                </a:solidFill>
                <a:ea typeface="Calibri"/>
                <a:cs typeface="Times New Roman"/>
              </a:rPr>
              <a:t>3 – 5 ошибок – «3»</a:t>
            </a:r>
          </a:p>
          <a:p>
            <a:pPr marL="0" lvl="0" indent="0" algn="ctr">
              <a:lnSpc>
                <a:spcPct val="115000"/>
              </a:lnSpc>
              <a:spcAft>
                <a:spcPts val="1000"/>
              </a:spcAft>
              <a:buClr>
                <a:srgbClr val="F0AD00"/>
              </a:buClr>
              <a:buNone/>
            </a:pPr>
            <a:r>
              <a:rPr lang="ru-RU" sz="4800" dirty="0">
                <a:solidFill>
                  <a:prstClr val="black"/>
                </a:solidFill>
                <a:ea typeface="Calibri"/>
                <a:cs typeface="Times New Roman"/>
              </a:rPr>
              <a:t>&gt;  5 ошибок –  «2»</a:t>
            </a: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92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 урока «Буквы </a:t>
            </a:r>
            <a:r>
              <a:rPr lang="ru-RU" dirty="0" err="1" smtClean="0"/>
              <a:t>з</a:t>
            </a:r>
            <a:r>
              <a:rPr lang="ru-RU" dirty="0" smtClean="0"/>
              <a:t> и с на конце приставок</a:t>
            </a:r>
            <a:r>
              <a:rPr lang="ru-RU" b="1" i="1" dirty="0" smtClean="0"/>
              <a:t>»</a:t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285720" y="1428736"/>
            <a:ext cx="8705880" cy="4651389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b="1" dirty="0" smtClean="0"/>
              <a:t>                             Цели:</a:t>
            </a:r>
          </a:p>
          <a:p>
            <a:pPr lvl="0"/>
            <a:r>
              <a:rPr lang="ru-RU" dirty="0" smtClean="0"/>
              <a:t>Определить, когда пишется буква </a:t>
            </a:r>
            <a:r>
              <a:rPr lang="ru-RU" dirty="0" err="1" smtClean="0"/>
              <a:t>з</a:t>
            </a:r>
            <a:r>
              <a:rPr lang="ru-RU" dirty="0" smtClean="0"/>
              <a:t> на конце приставки, когда –с.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Научиться грамотно  писать слова с данными видами орфограмм,</a:t>
            </a:r>
          </a:p>
          <a:p>
            <a:pPr lvl="0"/>
            <a:endParaRPr lang="ru-RU" dirty="0" smtClean="0"/>
          </a:p>
          <a:p>
            <a:r>
              <a:rPr lang="ru-RU" dirty="0" smtClean="0"/>
              <a:t>графически обозначать изученную орфограмму)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85010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Мини-исследование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628800"/>
            <a:ext cx="7992888" cy="936104"/>
          </a:xfrm>
        </p:spPr>
        <p:txBody>
          <a:bodyPr>
            <a:normAutofit/>
          </a:bodyPr>
          <a:lstStyle/>
          <a:p>
            <a:pPr lvl="0"/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Цель:  </a:t>
            </a:r>
            <a:r>
              <a:rPr lang="ru-RU" sz="2400" b="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определить </a:t>
            </a:r>
            <a:r>
              <a:rPr lang="ru-RU" sz="2400" b="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условия выбора правописания букв з-с на конце приставок.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5720" y="2285992"/>
            <a:ext cx="2880320" cy="374441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Бесшумный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lvl="0" indent="0">
              <a:buNone/>
            </a:pP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Разжимать,</a:t>
            </a:r>
          </a:p>
          <a:p>
            <a:pPr marL="0" lvl="0" indent="0">
              <a:buNone/>
            </a:pP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Безжалостный,</a:t>
            </a:r>
          </a:p>
          <a:p>
            <a:pPr marL="0" lvl="0" indent="0">
              <a:buNone/>
            </a:pP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Вздыхать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lvl="0" indent="0">
              <a:buNone/>
            </a:pP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Вскрикнуть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lvl="0" indent="0">
              <a:buNone/>
            </a:pP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Распилить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19872" y="2132856"/>
            <a:ext cx="5544616" cy="395128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Инструкция</a:t>
            </a:r>
          </a:p>
          <a:p>
            <a:pPr marL="0" indent="0" algn="ctr">
              <a:buNone/>
            </a:pPr>
            <a:endParaRPr lang="ru-RU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Выделите приставки в словах.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Одной чертой подчеркните согласный, на который оканчивается приставка.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Двумя чертами подчеркните согласный, стоящий после приставки.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Определите, звонким или глухим является этот согласный.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Сделайте вывод о правописании з-с на конце приставок.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203848" y="2276872"/>
            <a:ext cx="0" cy="36724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123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717226"/>
          <a:ext cx="7929618" cy="6140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4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4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869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1.Выдели в слове приставку.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617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2.Посмотри на букву согласного после приставки.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6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6177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3. Глухой согласный</a:t>
                      </a:r>
                    </a:p>
                    <a:p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Звонкий согласный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6963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 приставке пиши букву С 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 приставке пиши букву З</a:t>
                      </a:r>
                    </a:p>
                    <a:p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Стрелка вниз 8"/>
          <p:cNvSpPr/>
          <p:nvPr/>
        </p:nvSpPr>
        <p:spPr>
          <a:xfrm>
            <a:off x="1500166" y="2714620"/>
            <a:ext cx="571504" cy="714380"/>
          </a:xfrm>
          <a:prstGeom prst="downArrow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5857884" y="2786058"/>
            <a:ext cx="571504" cy="714380"/>
          </a:xfrm>
          <a:prstGeom prst="downArrow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1571604" y="4500570"/>
            <a:ext cx="642942" cy="714380"/>
          </a:xfrm>
          <a:prstGeom prst="downArrow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715008" y="4572008"/>
            <a:ext cx="642942" cy="642942"/>
          </a:xfrm>
          <a:prstGeom prst="downArrow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-243408"/>
            <a:ext cx="6781800" cy="136815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Работа с текстом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08104" y="5445224"/>
            <a:ext cx="2937520" cy="639762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Леонид  Максимович Леонов,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писатель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484784"/>
            <a:ext cx="2841104" cy="3778669"/>
          </a:xfrm>
        </p:spPr>
      </p:pic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55576" y="1412776"/>
            <a:ext cx="4464496" cy="46920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chemeClr val="tx1"/>
                </a:solidFill>
              </a:rPr>
              <a:t>Дорогие юные друзья!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   Мы </a:t>
            </a:r>
            <a:r>
              <a:rPr lang="ru-RU" dirty="0" err="1">
                <a:solidFill>
                  <a:schemeClr val="tx1"/>
                </a:solidFill>
              </a:rPr>
              <a:t>бе</a:t>
            </a:r>
            <a:r>
              <a:rPr lang="ru-RU" dirty="0">
                <a:solidFill>
                  <a:schemeClr val="tx1"/>
                </a:solidFill>
              </a:rPr>
              <a:t>…платно пользуемся </a:t>
            </a:r>
            <a:r>
              <a:rPr lang="ru-RU" dirty="0" err="1">
                <a:solidFill>
                  <a:schemeClr val="tx1"/>
                </a:solidFill>
              </a:rPr>
              <a:t>бе</a:t>
            </a:r>
            <a:r>
              <a:rPr lang="ru-RU" dirty="0">
                <a:solidFill>
                  <a:schemeClr val="tx1"/>
                </a:solidFill>
              </a:rPr>
              <a:t>…ценным богатством земли – лесом. Но леса </a:t>
            </a:r>
            <a:r>
              <a:rPr lang="ru-RU" dirty="0" err="1">
                <a:solidFill>
                  <a:schemeClr val="tx1"/>
                </a:solidFill>
              </a:rPr>
              <a:t>бе</a:t>
            </a:r>
            <a:r>
              <a:rPr lang="ru-RU" dirty="0">
                <a:solidFill>
                  <a:schemeClr val="tx1"/>
                </a:solidFill>
              </a:rPr>
              <a:t>…жалостно уничтожаются пожарами и людьми. Чтобы не знать горя впереди, надо во…</a:t>
            </a:r>
            <a:r>
              <a:rPr lang="ru-RU" dirty="0" err="1">
                <a:solidFill>
                  <a:schemeClr val="tx1"/>
                </a:solidFill>
              </a:rPr>
              <a:t>мещать</a:t>
            </a:r>
            <a:r>
              <a:rPr lang="ru-RU" dirty="0">
                <a:solidFill>
                  <a:schemeClr val="tx1"/>
                </a:solidFill>
              </a:rPr>
              <a:t> всякую копейку, без </a:t>
            </a:r>
            <a:r>
              <a:rPr lang="ru-RU" dirty="0" err="1">
                <a:solidFill>
                  <a:schemeClr val="tx1"/>
                </a:solidFill>
              </a:rPr>
              <a:t>ра</a:t>
            </a:r>
            <a:r>
              <a:rPr lang="ru-RU" dirty="0">
                <a:solidFill>
                  <a:schemeClr val="tx1"/>
                </a:solidFill>
              </a:rPr>
              <a:t>…писки взятую у природы.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   Вам </a:t>
            </a:r>
            <a:r>
              <a:rPr lang="ru-RU" dirty="0" err="1">
                <a:solidFill>
                  <a:schemeClr val="tx1"/>
                </a:solidFill>
              </a:rPr>
              <a:t>бе</a:t>
            </a:r>
            <a:r>
              <a:rPr lang="ru-RU" dirty="0">
                <a:solidFill>
                  <a:schemeClr val="tx1"/>
                </a:solidFill>
              </a:rPr>
              <a:t>…конечно долго жить на этой </a:t>
            </a:r>
            <a:r>
              <a:rPr lang="ru-RU" dirty="0" smtClean="0">
                <a:solidFill>
                  <a:schemeClr val="tx1"/>
                </a:solidFill>
              </a:rPr>
              <a:t>прекрасной </a:t>
            </a:r>
            <a:r>
              <a:rPr lang="ru-RU" dirty="0">
                <a:solidFill>
                  <a:schemeClr val="tx1"/>
                </a:solidFill>
              </a:rPr>
              <a:t>земле. Защищайте зелёного друга!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423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-243408"/>
            <a:ext cx="6781800" cy="136815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Работа с текстом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08104" y="5445224"/>
            <a:ext cx="2937520" cy="639762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Леонид  Максимович Леонов,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писатель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484784"/>
            <a:ext cx="2841104" cy="3778669"/>
          </a:xfrm>
        </p:spPr>
      </p:pic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55576" y="1412776"/>
            <a:ext cx="4464496" cy="46920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chemeClr val="tx1"/>
                </a:solidFill>
              </a:rPr>
              <a:t>Дорогие юные друзья!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   Мы бе</a:t>
            </a:r>
            <a:r>
              <a:rPr lang="ru-RU" dirty="0">
                <a:solidFill>
                  <a:srgbClr val="C00000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платно </a:t>
            </a:r>
            <a:r>
              <a:rPr lang="ru-RU" dirty="0">
                <a:solidFill>
                  <a:schemeClr val="tx1"/>
                </a:solidFill>
              </a:rPr>
              <a:t>пользуемся </a:t>
            </a:r>
            <a:r>
              <a:rPr lang="ru-RU" dirty="0" smtClean="0">
                <a:solidFill>
                  <a:schemeClr val="tx1"/>
                </a:solidFill>
              </a:rPr>
              <a:t>бе</a:t>
            </a:r>
            <a:r>
              <a:rPr lang="ru-RU" dirty="0">
                <a:solidFill>
                  <a:srgbClr val="C00000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ценным </a:t>
            </a:r>
            <a:r>
              <a:rPr lang="ru-RU" dirty="0">
                <a:solidFill>
                  <a:schemeClr val="tx1"/>
                </a:solidFill>
              </a:rPr>
              <a:t>богатством земли – лесом. Но леса </a:t>
            </a:r>
            <a:r>
              <a:rPr lang="ru-RU" dirty="0" smtClean="0">
                <a:solidFill>
                  <a:schemeClr val="tx1"/>
                </a:solidFill>
              </a:rPr>
              <a:t>бе</a:t>
            </a:r>
            <a:r>
              <a:rPr lang="ru-RU" dirty="0" smtClean="0">
                <a:solidFill>
                  <a:srgbClr val="C00000"/>
                </a:solidFill>
              </a:rPr>
              <a:t>з</a:t>
            </a:r>
            <a:r>
              <a:rPr lang="ru-RU" dirty="0" smtClean="0">
                <a:solidFill>
                  <a:schemeClr val="tx1"/>
                </a:solidFill>
              </a:rPr>
              <a:t>жалостно </a:t>
            </a:r>
            <a:r>
              <a:rPr lang="ru-RU" dirty="0">
                <a:solidFill>
                  <a:schemeClr val="tx1"/>
                </a:solidFill>
              </a:rPr>
              <a:t>уничтожаются пожарами и людьми. Чтобы не знать горя впереди, надо </a:t>
            </a:r>
            <a:r>
              <a:rPr lang="ru-RU" dirty="0" smtClean="0">
                <a:solidFill>
                  <a:schemeClr val="tx1"/>
                </a:solidFill>
              </a:rPr>
              <a:t>во</a:t>
            </a:r>
            <a:r>
              <a:rPr lang="ru-RU" dirty="0" smtClean="0">
                <a:solidFill>
                  <a:srgbClr val="C00000"/>
                </a:solidFill>
              </a:rPr>
              <a:t>з</a:t>
            </a:r>
            <a:r>
              <a:rPr lang="ru-RU" dirty="0" smtClean="0">
                <a:solidFill>
                  <a:schemeClr val="tx1"/>
                </a:solidFill>
              </a:rPr>
              <a:t>мещать </a:t>
            </a:r>
            <a:r>
              <a:rPr lang="ru-RU" dirty="0">
                <a:solidFill>
                  <a:schemeClr val="tx1"/>
                </a:solidFill>
              </a:rPr>
              <a:t>всякую копейку, без </a:t>
            </a:r>
            <a:r>
              <a:rPr lang="ru-RU" dirty="0" smtClean="0">
                <a:solidFill>
                  <a:schemeClr val="tx1"/>
                </a:solidFill>
              </a:rPr>
              <a:t>ра</a:t>
            </a:r>
            <a:r>
              <a:rPr lang="ru-RU" dirty="0" smtClean="0">
                <a:solidFill>
                  <a:srgbClr val="C00000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писки </a:t>
            </a:r>
            <a:r>
              <a:rPr lang="ru-RU" dirty="0">
                <a:solidFill>
                  <a:schemeClr val="tx1"/>
                </a:solidFill>
              </a:rPr>
              <a:t>взятую у природы.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   Вам бе</a:t>
            </a:r>
            <a:r>
              <a:rPr lang="ru-RU" dirty="0" smtClean="0">
                <a:solidFill>
                  <a:srgbClr val="C00000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конечно </a:t>
            </a:r>
            <a:r>
              <a:rPr lang="ru-RU" dirty="0">
                <a:solidFill>
                  <a:schemeClr val="tx1"/>
                </a:solidFill>
              </a:rPr>
              <a:t>долго жить на этой </a:t>
            </a:r>
            <a:r>
              <a:rPr lang="ru-RU" dirty="0" smtClean="0">
                <a:solidFill>
                  <a:schemeClr val="tx1"/>
                </a:solidFill>
              </a:rPr>
              <a:t>прекрасной </a:t>
            </a:r>
            <a:r>
              <a:rPr lang="ru-RU" dirty="0">
                <a:solidFill>
                  <a:schemeClr val="tx1"/>
                </a:solidFill>
              </a:rPr>
              <a:t>земле. Защищайте зелёного друга!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42390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ЗАПОМНИ!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Приставка С- в начале слова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З- часть корня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сбивать</a:t>
            </a:r>
          </a:p>
          <a:p>
            <a:r>
              <a:rPr lang="ru-RU" dirty="0" smtClean="0"/>
              <a:t>сдача</a:t>
            </a:r>
          </a:p>
          <a:p>
            <a:r>
              <a:rPr lang="ru-RU" dirty="0" smtClean="0"/>
              <a:t>свидание</a:t>
            </a:r>
          </a:p>
          <a:p>
            <a:r>
              <a:rPr lang="ru-RU" dirty="0" smtClean="0"/>
              <a:t>сговор</a:t>
            </a:r>
          </a:p>
          <a:p>
            <a:r>
              <a:rPr lang="ru-RU" dirty="0" smtClean="0"/>
              <a:t>сгореть</a:t>
            </a:r>
          </a:p>
          <a:p>
            <a:r>
              <a:rPr lang="ru-RU" dirty="0" smtClean="0"/>
              <a:t>сделать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здание</a:t>
            </a:r>
          </a:p>
          <a:p>
            <a:r>
              <a:rPr lang="ru-RU" dirty="0" smtClean="0"/>
              <a:t>здесь</a:t>
            </a:r>
          </a:p>
          <a:p>
            <a:r>
              <a:rPr lang="ru-RU" dirty="0" smtClean="0"/>
              <a:t>здешний</a:t>
            </a:r>
          </a:p>
          <a:p>
            <a:r>
              <a:rPr lang="ru-RU" dirty="0" smtClean="0"/>
              <a:t>здоровый</a:t>
            </a:r>
          </a:p>
          <a:p>
            <a:r>
              <a:rPr lang="ru-RU" dirty="0" smtClean="0"/>
              <a:t>здоровье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135</TotalTime>
  <Words>546</Words>
  <Application>Microsoft Office PowerPoint</Application>
  <PresentationFormat>Экран (4:3)</PresentationFormat>
  <Paragraphs>91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Calibri</vt:lpstr>
      <vt:lpstr>Comic Sans MS</vt:lpstr>
      <vt:lpstr>Franklin Gothic Book</vt:lpstr>
      <vt:lpstr>Franklin Gothic Medium</vt:lpstr>
      <vt:lpstr>Times New Roman</vt:lpstr>
      <vt:lpstr>Wingdings 2</vt:lpstr>
      <vt:lpstr>Трек</vt:lpstr>
      <vt:lpstr>Презентация PowerPoint</vt:lpstr>
      <vt:lpstr>Цифровой диктант</vt:lpstr>
      <vt:lpstr>Критерии оценивания</vt:lpstr>
      <vt:lpstr>Тема урока «Буквы з и с на конце приставок» </vt:lpstr>
      <vt:lpstr>Мини-исследование</vt:lpstr>
      <vt:lpstr>Презентация PowerPoint</vt:lpstr>
      <vt:lpstr>Работа с текстом</vt:lpstr>
      <vt:lpstr>Работа с текстом</vt:lpstr>
      <vt:lpstr>ЗАПОМНИ!</vt:lpstr>
      <vt:lpstr> Исправь ошибки (найди в тексте слова с ошибками, выпиши их, объясни       правильное написание)  </vt:lpstr>
      <vt:lpstr>Эталон </vt:lpstr>
      <vt:lpstr>Домашнее задание</vt:lpstr>
      <vt:lpstr>Закончи предложение: </vt:lpstr>
      <vt:lpstr>Презентация PowerPoint</vt:lpstr>
      <vt:lpstr>        Спасибо         за урок!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79642241363</cp:lastModifiedBy>
  <cp:revision>23</cp:revision>
  <dcterms:created xsi:type="dcterms:W3CDTF">2016-02-06T14:12:33Z</dcterms:created>
  <dcterms:modified xsi:type="dcterms:W3CDTF">2023-04-16T08:56:43Z</dcterms:modified>
</cp:coreProperties>
</file>