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0" r:id="rId4"/>
    <p:sldId id="271" r:id="rId5"/>
    <p:sldId id="269" r:id="rId6"/>
    <p:sldId id="267" r:id="rId7"/>
    <p:sldId id="258" r:id="rId8"/>
    <p:sldId id="272" r:id="rId9"/>
    <p:sldId id="273" r:id="rId10"/>
    <p:sldId id="265" r:id="rId11"/>
    <p:sldId id="281" r:id="rId12"/>
    <p:sldId id="263" r:id="rId13"/>
    <p:sldId id="274" r:id="rId14"/>
    <p:sldId id="259" r:id="rId15"/>
    <p:sldId id="279" r:id="rId16"/>
    <p:sldId id="261" r:id="rId17"/>
    <p:sldId id="277" r:id="rId18"/>
    <p:sldId id="276" r:id="rId19"/>
    <p:sldId id="264" r:id="rId20"/>
    <p:sldId id="275" r:id="rId21"/>
    <p:sldId id="260" r:id="rId22"/>
    <p:sldId id="278" r:id="rId23"/>
    <p:sldId id="262" r:id="rId24"/>
    <p:sldId id="280"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98" d="100"/>
          <a:sy n="98" d="100"/>
        </p:scale>
        <p:origin x="-20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07.12.2022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07.12.2022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1140" y="928670"/>
            <a:ext cx="9542958"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spc="50" dirty="0" smtClean="0">
                <a:ln w="11430"/>
                <a:effectLst>
                  <a:outerShdw blurRad="76200" dist="50800" dir="5400000" algn="tl" rotWithShape="0">
                    <a:srgbClr val="000000">
                      <a:alpha val="65000"/>
                    </a:srgbClr>
                  </a:outerShdw>
                </a:effectLst>
                <a:latin typeface="Arial Black" pitchFamily="34" charset="0"/>
              </a:rPr>
              <a:t>ЗНАТОКИ ПОСЛОВИЦ И ПОГОВОРОК </a:t>
            </a:r>
            <a:endParaRPr lang="ru-RU" sz="4000" cap="none" spc="50" dirty="0">
              <a:ln w="11430"/>
              <a:effectLst>
                <a:outerShdw blurRad="76200" dist="50800" dir="5400000" algn="tl" rotWithShape="0">
                  <a:srgbClr val="000000">
                    <a:alpha val="65000"/>
                  </a:srgbClr>
                </a:outerShdw>
              </a:effectLst>
              <a:latin typeface="Arial Black" pitchFamily="34" charset="0"/>
            </a:endParaRPr>
          </a:p>
        </p:txBody>
      </p:sp>
      <p:pic>
        <p:nvPicPr>
          <p:cNvPr id="1026" name="Picture 2"/>
          <p:cNvPicPr>
            <a:picLocks noChangeAspect="1" noChangeArrowheads="1"/>
          </p:cNvPicPr>
          <p:nvPr/>
        </p:nvPicPr>
        <p:blipFill>
          <a:blip r:embed="rId2"/>
          <a:srcRect/>
          <a:stretch>
            <a:fillRect/>
          </a:stretch>
        </p:blipFill>
        <p:spPr bwMode="auto">
          <a:xfrm>
            <a:off x="2786050" y="2357430"/>
            <a:ext cx="3452810" cy="3452810"/>
          </a:xfrm>
          <a:prstGeom prst="rect">
            <a:avLst/>
          </a:prstGeom>
          <a:noFill/>
          <a:ln w="9525">
            <a:noFill/>
            <a:miter lim="800000"/>
            <a:headEnd/>
            <a:tailEnd/>
          </a:ln>
          <a:effectLst/>
        </p:spPr>
      </p:pic>
      <p:sp>
        <p:nvSpPr>
          <p:cNvPr id="7" name="TextBox 6"/>
          <p:cNvSpPr txBox="1"/>
          <p:nvPr/>
        </p:nvSpPr>
        <p:spPr>
          <a:xfrm>
            <a:off x="1000100" y="285728"/>
            <a:ext cx="7787709" cy="400110"/>
          </a:xfrm>
          <a:prstGeom prst="rect">
            <a:avLst/>
          </a:prstGeom>
          <a:noFill/>
        </p:spPr>
        <p:txBody>
          <a:bodyPr wrap="none" rtlCol="0">
            <a:spAutoFit/>
          </a:bodyPr>
          <a:lstStyle/>
          <a:p>
            <a:r>
              <a:rPr lang="ru-RU" sz="2000" dirty="0" smtClean="0">
                <a:latin typeface="Arial Black" pitchFamily="34" charset="0"/>
              </a:rPr>
              <a:t>СП «Детский сад № 62 ГБОУ СОШ № 4 г.о. Сызрани</a:t>
            </a:r>
            <a:endParaRPr lang="ru-RU" sz="2000" dirty="0">
              <a:latin typeface="Arial Black" pitchFamily="34" charset="0"/>
            </a:endParaRPr>
          </a:p>
        </p:txBody>
      </p:sp>
      <p:sp>
        <p:nvSpPr>
          <p:cNvPr id="8" name="TextBox 7"/>
          <p:cNvSpPr txBox="1"/>
          <p:nvPr/>
        </p:nvSpPr>
        <p:spPr>
          <a:xfrm>
            <a:off x="428596" y="6000768"/>
            <a:ext cx="8358246" cy="400110"/>
          </a:xfrm>
          <a:prstGeom prst="rect">
            <a:avLst/>
          </a:prstGeom>
          <a:noFill/>
        </p:spPr>
        <p:txBody>
          <a:bodyPr wrap="square" rtlCol="0">
            <a:spAutoFit/>
          </a:bodyPr>
          <a:lstStyle/>
          <a:p>
            <a:pPr algn="ctr"/>
            <a:r>
              <a:rPr lang="ru-RU" sz="2000" b="1" dirty="0" smtClean="0">
                <a:latin typeface="Arial Black" pitchFamily="34" charset="0"/>
              </a:rPr>
              <a:t> ЛИНГВИСТИЧЕСКАЯ ВИКТОРИНА ДЛЯ ДЕТЕЙ 6-7 ЛЕТ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1857364"/>
            <a:ext cx="8429684"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ЗАКОНЧИ ПОСЛОВИЦУ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8194" name="Picture 2"/>
          <p:cNvPicPr>
            <a:picLocks noChangeAspect="1" noChangeArrowheads="1"/>
          </p:cNvPicPr>
          <p:nvPr/>
        </p:nvPicPr>
        <p:blipFill>
          <a:blip r:embed="rId2"/>
          <a:srcRect/>
          <a:stretch>
            <a:fillRect/>
          </a:stretch>
        </p:blipFill>
        <p:spPr bwMode="auto">
          <a:xfrm>
            <a:off x="2928926" y="3714752"/>
            <a:ext cx="2921542" cy="2916233"/>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8662" y="500042"/>
            <a:ext cx="747191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spc="50" dirty="0" smtClean="0">
                <a:ln w="11430"/>
                <a:effectLst>
                  <a:outerShdw blurRad="76200" dist="50800" dir="5400000" algn="tl" rotWithShape="0">
                    <a:srgbClr val="000000">
                      <a:alpha val="65000"/>
                    </a:srgbClr>
                  </a:outerShdw>
                </a:effectLst>
                <a:latin typeface="Arial Black" pitchFamily="34" charset="0"/>
              </a:rPr>
              <a:t>ГЛАЗА БОЯТСЯ….</a:t>
            </a:r>
            <a:r>
              <a:rPr lang="ru-RU" sz="5400" spc="50" dirty="0" smtClean="0">
                <a:ln w="11430"/>
                <a:effectLst>
                  <a:outerShdw blurRad="76200" dist="50800" dir="5400000" algn="tl" rotWithShape="0">
                    <a:srgbClr val="000000">
                      <a:alpha val="65000"/>
                    </a:srgbClr>
                  </a:outerShdw>
                </a:effectLst>
                <a:latin typeface="Arial Black" pitchFamily="34" charset="0"/>
              </a:rPr>
              <a:t> </a:t>
            </a:r>
            <a:endParaRPr lang="ru-RU" sz="5400" cap="none" spc="50" dirty="0">
              <a:ln w="11430"/>
              <a:effectLst>
                <a:outerShdw blurRad="76200" dist="50800" dir="5400000" algn="tl" rotWithShape="0">
                  <a:srgbClr val="000000">
                    <a:alpha val="65000"/>
                  </a:srgbClr>
                </a:outerShdw>
              </a:effectLst>
              <a:latin typeface="Arial Black" pitchFamily="34" charset="0"/>
            </a:endParaRPr>
          </a:p>
        </p:txBody>
      </p:sp>
      <p:pic>
        <p:nvPicPr>
          <p:cNvPr id="38914" name="Picture 2"/>
          <p:cNvPicPr>
            <a:picLocks noChangeAspect="1" noChangeArrowheads="1"/>
          </p:cNvPicPr>
          <p:nvPr/>
        </p:nvPicPr>
        <p:blipFill>
          <a:blip r:embed="rId2"/>
          <a:srcRect/>
          <a:stretch>
            <a:fillRect/>
          </a:stretch>
        </p:blipFill>
        <p:spPr bwMode="auto">
          <a:xfrm>
            <a:off x="1428728" y="2000240"/>
            <a:ext cx="5595934" cy="4284387"/>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1643050"/>
            <a:ext cx="721223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spc="50" dirty="0" smtClean="0">
                <a:ln w="11430"/>
                <a:effectLst>
                  <a:outerShdw blurRad="76200" dist="50800" dir="5400000" algn="tl" rotWithShape="0">
                    <a:srgbClr val="000000">
                      <a:alpha val="65000"/>
                    </a:srgbClr>
                  </a:outerShdw>
                </a:effectLst>
                <a:latin typeface="Arial Black" pitchFamily="34" charset="0"/>
              </a:rPr>
              <a:t>ЭТО ИНТЕРЕСНО </a:t>
            </a:r>
            <a:endParaRPr lang="ru-RU" sz="5400" cap="none" spc="50" dirty="0">
              <a:ln w="11430"/>
              <a:effectLst>
                <a:outerShdw blurRad="76200" dist="50800" dir="5400000" algn="tl" rotWithShape="0">
                  <a:srgbClr val="000000">
                    <a:alpha val="65000"/>
                  </a:srgbClr>
                </a:outerShdw>
              </a:effectLst>
              <a:latin typeface="Arial Black" pitchFamily="34" charset="0"/>
            </a:endParaRPr>
          </a:p>
        </p:txBody>
      </p:sp>
      <p:pic>
        <p:nvPicPr>
          <p:cNvPr id="9218" name="Picture 2"/>
          <p:cNvPicPr>
            <a:picLocks noChangeAspect="1" noChangeArrowheads="1"/>
          </p:cNvPicPr>
          <p:nvPr/>
        </p:nvPicPr>
        <p:blipFill>
          <a:blip r:embed="rId2"/>
          <a:srcRect/>
          <a:stretch>
            <a:fillRect/>
          </a:stretch>
        </p:blipFill>
        <p:spPr bwMode="auto">
          <a:xfrm>
            <a:off x="2643174" y="2500306"/>
            <a:ext cx="3494087" cy="3487737"/>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2844" y="0"/>
            <a:ext cx="8786874" cy="1714488"/>
          </a:xfrm>
          <a:prstGeom prst="rect">
            <a:avLst/>
          </a:prstGeom>
        </p:spPr>
        <p:txBody>
          <a:bodyPr>
            <a:no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lang="ru-RU" sz="2000" dirty="0" smtClean="0">
                <a:latin typeface="Arial Black" pitchFamily="34" charset="0"/>
                <a:ea typeface="+mj-ea"/>
                <a:cs typeface="+mj-cs"/>
              </a:rPr>
              <a:t>Есть  такое выражение: «Бить баклуши», это значит заниматься несерьезным делом, бездельничать. С древних пор крестьяне   делали чашки, ложки и другую посуду из дерева. </a:t>
            </a:r>
            <a:r>
              <a:rPr lang="ru-RU" sz="2000" dirty="0" err="1" smtClean="0">
                <a:latin typeface="Arial Black" pitchFamily="34" charset="0"/>
                <a:ea typeface="+mj-ea"/>
                <a:cs typeface="+mj-cs"/>
              </a:rPr>
              <a:t>Баклуша</a:t>
            </a:r>
            <a:r>
              <a:rPr lang="ru-RU" sz="2000" dirty="0" smtClean="0">
                <a:latin typeface="Arial Black" pitchFamily="34" charset="0"/>
                <a:ea typeface="+mj-ea"/>
                <a:cs typeface="+mj-cs"/>
              </a:rPr>
              <a:t>– деревянная чурка из бревна. Заготовить баклуши считалось делом несложным, не требовало особого умения. Эта работа казалась такой простой, ее мог выполнить неподготовленный человек.  Позже это выражение стало значить заниматься несерьезным делом.</a:t>
            </a:r>
            <a:endParaRPr kumimoji="0" lang="ru-RU" sz="2000" b="0" i="0" u="none" strike="noStrike" kern="1200" cap="none" spc="0" normalizeH="0" baseline="0" noProof="0" dirty="0">
              <a:ln>
                <a:noFill/>
              </a:ln>
              <a:solidFill>
                <a:schemeClr val="tx1"/>
              </a:solidFill>
              <a:effectLst/>
              <a:uLnTx/>
              <a:uFillTx/>
              <a:latin typeface="Arial Black" pitchFamily="34" charset="0"/>
              <a:ea typeface="+mj-ea"/>
              <a:cs typeface="+mj-cs"/>
            </a:endParaRPr>
          </a:p>
        </p:txBody>
      </p:sp>
      <p:pic>
        <p:nvPicPr>
          <p:cNvPr id="31746" name="Picture 2"/>
          <p:cNvPicPr>
            <a:picLocks noChangeAspect="1" noChangeArrowheads="1"/>
          </p:cNvPicPr>
          <p:nvPr/>
        </p:nvPicPr>
        <p:blipFill>
          <a:blip r:embed="rId2" cstate="print"/>
          <a:srcRect/>
          <a:stretch>
            <a:fillRect/>
          </a:stretch>
        </p:blipFill>
        <p:spPr bwMode="auto">
          <a:xfrm>
            <a:off x="4572000" y="3857628"/>
            <a:ext cx="2786082" cy="2786082"/>
          </a:xfrm>
          <a:prstGeom prst="rect">
            <a:avLst/>
          </a:prstGeom>
          <a:noFill/>
          <a:ln w="9525">
            <a:noFill/>
            <a:miter lim="800000"/>
            <a:headEnd/>
            <a:tailEnd/>
          </a:ln>
          <a:effectLst/>
        </p:spPr>
      </p:pic>
      <p:pic>
        <p:nvPicPr>
          <p:cNvPr id="31747" name="Picture 3"/>
          <p:cNvPicPr>
            <a:picLocks noChangeAspect="1" noChangeArrowheads="1"/>
          </p:cNvPicPr>
          <p:nvPr/>
        </p:nvPicPr>
        <p:blipFill>
          <a:blip r:embed="rId3" cstate="print"/>
          <a:srcRect/>
          <a:stretch>
            <a:fillRect/>
          </a:stretch>
        </p:blipFill>
        <p:spPr bwMode="auto">
          <a:xfrm>
            <a:off x="285720" y="4357694"/>
            <a:ext cx="3330975" cy="221457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641" y="1785926"/>
            <a:ext cx="898835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СОБЕРИ ПОСЛОВИЦУ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0242" name="Picture 2"/>
          <p:cNvPicPr>
            <a:picLocks noChangeAspect="1" noChangeArrowheads="1"/>
          </p:cNvPicPr>
          <p:nvPr/>
        </p:nvPicPr>
        <p:blipFill>
          <a:blip r:embed="rId2"/>
          <a:srcRect/>
          <a:stretch>
            <a:fillRect/>
          </a:stretch>
        </p:blipFill>
        <p:spPr bwMode="auto">
          <a:xfrm>
            <a:off x="2428860" y="2786058"/>
            <a:ext cx="3495675" cy="349567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142852"/>
            <a:ext cx="249299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spc="50" dirty="0" smtClean="0">
                <a:ln w="11430"/>
                <a:effectLst>
                  <a:outerShdw blurRad="76200" dist="50800" dir="5400000" algn="tl" rotWithShape="0">
                    <a:srgbClr val="000000">
                      <a:alpha val="65000"/>
                    </a:srgbClr>
                  </a:outerShdw>
                </a:effectLst>
                <a:latin typeface="Arial Black" pitchFamily="34" charset="0"/>
              </a:rPr>
              <a:t>ТРУД</a:t>
            </a:r>
            <a:r>
              <a:rPr lang="ru-RU" sz="5400" spc="50" dirty="0" smtClean="0">
                <a:ln w="11430"/>
                <a:effectLst>
                  <a:outerShdw blurRad="76200" dist="50800" dir="5400000" algn="tl" rotWithShape="0">
                    <a:srgbClr val="000000">
                      <a:alpha val="65000"/>
                    </a:srgbClr>
                  </a:outerShdw>
                </a:effectLst>
                <a:latin typeface="Arial Black" pitchFamily="34" charset="0"/>
              </a:rPr>
              <a:t> </a:t>
            </a:r>
            <a:endParaRPr lang="ru-RU" sz="5400" cap="none"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428596" y="1428736"/>
            <a:ext cx="451598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spc="50" dirty="0" smtClean="0">
                <a:ln w="11430"/>
                <a:effectLst>
                  <a:outerShdw blurRad="76200" dist="50800" dir="5400000" algn="tl" rotWithShape="0">
                    <a:srgbClr val="000000">
                      <a:alpha val="65000"/>
                    </a:srgbClr>
                  </a:outerShdw>
                </a:effectLst>
                <a:latin typeface="Arial Black" pitchFamily="34" charset="0"/>
              </a:rPr>
              <a:t>ПЕРЕТРУТ </a:t>
            </a:r>
            <a:endParaRPr lang="ru-RU" sz="5400" cap="none" spc="50" dirty="0">
              <a:ln w="11430"/>
              <a:effectLst>
                <a:outerShdw blurRad="76200" dist="50800" dir="5400000" algn="tl" rotWithShape="0">
                  <a:srgbClr val="000000">
                    <a:alpha val="65000"/>
                  </a:srgbClr>
                </a:outerShdw>
              </a:effectLst>
              <a:latin typeface="Arial Black" pitchFamily="34" charset="0"/>
            </a:endParaRPr>
          </a:p>
        </p:txBody>
      </p:sp>
      <p:sp>
        <p:nvSpPr>
          <p:cNvPr id="4" name="Прямоугольник 3"/>
          <p:cNvSpPr/>
          <p:nvPr/>
        </p:nvSpPr>
        <p:spPr>
          <a:xfrm>
            <a:off x="3857620" y="142852"/>
            <a:ext cx="47051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spc="50" dirty="0" smtClean="0">
                <a:ln w="11430"/>
                <a:effectLst>
                  <a:outerShdw blurRad="76200" dist="50800" dir="5400000" algn="tl" rotWithShape="0">
                    <a:srgbClr val="000000">
                      <a:alpha val="65000"/>
                    </a:srgbClr>
                  </a:outerShdw>
                </a:effectLst>
                <a:latin typeface="Arial Black" pitchFamily="34" charset="0"/>
              </a:rPr>
              <a:t>ТЕРПЕНИЕ</a:t>
            </a:r>
            <a:r>
              <a:rPr lang="ru-RU" sz="5400" spc="50" dirty="0" smtClean="0">
                <a:ln w="11430"/>
                <a:effectLst>
                  <a:outerShdw blurRad="76200" dist="50800" dir="5400000" algn="tl" rotWithShape="0">
                    <a:srgbClr val="000000">
                      <a:alpha val="65000"/>
                    </a:srgbClr>
                  </a:outerShdw>
                </a:effectLst>
                <a:latin typeface="Arial Black" pitchFamily="34" charset="0"/>
              </a:rPr>
              <a:t> </a:t>
            </a:r>
            <a:endParaRPr lang="ru-RU" sz="5400" cap="none" spc="50" dirty="0">
              <a:ln w="11430"/>
              <a:effectLst>
                <a:outerShdw blurRad="76200" dist="50800" dir="5400000" algn="tl" rotWithShape="0">
                  <a:srgbClr val="000000">
                    <a:alpha val="65000"/>
                  </a:srgbClr>
                </a:outerShdw>
              </a:effectLst>
              <a:latin typeface="Arial Black" pitchFamily="34" charset="0"/>
            </a:endParaRPr>
          </a:p>
        </p:txBody>
      </p:sp>
      <p:sp>
        <p:nvSpPr>
          <p:cNvPr id="5" name="Прямоугольник 4"/>
          <p:cNvSpPr/>
          <p:nvPr/>
        </p:nvSpPr>
        <p:spPr>
          <a:xfrm>
            <a:off x="5572132" y="1357298"/>
            <a:ext cx="201850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spc="50" dirty="0" smtClean="0">
                <a:ln w="11430"/>
                <a:effectLst>
                  <a:outerShdw blurRad="76200" dist="50800" dir="5400000" algn="tl" rotWithShape="0">
                    <a:srgbClr val="000000">
                      <a:alpha val="65000"/>
                    </a:srgbClr>
                  </a:outerShdw>
                </a:effectLst>
                <a:latin typeface="Arial Black" pitchFamily="34" charset="0"/>
              </a:rPr>
              <a:t>ВСЁ</a:t>
            </a:r>
            <a:r>
              <a:rPr lang="ru-RU" sz="5400" spc="50" dirty="0" smtClean="0">
                <a:ln w="11430"/>
                <a:effectLst>
                  <a:outerShdw blurRad="76200" dist="50800" dir="5400000" algn="tl" rotWithShape="0">
                    <a:srgbClr val="000000">
                      <a:alpha val="65000"/>
                    </a:srgbClr>
                  </a:outerShdw>
                </a:effectLst>
                <a:latin typeface="Arial Black" pitchFamily="34" charset="0"/>
              </a:rPr>
              <a:t> </a:t>
            </a:r>
            <a:endParaRPr lang="ru-RU" sz="5400" cap="none" spc="50" dirty="0">
              <a:ln w="11430"/>
              <a:effectLst>
                <a:outerShdw blurRad="76200" dist="50800" dir="5400000" algn="tl" rotWithShape="0">
                  <a:srgbClr val="000000">
                    <a:alpha val="65000"/>
                  </a:srgbClr>
                </a:outerShdw>
              </a:effectLst>
              <a:latin typeface="Arial Black" pitchFamily="34" charset="0"/>
            </a:endParaRPr>
          </a:p>
        </p:txBody>
      </p:sp>
      <p:pic>
        <p:nvPicPr>
          <p:cNvPr id="5122" name="Picture 2" descr="https://www.b17.ru/foto/uploaded/upl_1651418005_612641_h1z52.jpg"/>
          <p:cNvPicPr>
            <a:picLocks noChangeAspect="1" noChangeArrowheads="1"/>
          </p:cNvPicPr>
          <p:nvPr/>
        </p:nvPicPr>
        <p:blipFill>
          <a:blip r:embed="rId2"/>
          <a:srcRect/>
          <a:stretch>
            <a:fillRect/>
          </a:stretch>
        </p:blipFill>
        <p:spPr bwMode="auto">
          <a:xfrm>
            <a:off x="2143108" y="2643182"/>
            <a:ext cx="4214842" cy="299605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485" y="1500174"/>
            <a:ext cx="8845515"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ПОСЛОВИЦЫ В СКАЗКАХ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1266" name="Picture 2"/>
          <p:cNvPicPr>
            <a:picLocks noChangeAspect="1" noChangeArrowheads="1"/>
          </p:cNvPicPr>
          <p:nvPr/>
        </p:nvPicPr>
        <p:blipFill>
          <a:blip r:embed="rId2"/>
          <a:srcRect/>
          <a:stretch>
            <a:fillRect/>
          </a:stretch>
        </p:blipFill>
        <p:spPr bwMode="auto">
          <a:xfrm>
            <a:off x="3143240" y="3214686"/>
            <a:ext cx="3136247" cy="3130547"/>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43042" y="1928802"/>
            <a:ext cx="5500726" cy="3841340"/>
          </a:xfrm>
          <a:prstGeom prst="rect">
            <a:avLst/>
          </a:prstGeom>
          <a:noFill/>
          <a:ln w="9525">
            <a:noFill/>
            <a:miter lim="800000"/>
            <a:headEnd/>
            <a:tailEnd/>
          </a:ln>
          <a:effectLst/>
        </p:spPr>
      </p:pic>
      <p:sp>
        <p:nvSpPr>
          <p:cNvPr id="3" name="Прямоугольник 2"/>
          <p:cNvSpPr/>
          <p:nvPr/>
        </p:nvSpPr>
        <p:spPr>
          <a:xfrm>
            <a:off x="357158" y="214290"/>
            <a:ext cx="850112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ru-RU" sz="2400" b="1" spc="50" dirty="0" smtClean="0">
                <a:ln w="11430"/>
                <a:effectLst>
                  <a:outerShdw blurRad="76200" dist="50800" dir="5400000" algn="tl" rotWithShape="0">
                    <a:srgbClr val="000000">
                      <a:alpha val="65000"/>
                    </a:srgbClr>
                  </a:outerShdw>
                </a:effectLst>
                <a:latin typeface="Arial Black" pitchFamily="34" charset="0"/>
              </a:rPr>
              <a:t> Как понимаете выражение </a:t>
            </a:r>
          </a:p>
          <a:p>
            <a:pPr algn="just"/>
            <a:r>
              <a:rPr lang="ru-RU" sz="2400" b="1" spc="50" dirty="0" smtClean="0">
                <a:ln w="11430"/>
                <a:effectLst>
                  <a:outerShdw blurRad="76200" dist="50800" dir="5400000" algn="tl" rotWithShape="0">
                    <a:srgbClr val="000000">
                      <a:alpha val="65000"/>
                    </a:srgbClr>
                  </a:outerShdw>
                </a:effectLst>
                <a:latin typeface="Arial Black" pitchFamily="34" charset="0"/>
              </a:rPr>
              <a:t>«Остаться у разбитого корыта»? Назовите сказку</a:t>
            </a:r>
            <a:r>
              <a:rPr lang="ru-RU" sz="2400" b="1" spc="50" dirty="0" smtClean="0">
                <a:ln w="11430"/>
                <a:effectLst>
                  <a:outerShdw blurRad="76200" dist="50800" dir="5400000" algn="tl" rotWithShape="0">
                    <a:srgbClr val="000000">
                      <a:alpha val="65000"/>
                    </a:srgbClr>
                  </a:outerShdw>
                </a:effectLst>
                <a:latin typeface="Arial Black" pitchFamily="34" charset="0"/>
              </a:rPr>
              <a:t> .</a:t>
            </a:r>
            <a:endParaRPr lang="ru-RU" sz="2400" b="1" cap="none" spc="50" dirty="0">
              <a:ln w="11430"/>
              <a:effectLst>
                <a:outerShdw blurRad="76200" dist="50800" dir="5400000" algn="tl" rotWithShape="0">
                  <a:srgbClr val="000000">
                    <a:alpha val="65000"/>
                  </a:srgbClr>
                </a:outerShdw>
              </a:effectLst>
              <a:latin typeface="Arial Black"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214414" y="2071678"/>
            <a:ext cx="4786314" cy="3589736"/>
          </a:xfrm>
          <a:prstGeom prst="rect">
            <a:avLst/>
          </a:prstGeom>
          <a:noFill/>
          <a:ln w="9525">
            <a:noFill/>
            <a:miter lim="800000"/>
            <a:headEnd/>
            <a:tailEnd/>
          </a:ln>
          <a:effectLst/>
        </p:spPr>
      </p:pic>
      <p:sp>
        <p:nvSpPr>
          <p:cNvPr id="3" name="Прямоугольник 2"/>
          <p:cNvSpPr/>
          <p:nvPr/>
        </p:nvSpPr>
        <p:spPr>
          <a:xfrm>
            <a:off x="714348" y="571480"/>
            <a:ext cx="7429552" cy="1015663"/>
          </a:xfrm>
          <a:prstGeom prst="rect">
            <a:avLst/>
          </a:prstGeom>
        </p:spPr>
        <p:txBody>
          <a:bodyPr wrap="square">
            <a:spAutoFit/>
          </a:bodyPr>
          <a:lstStyle/>
          <a:p>
            <a:pPr algn="just"/>
            <a:r>
              <a:rPr lang="ru-RU" sz="2000" b="1" spc="50" dirty="0" smtClean="0">
                <a:ln w="11430"/>
                <a:effectLst>
                  <a:outerShdw blurRad="76200" dist="50800" dir="5400000" algn="tl" rotWithShape="0">
                    <a:srgbClr val="000000">
                      <a:alpha val="65000"/>
                    </a:srgbClr>
                  </a:outerShdw>
                </a:effectLst>
                <a:latin typeface="Arial Black" pitchFamily="34" charset="0"/>
              </a:rPr>
              <a:t>Как понимаете выражение </a:t>
            </a:r>
          </a:p>
          <a:p>
            <a:pPr algn="just"/>
            <a:r>
              <a:rPr lang="ru-RU" sz="2000" b="1" spc="50" dirty="0" smtClean="0">
                <a:ln w="11430"/>
                <a:effectLst>
                  <a:outerShdw blurRad="76200" dist="50800" dir="5400000" algn="tl" rotWithShape="0">
                    <a:srgbClr val="000000">
                      <a:alpha val="65000"/>
                    </a:srgbClr>
                  </a:outerShdw>
                </a:effectLst>
                <a:latin typeface="Arial Black" pitchFamily="34" charset="0"/>
              </a:rPr>
              <a:t>«</a:t>
            </a:r>
            <a:r>
              <a:rPr lang="ru-RU" sz="2000" dirty="0" smtClean="0">
                <a:latin typeface="Arial Black" pitchFamily="34" charset="0"/>
              </a:rPr>
              <a:t>Как </a:t>
            </a:r>
            <a:r>
              <a:rPr lang="ru-RU" sz="2000" dirty="0" smtClean="0">
                <a:latin typeface="Arial Black" pitchFamily="34" charset="0"/>
              </a:rPr>
              <a:t>аукнется, так и откликнется</a:t>
            </a:r>
            <a:r>
              <a:rPr lang="ru-RU" sz="2000" b="1" spc="50" dirty="0" smtClean="0">
                <a:ln w="11430"/>
                <a:effectLst>
                  <a:outerShdw blurRad="76200" dist="50800" dir="5400000" algn="tl" rotWithShape="0">
                    <a:srgbClr val="000000">
                      <a:alpha val="65000"/>
                    </a:srgbClr>
                  </a:outerShdw>
                </a:effectLst>
                <a:latin typeface="Arial Black" pitchFamily="34" charset="0"/>
              </a:rPr>
              <a:t>»? </a:t>
            </a:r>
            <a:r>
              <a:rPr lang="ru-RU" sz="2000" b="1" spc="50" dirty="0" smtClean="0">
                <a:ln w="11430"/>
                <a:effectLst>
                  <a:outerShdw blurRad="76200" dist="50800" dir="5400000" algn="tl" rotWithShape="0">
                    <a:srgbClr val="000000">
                      <a:alpha val="65000"/>
                    </a:srgbClr>
                  </a:outerShdw>
                </a:effectLst>
                <a:latin typeface="Arial Black" pitchFamily="34" charset="0"/>
              </a:rPr>
              <a:t>Назовите сказку .</a:t>
            </a:r>
            <a:endParaRPr lang="ru-RU" sz="2000" b="1" spc="50" dirty="0">
              <a:ln w="11430"/>
              <a:effectLst>
                <a:outerShdw blurRad="76200" dist="50800" dir="5400000" algn="tl" rotWithShape="0">
                  <a:srgbClr val="000000">
                    <a:alpha val="65000"/>
                  </a:srgbClr>
                </a:outerShdw>
              </a:effectLst>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7290" y="1357298"/>
            <a:ext cx="731482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ХОЧУ ВСЁ ЗНАТЬ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2290" name="Picture 2"/>
          <p:cNvPicPr>
            <a:picLocks noChangeAspect="1" noChangeArrowheads="1"/>
          </p:cNvPicPr>
          <p:nvPr/>
        </p:nvPicPr>
        <p:blipFill>
          <a:blip r:embed="rId2"/>
          <a:srcRect/>
          <a:stretch>
            <a:fillRect/>
          </a:stretch>
        </p:blipFill>
        <p:spPr bwMode="auto">
          <a:xfrm>
            <a:off x="3000364" y="2500306"/>
            <a:ext cx="3146425" cy="314642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0"/>
            <a:ext cx="8786874" cy="1714488"/>
          </a:xfrm>
        </p:spPr>
        <p:txBody>
          <a:bodyPr>
            <a:normAutofit fontScale="90000"/>
          </a:bodyPr>
          <a:lstStyle/>
          <a:p>
            <a:pPr algn="just">
              <a:lnSpc>
                <a:spcPct val="150000"/>
              </a:lnSpc>
            </a:pPr>
            <a:r>
              <a:rPr lang="ru-RU" sz="2000" dirty="0" smtClean="0">
                <a:latin typeface="Arial Black" pitchFamily="34" charset="0"/>
              </a:rPr>
              <a:t>–Здравствуйте,  дорогие ребята.  Сегодня  вместе с мудрой  Тётушкой Совой мы  будем знакомиться с русскими  пословицами и поговорками.  Узнаем много нового и интересного.</a:t>
            </a:r>
            <a:endParaRPr lang="ru-RU" sz="2000" dirty="0">
              <a:latin typeface="Arial Black" pitchFamily="34" charset="0"/>
            </a:endParaRPr>
          </a:p>
        </p:txBody>
      </p:sp>
      <p:pic>
        <p:nvPicPr>
          <p:cNvPr id="3" name="Picture 2"/>
          <p:cNvPicPr>
            <a:picLocks noChangeAspect="1" noChangeArrowheads="1"/>
          </p:cNvPicPr>
          <p:nvPr/>
        </p:nvPicPr>
        <p:blipFill>
          <a:blip r:embed="rId2"/>
          <a:srcRect/>
          <a:stretch>
            <a:fillRect/>
          </a:stretch>
        </p:blipFill>
        <p:spPr bwMode="auto">
          <a:xfrm>
            <a:off x="2428860" y="2071678"/>
            <a:ext cx="3452810" cy="345281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2844" y="0"/>
            <a:ext cx="8786874" cy="1714488"/>
          </a:xfrm>
          <a:prstGeom prst="rect">
            <a:avLst/>
          </a:prstGeom>
        </p:spPr>
        <p:txBody>
          <a:bodyPr>
            <a:normAutofit fontScale="90000" lnSpcReduction="10000"/>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lang="ru-RU" sz="2000" dirty="0" smtClean="0">
                <a:latin typeface="Arial Black" pitchFamily="34" charset="0"/>
                <a:ea typeface="+mj-ea"/>
                <a:cs typeface="+mj-cs"/>
              </a:rPr>
              <a:t>Владимир Иванович Даль– русский писатель,   очень любил и превосходно знал русский язык. Собирал и изучал загадки, пословицы, поговорки. Автор «Толкового словаря живого великорусского языка».</a:t>
            </a:r>
            <a:endParaRPr kumimoji="0" lang="ru-RU" sz="2000" b="0" i="0" u="none" strike="noStrike" kern="1200" cap="none" spc="0" normalizeH="0" baseline="0" noProof="0" dirty="0">
              <a:ln>
                <a:noFill/>
              </a:ln>
              <a:solidFill>
                <a:schemeClr val="tx1"/>
              </a:solidFill>
              <a:effectLst/>
              <a:uLnTx/>
              <a:uFillTx/>
              <a:latin typeface="Arial Black" pitchFamily="34" charset="0"/>
              <a:ea typeface="+mj-ea"/>
              <a:cs typeface="+mj-cs"/>
            </a:endParaRPr>
          </a:p>
        </p:txBody>
      </p:sp>
      <p:pic>
        <p:nvPicPr>
          <p:cNvPr id="3" name="Picture 2"/>
          <p:cNvPicPr>
            <a:picLocks noChangeAspect="1" noChangeArrowheads="1"/>
          </p:cNvPicPr>
          <p:nvPr/>
        </p:nvPicPr>
        <p:blipFill>
          <a:blip r:embed="rId2"/>
          <a:srcRect/>
          <a:stretch>
            <a:fillRect/>
          </a:stretch>
        </p:blipFill>
        <p:spPr bwMode="auto">
          <a:xfrm>
            <a:off x="357158" y="2071678"/>
            <a:ext cx="2143140" cy="2143140"/>
          </a:xfrm>
          <a:prstGeom prst="rect">
            <a:avLst/>
          </a:prstGeom>
          <a:noFill/>
          <a:ln w="9525">
            <a:noFill/>
            <a:miter lim="800000"/>
            <a:headEnd/>
            <a:tailEnd/>
          </a:ln>
          <a:effectLst/>
        </p:spPr>
      </p:pic>
      <p:pic>
        <p:nvPicPr>
          <p:cNvPr id="32770" name="Picture 2"/>
          <p:cNvPicPr>
            <a:picLocks noChangeAspect="1" noChangeArrowheads="1"/>
          </p:cNvPicPr>
          <p:nvPr/>
        </p:nvPicPr>
        <p:blipFill>
          <a:blip r:embed="rId3" cstate="print"/>
          <a:srcRect/>
          <a:stretch>
            <a:fillRect/>
          </a:stretch>
        </p:blipFill>
        <p:spPr bwMode="auto">
          <a:xfrm>
            <a:off x="2500298" y="1714488"/>
            <a:ext cx="2857520" cy="3579357"/>
          </a:xfrm>
          <a:prstGeom prst="rect">
            <a:avLst/>
          </a:prstGeom>
          <a:noFill/>
          <a:ln w="9525">
            <a:noFill/>
            <a:miter lim="800000"/>
            <a:headEnd/>
            <a:tailEnd/>
          </a:ln>
          <a:effectLst/>
        </p:spPr>
      </p:pic>
      <p:pic>
        <p:nvPicPr>
          <p:cNvPr id="32771" name="Picture 3"/>
          <p:cNvPicPr>
            <a:picLocks noChangeAspect="1" noChangeArrowheads="1"/>
          </p:cNvPicPr>
          <p:nvPr/>
        </p:nvPicPr>
        <p:blipFill>
          <a:blip r:embed="rId4"/>
          <a:srcRect/>
          <a:stretch>
            <a:fillRect/>
          </a:stretch>
        </p:blipFill>
        <p:spPr bwMode="auto">
          <a:xfrm>
            <a:off x="5786446" y="1857364"/>
            <a:ext cx="2786062" cy="3621881"/>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2799" y="1428736"/>
            <a:ext cx="8631201"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ЦИФРЫ В ПОСЛОВИЦАХ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3" name="Picture 2"/>
          <p:cNvPicPr>
            <a:picLocks noChangeAspect="1" noChangeArrowheads="1"/>
          </p:cNvPicPr>
          <p:nvPr/>
        </p:nvPicPr>
        <p:blipFill>
          <a:blip r:embed="rId2"/>
          <a:srcRect/>
          <a:stretch>
            <a:fillRect/>
          </a:stretch>
        </p:blipFill>
        <p:spPr bwMode="auto">
          <a:xfrm>
            <a:off x="3143240" y="3214686"/>
            <a:ext cx="3136247" cy="3130547"/>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14290"/>
            <a:ext cx="8423269" cy="174754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Назови пословицы с числами 7  и 1</a:t>
            </a:r>
            <a:r>
              <a:rPr lang="ru-RU" sz="5400" b="1" spc="50" dirty="0" smtClean="0">
                <a:ln w="11430"/>
                <a:effectLst>
                  <a:outerShdw blurRad="76200" dist="50800" dir="5400000" algn="tl" rotWithShape="0">
                    <a:srgbClr val="000000">
                      <a:alpha val="65000"/>
                    </a:srgbClr>
                  </a:outerShdw>
                </a:effectLst>
                <a:latin typeface="Arial Black" pitchFamily="34" charset="0"/>
              </a:rPr>
              <a:t>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4098" name="Picture 2"/>
          <p:cNvPicPr>
            <a:picLocks noChangeAspect="1" noChangeArrowheads="1"/>
          </p:cNvPicPr>
          <p:nvPr/>
        </p:nvPicPr>
        <p:blipFill>
          <a:blip r:embed="rId2"/>
          <a:srcRect/>
          <a:stretch>
            <a:fillRect/>
          </a:stretch>
        </p:blipFill>
        <p:spPr bwMode="auto">
          <a:xfrm>
            <a:off x="2857488" y="2143116"/>
            <a:ext cx="3157537" cy="315753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7356" y="1571612"/>
            <a:ext cx="577433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КТО БОЛЬШЕ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3314" name="Picture 2"/>
          <p:cNvPicPr>
            <a:picLocks noChangeAspect="1" noChangeArrowheads="1"/>
          </p:cNvPicPr>
          <p:nvPr/>
        </p:nvPicPr>
        <p:blipFill>
          <a:blip r:embed="rId2"/>
          <a:srcRect/>
          <a:stretch>
            <a:fillRect/>
          </a:stretch>
        </p:blipFill>
        <p:spPr bwMode="auto">
          <a:xfrm>
            <a:off x="2714612" y="2643182"/>
            <a:ext cx="3146425" cy="314642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7356" y="214290"/>
            <a:ext cx="6000792" cy="258532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НАЗОВИТЕ ПОСЛОВИЦЫ О МАТЕРИ</a:t>
            </a:r>
            <a:r>
              <a:rPr lang="ru-RU" sz="5400" b="1" spc="50" dirty="0" smtClean="0">
                <a:ln w="11430"/>
                <a:effectLst>
                  <a:outerShdw blurRad="76200" dist="50800" dir="5400000" algn="tl" rotWithShape="0">
                    <a:srgbClr val="000000">
                      <a:alpha val="65000"/>
                    </a:srgbClr>
                  </a:outerShdw>
                </a:effectLst>
                <a:latin typeface="Arial Black" pitchFamily="34" charset="0"/>
              </a:rPr>
              <a:t>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37892" name="Picture 4"/>
          <p:cNvPicPr>
            <a:picLocks noChangeAspect="1" noChangeArrowheads="1"/>
          </p:cNvPicPr>
          <p:nvPr/>
        </p:nvPicPr>
        <p:blipFill>
          <a:blip r:embed="rId2"/>
          <a:srcRect/>
          <a:stretch>
            <a:fillRect/>
          </a:stretch>
        </p:blipFill>
        <p:spPr bwMode="auto">
          <a:xfrm>
            <a:off x="2285984" y="2928934"/>
            <a:ext cx="3121025" cy="330993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142852"/>
            <a:ext cx="882805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b="1" spc="50" dirty="0" smtClean="0">
                <a:ln w="11430"/>
                <a:effectLst>
                  <a:outerShdw blurRad="76200" dist="50800" dir="5400000" algn="tl" rotWithShape="0">
                    <a:srgbClr val="000000">
                      <a:alpha val="65000"/>
                    </a:srgbClr>
                  </a:outerShdw>
                </a:effectLst>
                <a:latin typeface="Arial Black" pitchFamily="34" charset="0"/>
              </a:rPr>
              <a:t>ЧТО ТАКОЕ ПОСЛОВИЦА? </a:t>
            </a:r>
            <a:endParaRPr lang="ru-RU" sz="4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4098" name="Picture 2"/>
          <p:cNvPicPr>
            <a:picLocks noChangeAspect="1" noChangeArrowheads="1"/>
          </p:cNvPicPr>
          <p:nvPr/>
        </p:nvPicPr>
        <p:blipFill>
          <a:blip r:embed="rId2"/>
          <a:srcRect/>
          <a:stretch>
            <a:fillRect/>
          </a:stretch>
        </p:blipFill>
        <p:spPr bwMode="auto">
          <a:xfrm>
            <a:off x="2643174" y="1142984"/>
            <a:ext cx="3468687" cy="3462337"/>
          </a:xfrm>
          <a:prstGeom prst="rect">
            <a:avLst/>
          </a:prstGeom>
          <a:noFill/>
          <a:ln w="9525">
            <a:noFill/>
            <a:miter lim="800000"/>
            <a:headEnd/>
            <a:tailEnd/>
          </a:ln>
          <a:effectLst/>
        </p:spPr>
      </p:pic>
      <p:sp>
        <p:nvSpPr>
          <p:cNvPr id="5" name="TextBox 4"/>
          <p:cNvSpPr txBox="1"/>
          <p:nvPr/>
        </p:nvSpPr>
        <p:spPr>
          <a:xfrm>
            <a:off x="714348" y="5000636"/>
            <a:ext cx="7429552" cy="923330"/>
          </a:xfrm>
          <a:prstGeom prst="rect">
            <a:avLst/>
          </a:prstGeom>
          <a:noFill/>
        </p:spPr>
        <p:txBody>
          <a:bodyPr wrap="square" rtlCol="0">
            <a:spAutoFit/>
          </a:bodyPr>
          <a:lstStyle/>
          <a:p>
            <a:pPr>
              <a:lnSpc>
                <a:spcPct val="150000"/>
              </a:lnSpc>
            </a:pPr>
            <a:r>
              <a:rPr lang="ru-RU" dirty="0" smtClean="0">
                <a:latin typeface="Arial Black" pitchFamily="34" charset="0"/>
              </a:rPr>
              <a:t>Краткое народное выражение, которое, которое чему-то учит</a:t>
            </a:r>
            <a:r>
              <a:rPr lang="ru-RU" dirty="0" smtClean="0"/>
              <a:t>.</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2844" y="0"/>
            <a:ext cx="8786874" cy="1714488"/>
          </a:xfrm>
          <a:prstGeom prst="rect">
            <a:avLst/>
          </a:prstGeom>
        </p:spPr>
        <p:txBody>
          <a:bodyPr>
            <a:normAutofit fontScale="75000" lnSpcReduction="20000"/>
          </a:bodyPr>
          <a:lstStyle/>
          <a:p>
            <a:pPr marL="0" marR="0" lvl="0" indent="0" algn="just" defTabSz="914400" rtl="0" eaLnBrk="1" fontAlgn="auto" latinLnBrk="0" hangingPunct="1">
              <a:lnSpc>
                <a:spcPct val="170000"/>
              </a:lnSpc>
              <a:spcBef>
                <a:spcPct val="0"/>
              </a:spcBef>
              <a:spcAft>
                <a:spcPts val="0"/>
              </a:spcAft>
              <a:buClrTx/>
              <a:buSzTx/>
              <a:buFontTx/>
              <a:buNone/>
              <a:tabLst/>
              <a:defRPr/>
            </a:pPr>
            <a:r>
              <a:rPr kumimoji="0" lang="ru-RU" sz="2000" b="0" i="0" u="none" strike="noStrike" kern="1200" cap="none" spc="0" normalizeH="0" baseline="0" noProof="0" dirty="0" smtClean="0">
                <a:ln>
                  <a:noFill/>
                </a:ln>
                <a:solidFill>
                  <a:schemeClr val="tx1"/>
                </a:solidFill>
                <a:effectLst/>
                <a:uLnTx/>
                <a:uFillTx/>
                <a:latin typeface="Arial Black" pitchFamily="34" charset="0"/>
                <a:ea typeface="+mj-ea"/>
                <a:cs typeface="+mj-cs"/>
              </a:rPr>
              <a:t>–Много</a:t>
            </a:r>
            <a:r>
              <a:rPr kumimoji="0" lang="ru-RU" sz="2000" b="0" i="0" u="none" strike="noStrike" kern="1200" cap="none" spc="0" normalizeH="0" noProof="0" dirty="0" smtClean="0">
                <a:ln>
                  <a:noFill/>
                </a:ln>
                <a:solidFill>
                  <a:schemeClr val="tx1"/>
                </a:solidFill>
                <a:effectLst/>
                <a:uLnTx/>
                <a:uFillTx/>
                <a:latin typeface="Arial Black" pitchFamily="34" charset="0"/>
                <a:ea typeface="+mj-ea"/>
                <a:cs typeface="+mj-cs"/>
              </a:rPr>
              <a:t> пословиц придумал русский народ. В них говорится о семье, об учении, о лени и трудолюбии. Пословицы помогают сделать  нашу речь  красивой, выразительной. Пословицы учат нас любить свою Родину, уважать  старших, быть честными и трудолюбивыми, получать знания.</a:t>
            </a:r>
            <a:endParaRPr kumimoji="0" lang="ru-RU" sz="2000" b="0" i="0" u="none" strike="noStrike" kern="1200" cap="none" spc="0" normalizeH="0" baseline="0" noProof="0" dirty="0">
              <a:ln>
                <a:noFill/>
              </a:ln>
              <a:solidFill>
                <a:schemeClr val="tx1"/>
              </a:solidFill>
              <a:effectLst/>
              <a:uLnTx/>
              <a:uFillTx/>
              <a:latin typeface="Arial Black" pitchFamily="34" charset="0"/>
              <a:ea typeface="+mj-ea"/>
              <a:cs typeface="+mj-cs"/>
            </a:endParaRPr>
          </a:p>
        </p:txBody>
      </p:sp>
      <p:pic>
        <p:nvPicPr>
          <p:cNvPr id="5122" name="Picture 2"/>
          <p:cNvPicPr>
            <a:picLocks noChangeAspect="1" noChangeArrowheads="1"/>
          </p:cNvPicPr>
          <p:nvPr/>
        </p:nvPicPr>
        <p:blipFill>
          <a:blip r:embed="rId2"/>
          <a:srcRect/>
          <a:stretch>
            <a:fillRect/>
          </a:stretch>
        </p:blipFill>
        <p:spPr bwMode="auto">
          <a:xfrm>
            <a:off x="2357422" y="1714488"/>
            <a:ext cx="3468687" cy="3462337"/>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28794" y="214290"/>
            <a:ext cx="5500694" cy="5584477"/>
          </a:xfrm>
          <a:prstGeom prst="rect">
            <a:avLst/>
          </a:prstGeom>
        </p:spPr>
        <p:txBody>
          <a:bodyPr wrap="square">
            <a:spAutoFit/>
          </a:bodyPr>
          <a:lstStyle/>
          <a:p>
            <a:pPr algn="ctr">
              <a:lnSpc>
                <a:spcPct val="150000"/>
              </a:lnSpc>
            </a:pPr>
            <a:r>
              <a:rPr lang="ru-RU" sz="2000" dirty="0" smtClean="0">
                <a:latin typeface="Arial Black" pitchFamily="34" charset="0"/>
              </a:rPr>
              <a:t>Пословицы  недаром молвятся,</a:t>
            </a:r>
          </a:p>
          <a:p>
            <a:pPr algn="ctr">
              <a:lnSpc>
                <a:spcPct val="150000"/>
              </a:lnSpc>
            </a:pPr>
            <a:r>
              <a:rPr lang="ru-RU" sz="2000" dirty="0" smtClean="0">
                <a:latin typeface="Arial Black" pitchFamily="34" charset="0"/>
              </a:rPr>
              <a:t>Без  них  прожить  никак  нельзя!</a:t>
            </a:r>
          </a:p>
          <a:p>
            <a:pPr algn="ctr">
              <a:lnSpc>
                <a:spcPct val="150000"/>
              </a:lnSpc>
            </a:pPr>
            <a:r>
              <a:rPr lang="ru-RU" sz="2000" dirty="0" smtClean="0">
                <a:latin typeface="Arial Black" pitchFamily="34" charset="0"/>
              </a:rPr>
              <a:t>Они  великие  помощницы</a:t>
            </a:r>
          </a:p>
          <a:p>
            <a:pPr algn="ctr">
              <a:lnSpc>
                <a:spcPct val="150000"/>
              </a:lnSpc>
            </a:pPr>
            <a:r>
              <a:rPr lang="ru-RU" sz="2000" dirty="0" smtClean="0">
                <a:latin typeface="Arial Black" pitchFamily="34" charset="0"/>
              </a:rPr>
              <a:t>И  в жизни верные друзья.</a:t>
            </a:r>
          </a:p>
          <a:p>
            <a:pPr algn="ctr">
              <a:lnSpc>
                <a:spcPct val="150000"/>
              </a:lnSpc>
            </a:pPr>
            <a:r>
              <a:rPr lang="ru-RU" sz="2000" dirty="0" smtClean="0">
                <a:latin typeface="Arial Black" pitchFamily="34" charset="0"/>
              </a:rPr>
              <a:t>Порой  они  нас наставляют,</a:t>
            </a:r>
          </a:p>
          <a:p>
            <a:pPr algn="ctr">
              <a:lnSpc>
                <a:spcPct val="150000"/>
              </a:lnSpc>
            </a:pPr>
            <a:r>
              <a:rPr lang="ru-RU" sz="2000" dirty="0" smtClean="0">
                <a:latin typeface="Arial Black" pitchFamily="34" charset="0"/>
              </a:rPr>
              <a:t>Советы мудрые дают,</a:t>
            </a:r>
          </a:p>
          <a:p>
            <a:pPr algn="ctr">
              <a:lnSpc>
                <a:spcPct val="150000"/>
              </a:lnSpc>
            </a:pPr>
            <a:r>
              <a:rPr lang="ru-RU" sz="2000" dirty="0" smtClean="0">
                <a:latin typeface="Arial Black" pitchFamily="34" charset="0"/>
              </a:rPr>
              <a:t>Порой чему – то поучают</a:t>
            </a:r>
          </a:p>
          <a:p>
            <a:pPr algn="ctr">
              <a:lnSpc>
                <a:spcPct val="150000"/>
              </a:lnSpc>
            </a:pPr>
            <a:r>
              <a:rPr lang="ru-RU" sz="2000" dirty="0" smtClean="0">
                <a:latin typeface="Arial Black" pitchFamily="34" charset="0"/>
              </a:rPr>
              <a:t>И от беды нас берегут.</a:t>
            </a:r>
          </a:p>
          <a:p>
            <a:pPr algn="ctr">
              <a:lnSpc>
                <a:spcPct val="150000"/>
              </a:lnSpc>
            </a:pPr>
            <a:r>
              <a:rPr lang="ru-RU" sz="2000" dirty="0" smtClean="0">
                <a:latin typeface="Arial Black" pitchFamily="34" charset="0"/>
              </a:rPr>
              <a:t>Пословица  вовек не сломится-</a:t>
            </a:r>
          </a:p>
          <a:p>
            <a:pPr algn="ctr">
              <a:lnSpc>
                <a:spcPct val="150000"/>
              </a:lnSpc>
            </a:pPr>
            <a:r>
              <a:rPr lang="ru-RU" sz="2000" dirty="0" smtClean="0">
                <a:latin typeface="Arial Black" pitchFamily="34" charset="0"/>
              </a:rPr>
              <a:t>Ведь с ней и горе, и беда.</a:t>
            </a:r>
          </a:p>
          <a:p>
            <a:pPr algn="ctr">
              <a:lnSpc>
                <a:spcPct val="150000"/>
              </a:lnSpc>
            </a:pPr>
            <a:r>
              <a:rPr lang="ru-RU" sz="2000" dirty="0" smtClean="0">
                <a:latin typeface="Arial Black" pitchFamily="34" charset="0"/>
              </a:rPr>
              <a:t>И наша речь красна пословицей:</a:t>
            </a:r>
          </a:p>
          <a:p>
            <a:pPr algn="ctr">
              <a:lnSpc>
                <a:spcPct val="150000"/>
              </a:lnSpc>
            </a:pPr>
            <a:r>
              <a:rPr lang="ru-RU" sz="2000" dirty="0" smtClean="0">
                <a:latin typeface="Arial Black" pitchFamily="34" charset="0"/>
              </a:rPr>
              <a:t>Давайте вспомним их, друзья!</a:t>
            </a:r>
            <a:endParaRPr lang="ru-RU" sz="2000" dirty="0">
              <a:latin typeface="Arial Black"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142844" y="4572008"/>
            <a:ext cx="1965738" cy="1962139"/>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785786" y="2071678"/>
            <a:ext cx="3805754" cy="2538408"/>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5786446" y="1643050"/>
            <a:ext cx="2641568" cy="3638547"/>
          </a:xfrm>
          <a:prstGeom prst="rect">
            <a:avLst/>
          </a:prstGeom>
          <a:noFill/>
          <a:ln w="9525">
            <a:noFill/>
            <a:miter lim="800000"/>
            <a:headEnd/>
            <a:tailEnd/>
          </a:ln>
          <a:effectLst/>
        </p:spPr>
      </p:pic>
      <p:sp>
        <p:nvSpPr>
          <p:cNvPr id="5" name="Прямоугольник 4"/>
          <p:cNvSpPr/>
          <p:nvPr/>
        </p:nvSpPr>
        <p:spPr>
          <a:xfrm>
            <a:off x="1928794" y="214290"/>
            <a:ext cx="6340197"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ПРИВЕТСТВИЕ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sp>
        <p:nvSpPr>
          <p:cNvPr id="6" name="Прямоугольник 5"/>
          <p:cNvSpPr/>
          <p:nvPr/>
        </p:nvSpPr>
        <p:spPr>
          <a:xfrm>
            <a:off x="714348" y="1071546"/>
            <a:ext cx="3929090"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effectLst>
                  <a:outerShdw blurRad="76200" dist="50800" dir="5400000" algn="tl" rotWithShape="0">
                    <a:srgbClr val="000000">
                      <a:alpha val="65000"/>
                    </a:srgbClr>
                  </a:outerShdw>
                </a:effectLst>
                <a:latin typeface="Arial Black" pitchFamily="34" charset="0"/>
              </a:rPr>
              <a:t>КОТ УЧЁНЫЙ </a:t>
            </a:r>
            <a:endParaRPr lang="ru-RU" sz="2800" b="1" cap="none" spc="50" dirty="0">
              <a:ln w="11430"/>
              <a:effectLst>
                <a:outerShdw blurRad="76200" dist="50800" dir="5400000" algn="tl" rotWithShape="0">
                  <a:srgbClr val="000000">
                    <a:alpha val="65000"/>
                  </a:srgbClr>
                </a:outerShdw>
              </a:effectLst>
              <a:latin typeface="Arial Black" pitchFamily="34" charset="0"/>
            </a:endParaRPr>
          </a:p>
        </p:txBody>
      </p:sp>
      <p:sp>
        <p:nvSpPr>
          <p:cNvPr id="8" name="Прямоугольник 7"/>
          <p:cNvSpPr/>
          <p:nvPr/>
        </p:nvSpPr>
        <p:spPr>
          <a:xfrm>
            <a:off x="5072066" y="1071546"/>
            <a:ext cx="3929090"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effectLst>
                  <a:outerShdw blurRad="76200" dist="50800" dir="5400000" algn="tl" rotWithShape="0">
                    <a:srgbClr val="000000">
                      <a:alpha val="65000"/>
                    </a:srgbClr>
                  </a:outerShdw>
                </a:effectLst>
                <a:latin typeface="Arial Black" pitchFamily="34" charset="0"/>
              </a:rPr>
              <a:t>МУДРЕЦЫ </a:t>
            </a:r>
            <a:endParaRPr lang="ru-RU" sz="2800" b="1" cap="none" spc="50" dirty="0">
              <a:ln w="11430"/>
              <a:effectLst>
                <a:outerShdw blurRad="76200" dist="50800" dir="5400000" algn="tl" rotWithShape="0">
                  <a:srgbClr val="000000">
                    <a:alpha val="65000"/>
                  </a:srgbClr>
                </a:outerShdw>
              </a:effectLst>
              <a:latin typeface="Arial Black" pitchFamily="34" charset="0"/>
            </a:endParaRPr>
          </a:p>
        </p:txBody>
      </p:sp>
      <p:sp>
        <p:nvSpPr>
          <p:cNvPr id="9" name="TextBox 8"/>
          <p:cNvSpPr txBox="1"/>
          <p:nvPr/>
        </p:nvSpPr>
        <p:spPr>
          <a:xfrm>
            <a:off x="5000628" y="5429264"/>
            <a:ext cx="4000528" cy="1015663"/>
          </a:xfrm>
          <a:prstGeom prst="rect">
            <a:avLst/>
          </a:prstGeom>
          <a:noFill/>
        </p:spPr>
        <p:txBody>
          <a:bodyPr wrap="square" rtlCol="0">
            <a:spAutoFit/>
          </a:bodyPr>
          <a:lstStyle/>
          <a:p>
            <a:pPr algn="just">
              <a:lnSpc>
                <a:spcPct val="150000"/>
              </a:lnSpc>
            </a:pPr>
            <a:r>
              <a:rPr lang="ru-RU" sz="2000" dirty="0" smtClean="0">
                <a:latin typeface="Arial Black" pitchFamily="34" charset="0"/>
              </a:rPr>
              <a:t>     ИГРАЯ, ПРОВЕРЯЕМ,</a:t>
            </a:r>
          </a:p>
          <a:p>
            <a:pPr algn="just">
              <a:lnSpc>
                <a:spcPct val="150000"/>
              </a:lnSpc>
            </a:pPr>
            <a:r>
              <a:rPr lang="ru-RU" sz="2000" dirty="0" smtClean="0">
                <a:latin typeface="Arial Black" pitchFamily="34" charset="0"/>
              </a:rPr>
              <a:t>ЧТО УМЕЕМ, ЧТО ЗНАЕМ.</a:t>
            </a:r>
          </a:p>
        </p:txBody>
      </p:sp>
      <p:sp>
        <p:nvSpPr>
          <p:cNvPr id="10" name="TextBox 9"/>
          <p:cNvSpPr txBox="1"/>
          <p:nvPr/>
        </p:nvSpPr>
        <p:spPr>
          <a:xfrm>
            <a:off x="571472" y="5357826"/>
            <a:ext cx="4000528" cy="1015663"/>
          </a:xfrm>
          <a:prstGeom prst="rect">
            <a:avLst/>
          </a:prstGeom>
          <a:noFill/>
        </p:spPr>
        <p:txBody>
          <a:bodyPr wrap="square" rtlCol="0">
            <a:spAutoFit/>
          </a:bodyPr>
          <a:lstStyle/>
          <a:p>
            <a:pPr algn="just">
              <a:lnSpc>
                <a:spcPct val="150000"/>
              </a:lnSpc>
            </a:pPr>
            <a:r>
              <a:rPr lang="ru-RU" sz="2000" dirty="0" smtClean="0">
                <a:latin typeface="Arial Black" pitchFamily="34" charset="0"/>
              </a:rPr>
              <a:t>     НАУКИ И ЗНАНИЯ</a:t>
            </a:r>
          </a:p>
          <a:p>
            <a:pPr algn="just">
              <a:lnSpc>
                <a:spcPct val="150000"/>
              </a:lnSpc>
            </a:pPr>
            <a:r>
              <a:rPr lang="ru-RU" sz="2000" dirty="0" smtClean="0">
                <a:latin typeface="Arial Black" pitchFamily="34" charset="0"/>
              </a:rPr>
              <a:t>     НАШЕ ПРИЗВАНИЕ.</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5984" y="1928802"/>
            <a:ext cx="483978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effectLst>
                  <a:outerShdw blurRad="76200" dist="50800" dir="5400000" algn="tl" rotWithShape="0">
                    <a:srgbClr val="000000">
                      <a:alpha val="65000"/>
                    </a:srgbClr>
                  </a:outerShdw>
                </a:effectLst>
                <a:latin typeface="Arial Black" pitchFamily="34" charset="0"/>
              </a:rPr>
              <a:t>РАЗМИНКА </a:t>
            </a:r>
            <a:endParaRPr lang="ru-RU" sz="54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6146" name="Picture 2"/>
          <p:cNvPicPr>
            <a:picLocks noChangeAspect="1" noChangeArrowheads="1"/>
          </p:cNvPicPr>
          <p:nvPr/>
        </p:nvPicPr>
        <p:blipFill>
          <a:blip r:embed="rId2"/>
          <a:srcRect/>
          <a:stretch>
            <a:fillRect/>
          </a:stretch>
        </p:blipFill>
        <p:spPr bwMode="auto">
          <a:xfrm>
            <a:off x="2857488" y="2786058"/>
            <a:ext cx="3481387" cy="3475037"/>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214290"/>
            <a:ext cx="8358246"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effectLst>
                  <a:outerShdw blurRad="76200" dist="50800" dir="5400000" algn="tl" rotWithShape="0">
                    <a:srgbClr val="000000">
                      <a:alpha val="65000"/>
                    </a:srgbClr>
                  </a:outerShdw>
                </a:effectLst>
                <a:latin typeface="Arial Black" pitchFamily="34" charset="0"/>
              </a:rPr>
              <a:t>ВЫБЕРИТЕ СЛОВО С ПЕРЕНОСНЫМ ЗНАЧЕНИЕМ</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4338" name="Picture 2"/>
          <p:cNvPicPr>
            <a:picLocks noChangeAspect="1" noChangeArrowheads="1"/>
          </p:cNvPicPr>
          <p:nvPr/>
        </p:nvPicPr>
        <p:blipFill>
          <a:blip r:embed="rId2" cstate="print"/>
          <a:srcRect/>
          <a:stretch>
            <a:fillRect/>
          </a:stretch>
        </p:blipFill>
        <p:spPr bwMode="auto">
          <a:xfrm>
            <a:off x="500034" y="1643050"/>
            <a:ext cx="3047988" cy="3047988"/>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4714876" y="1643050"/>
            <a:ext cx="3852866" cy="2566753"/>
          </a:xfrm>
          <a:prstGeom prst="rect">
            <a:avLst/>
          </a:prstGeom>
          <a:noFill/>
          <a:ln w="9525">
            <a:noFill/>
            <a:miter lim="800000"/>
            <a:headEnd/>
            <a:tailEnd/>
          </a:ln>
          <a:effectLst/>
        </p:spPr>
      </p:pic>
      <p:sp>
        <p:nvSpPr>
          <p:cNvPr id="5" name="Прямоугольник 4"/>
          <p:cNvSpPr/>
          <p:nvPr/>
        </p:nvSpPr>
        <p:spPr>
          <a:xfrm>
            <a:off x="571472" y="1000109"/>
            <a:ext cx="3000396"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effectLst>
                  <a:outerShdw blurRad="76200" dist="50800" dir="5400000" algn="tl" rotWithShape="0">
                    <a:srgbClr val="000000">
                      <a:alpha val="65000"/>
                    </a:srgbClr>
                  </a:outerShdw>
                </a:effectLst>
                <a:latin typeface="Arial Black" pitchFamily="34" charset="0"/>
              </a:rPr>
              <a:t>ЗОЛОТЫЕ ЧАСЫ </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sp>
        <p:nvSpPr>
          <p:cNvPr id="6" name="Прямоугольник 5"/>
          <p:cNvSpPr/>
          <p:nvPr/>
        </p:nvSpPr>
        <p:spPr>
          <a:xfrm>
            <a:off x="5143504" y="1000108"/>
            <a:ext cx="3000396"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effectLst>
                  <a:outerShdw blurRad="76200" dist="50800" dir="5400000" algn="tl" rotWithShape="0">
                    <a:srgbClr val="000000">
                      <a:alpha val="65000"/>
                    </a:srgbClr>
                  </a:outerShdw>
                </a:effectLst>
                <a:latin typeface="Arial Black" pitchFamily="34" charset="0"/>
              </a:rPr>
              <a:t>ЗОЛОТЫЕ РУКИ </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sp>
        <p:nvSpPr>
          <p:cNvPr id="7" name="Прямоугольник 6"/>
          <p:cNvSpPr/>
          <p:nvPr/>
        </p:nvSpPr>
        <p:spPr>
          <a:xfrm>
            <a:off x="500034" y="4572008"/>
            <a:ext cx="35719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ru-RU" sz="2000" b="1" spc="50" dirty="0" smtClean="0">
                <a:ln w="11430"/>
                <a:effectLst>
                  <a:outerShdw blurRad="76200" dist="50800" dir="5400000" algn="tl" rotWithShape="0">
                    <a:srgbClr val="000000">
                      <a:alpha val="65000"/>
                    </a:srgbClr>
                  </a:outerShdw>
                </a:effectLst>
                <a:latin typeface="Arial Black" pitchFamily="34" charset="0"/>
              </a:rPr>
              <a:t>Часы, сделаны из золота </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sp>
        <p:nvSpPr>
          <p:cNvPr id="9" name="Прямоугольник 8"/>
          <p:cNvSpPr/>
          <p:nvPr/>
        </p:nvSpPr>
        <p:spPr>
          <a:xfrm>
            <a:off x="5143504" y="4643446"/>
            <a:ext cx="3571900"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ru-RU" sz="2000" b="1" cap="none" spc="50" dirty="0" smtClean="0">
                <a:ln w="11430"/>
                <a:effectLst>
                  <a:outerShdw blurRad="76200" dist="50800" dir="5400000" algn="tl" rotWithShape="0">
                    <a:srgbClr val="000000">
                      <a:alpha val="65000"/>
                    </a:srgbClr>
                  </a:outerShdw>
                </a:effectLst>
                <a:latin typeface="Arial Black" pitchFamily="34" charset="0"/>
              </a:rPr>
              <a:t>Так говорят о человеке, который очень хорошо всё делает.</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42852"/>
            <a:ext cx="3643338"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effectLst>
                  <a:outerShdw blurRad="76200" dist="50800" dir="5400000" algn="tl" rotWithShape="0">
                    <a:srgbClr val="000000">
                      <a:alpha val="65000"/>
                    </a:srgbClr>
                  </a:outerShdw>
                </a:effectLst>
                <a:latin typeface="Arial Black" pitchFamily="34" charset="0"/>
              </a:rPr>
              <a:t>МЕДОВЫЙ АБРИКОС </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5362" name="Picture 2"/>
          <p:cNvPicPr>
            <a:picLocks noChangeAspect="1" noChangeArrowheads="1"/>
          </p:cNvPicPr>
          <p:nvPr/>
        </p:nvPicPr>
        <p:blipFill>
          <a:blip r:embed="rId2"/>
          <a:srcRect/>
          <a:stretch>
            <a:fillRect/>
          </a:stretch>
        </p:blipFill>
        <p:spPr bwMode="auto">
          <a:xfrm>
            <a:off x="285720" y="785794"/>
            <a:ext cx="4173437" cy="3281365"/>
          </a:xfrm>
          <a:prstGeom prst="rect">
            <a:avLst/>
          </a:prstGeom>
          <a:noFill/>
          <a:ln w="9525">
            <a:noFill/>
            <a:miter lim="800000"/>
            <a:headEnd/>
            <a:tailEnd/>
          </a:ln>
          <a:effectLst/>
        </p:spPr>
      </p:pic>
      <p:sp>
        <p:nvSpPr>
          <p:cNvPr id="8" name="Прямоугольник 7"/>
          <p:cNvSpPr/>
          <p:nvPr/>
        </p:nvSpPr>
        <p:spPr>
          <a:xfrm>
            <a:off x="5500662" y="142852"/>
            <a:ext cx="3643338"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smtClean="0">
                <a:ln w="11430"/>
                <a:effectLst>
                  <a:outerShdw blurRad="76200" dist="50800" dir="5400000" algn="tl" rotWithShape="0">
                    <a:srgbClr val="000000">
                      <a:alpha val="65000"/>
                    </a:srgbClr>
                  </a:outerShdw>
                </a:effectLst>
                <a:latin typeface="Arial Black" pitchFamily="34" charset="0"/>
              </a:rPr>
              <a:t>МЕДОВЫЙ  ТОРТ </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sp>
        <p:nvSpPr>
          <p:cNvPr id="9" name="Прямоугольник 8"/>
          <p:cNvSpPr/>
          <p:nvPr/>
        </p:nvSpPr>
        <p:spPr>
          <a:xfrm>
            <a:off x="5072066" y="4071942"/>
            <a:ext cx="4071934"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lnSpc>
                <a:spcPct val="150000"/>
              </a:lnSpc>
            </a:pPr>
            <a:r>
              <a:rPr lang="ru-RU" sz="2000" b="1" cap="none" spc="50" dirty="0" smtClean="0">
                <a:ln w="11430"/>
                <a:effectLst>
                  <a:outerShdw blurRad="76200" dist="50800" dir="5400000" algn="tl" rotWithShape="0">
                    <a:srgbClr val="000000">
                      <a:alpha val="65000"/>
                    </a:srgbClr>
                  </a:outerShdw>
                </a:effectLst>
                <a:latin typeface="Arial Black" pitchFamily="34" charset="0"/>
              </a:rPr>
              <a:t>Приготовленный из мёда торт</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pic>
        <p:nvPicPr>
          <p:cNvPr id="15368" name="Picture 8"/>
          <p:cNvPicPr>
            <a:picLocks noChangeAspect="1" noChangeArrowheads="1"/>
          </p:cNvPicPr>
          <p:nvPr/>
        </p:nvPicPr>
        <p:blipFill>
          <a:blip r:embed="rId3" cstate="print"/>
          <a:srcRect/>
          <a:stretch>
            <a:fillRect/>
          </a:stretch>
        </p:blipFill>
        <p:spPr bwMode="auto">
          <a:xfrm>
            <a:off x="5500694" y="714356"/>
            <a:ext cx="3286112" cy="3286112"/>
          </a:xfrm>
          <a:prstGeom prst="rect">
            <a:avLst/>
          </a:prstGeom>
          <a:noFill/>
          <a:ln w="9525">
            <a:noFill/>
            <a:miter lim="800000"/>
            <a:headEnd/>
            <a:tailEnd/>
          </a:ln>
          <a:effectLst/>
        </p:spPr>
      </p:pic>
      <p:sp>
        <p:nvSpPr>
          <p:cNvPr id="11" name="Прямоугольник 10"/>
          <p:cNvSpPr/>
          <p:nvPr/>
        </p:nvSpPr>
        <p:spPr>
          <a:xfrm>
            <a:off x="500034" y="4429132"/>
            <a:ext cx="4071934"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lnSpc>
                <a:spcPct val="150000"/>
              </a:lnSpc>
            </a:pPr>
            <a:r>
              <a:rPr lang="ru-RU" sz="2000" b="1" spc="50" dirty="0" smtClean="0">
                <a:ln w="11430"/>
                <a:effectLst>
                  <a:outerShdw blurRad="76200" dist="50800" dir="5400000" algn="tl" rotWithShape="0">
                    <a:srgbClr val="000000">
                      <a:alpha val="65000"/>
                    </a:srgbClr>
                  </a:outerShdw>
                </a:effectLst>
                <a:latin typeface="Arial Black" pitchFamily="34" charset="0"/>
              </a:rPr>
              <a:t>Так говорят про очень сладкий абрикос, золотисто-желтый, цвета мёда.</a:t>
            </a:r>
            <a:endParaRPr lang="ru-RU" sz="2000" b="1" cap="none" spc="50" dirty="0">
              <a:ln w="11430"/>
              <a:effectLst>
                <a:outerShdw blurRad="76200" dist="50800" dir="5400000" algn="tl" rotWithShape="0">
                  <a:srgbClr val="000000">
                    <a:alpha val="65000"/>
                  </a:srgbClr>
                </a:outerShdw>
              </a:effectLst>
              <a:latin typeface="Arial Black" pitchFamily="34"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346</Words>
  <PresentationFormat>Экран (4:3)</PresentationFormat>
  <Paragraphs>56</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Слайд 1</vt:lpstr>
      <vt:lpstr>–Здравствуйте,  дорогие ребята.  Сегодня  вместе с мудрой  Тётушкой Совой мы  будем знакомиться с русскими  пословицами и поговорками.  Узнаем много нового и интересного.</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36</cp:revision>
  <dcterms:created xsi:type="dcterms:W3CDTF">2022-12-06T17:05:00Z</dcterms:created>
  <dcterms:modified xsi:type="dcterms:W3CDTF">2022-12-07T19:30:28Z</dcterms:modified>
</cp:coreProperties>
</file>