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FF0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95536" y="332656"/>
            <a:ext cx="8352928" cy="6192688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63902441_1284237429_0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4797152"/>
            <a:ext cx="1961600" cy="20608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539552" y="170080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8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584" y="1124744"/>
            <a:ext cx="7772400" cy="1957387"/>
          </a:xfrm>
          <a:prstGeom prst="rect">
            <a:avLst/>
          </a:prstGeom>
        </p:spPr>
        <p:txBody>
          <a:bodyPr/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Собираем</a:t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родственников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10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8644" y="1196752"/>
            <a:ext cx="7986714" cy="1112835"/>
          </a:xfrm>
        </p:spPr>
        <p:txBody>
          <a:bodyPr/>
          <a:lstStyle/>
          <a:p>
            <a:pPr algn="l"/>
            <a:r>
              <a:rPr lang="ru-RU" sz="6500" b="1" dirty="0" smtClean="0">
                <a:solidFill>
                  <a:srgbClr val="FF0000"/>
                </a:solidFill>
                <a:latin typeface="Monotype Corsiva" pitchFamily="66" charset="0"/>
              </a:rPr>
              <a:t>К тайнам нашего языка</a:t>
            </a:r>
            <a:endParaRPr lang="ru-RU" sz="65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img0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640103" y="464353"/>
            <a:ext cx="3888432" cy="8377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ekonbag.ru/products_pictures/e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8534" y="3426290"/>
            <a:ext cx="2714644" cy="2741723"/>
          </a:xfrm>
          <a:prstGeom prst="rect">
            <a:avLst/>
          </a:prstGeom>
          <a:noFill/>
        </p:spPr>
      </p:pic>
      <p:pic>
        <p:nvPicPr>
          <p:cNvPr id="3076" name="Picture 4" descr="http://www.baltic-stm.ru/images/42512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1918" y="4797152"/>
            <a:ext cx="2194294" cy="1506253"/>
          </a:xfrm>
          <a:prstGeom prst="rect">
            <a:avLst/>
          </a:prstGeom>
          <a:noFill/>
        </p:spPr>
      </p:pic>
      <p:pic>
        <p:nvPicPr>
          <p:cNvPr id="3078" name="Picture 6" descr="http://www.xara.com/news/october06/img/pencil3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835003"/>
            <a:ext cx="2106062" cy="1925406"/>
          </a:xfrm>
          <a:prstGeom prst="rect">
            <a:avLst/>
          </a:prstGeom>
          <a:noFill/>
        </p:spPr>
      </p:pic>
      <p:pic>
        <p:nvPicPr>
          <p:cNvPr id="3080" name="Picture 8" descr="http://bms.24open.ru/images/cd717159760dcd9db2ff2d5744e3ce6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7008" y="620688"/>
            <a:ext cx="2103052" cy="2527408"/>
          </a:xfrm>
          <a:prstGeom prst="rect">
            <a:avLst/>
          </a:prstGeom>
          <a:noFill/>
        </p:spPr>
      </p:pic>
      <p:pic>
        <p:nvPicPr>
          <p:cNvPr id="3082" name="Picture 10" descr="http://tapisarevskaya.rusedu.net/gallery/1415/fa853715c7e5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1124744"/>
            <a:ext cx="2867589" cy="3000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51931"/>
            <a:ext cx="2419804" cy="1050480"/>
          </a:xfrm>
        </p:spPr>
        <p:txBody>
          <a:bodyPr/>
          <a:lstStyle/>
          <a:p>
            <a:pPr algn="l"/>
            <a:r>
              <a:rPr lang="ru-RU" sz="7000" b="1" dirty="0" smtClean="0">
                <a:latin typeface="Monotype Corsiva" pitchFamily="66" charset="0"/>
              </a:rPr>
              <a:t>п</a:t>
            </a:r>
            <a:r>
              <a:rPr lang="ru-RU" sz="7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7000" b="1" dirty="0" smtClean="0">
                <a:latin typeface="Monotype Corsiva" pitchFamily="66" charset="0"/>
              </a:rPr>
              <a:t>нал,</a:t>
            </a:r>
            <a:endParaRPr lang="ru-RU" sz="7000" b="1" u="sng" dirty="0">
              <a:latin typeface="Monotype Corsiva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4833" y="1124067"/>
            <a:ext cx="3816424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7000" b="1" dirty="0" smtClean="0">
                <a:latin typeface="Monotype Corsiva" pitchFamily="66" charset="0"/>
              </a:rPr>
              <a:t>Т</a:t>
            </a:r>
            <a:r>
              <a:rPr lang="ru-RU" sz="7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7000" b="1" dirty="0" smtClean="0">
                <a:latin typeface="Monotype Corsiva" pitchFamily="66" charset="0"/>
              </a:rPr>
              <a:t>тра</a:t>
            </a:r>
            <a:r>
              <a:rPr lang="ru-RU" sz="7000" b="1" dirty="0" smtClean="0">
                <a:solidFill>
                  <a:srgbClr val="FF0000"/>
                </a:solidFill>
                <a:latin typeface="Monotype Corsiva" pitchFamily="66" charset="0"/>
              </a:rPr>
              <a:t>дь</a:t>
            </a:r>
            <a:r>
              <a:rPr lang="ru-RU" sz="7000" b="1" dirty="0" smtClean="0">
                <a:latin typeface="Monotype Corsiva" pitchFamily="66" charset="0"/>
              </a:rPr>
              <a:t>,  </a:t>
            </a:r>
          </a:p>
          <a:p>
            <a:pPr algn="l"/>
            <a:endParaRPr lang="ru-RU" sz="7000" b="1" u="sng" dirty="0">
              <a:latin typeface="Monotype Corsiva" pitchFamily="66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139952" y="1132012"/>
            <a:ext cx="4104456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7000" b="1" dirty="0">
                <a:latin typeface="Monotype Corsiva" pitchFamily="66" charset="0"/>
              </a:rPr>
              <a:t>к</a:t>
            </a:r>
            <a:r>
              <a:rPr lang="ru-RU" sz="7000" b="1" dirty="0" smtClean="0">
                <a:solidFill>
                  <a:srgbClr val="FF0000"/>
                </a:solidFill>
                <a:latin typeface="Monotype Corsiva" pitchFamily="66" charset="0"/>
              </a:rPr>
              <a:t>а</a:t>
            </a:r>
            <a:r>
              <a:rPr lang="ru-RU" sz="7000" b="1" dirty="0" smtClean="0">
                <a:latin typeface="Monotype Corsiva" pitchFamily="66" charset="0"/>
              </a:rPr>
              <a:t>р</a:t>
            </a:r>
            <a:r>
              <a:rPr lang="ru-RU" sz="7000" b="1" dirty="0" smtClean="0">
                <a:solidFill>
                  <a:srgbClr val="FF0000"/>
                </a:solidFill>
                <a:latin typeface="Monotype Corsiva" pitchFamily="66" charset="0"/>
              </a:rPr>
              <a:t>а</a:t>
            </a:r>
            <a:r>
              <a:rPr lang="ru-RU" sz="7000" b="1" dirty="0" smtClean="0">
                <a:latin typeface="Monotype Corsiva" pitchFamily="66" charset="0"/>
              </a:rPr>
              <a:t>нда</a:t>
            </a:r>
            <a:r>
              <a:rPr lang="ru-RU" sz="7000" b="1" dirty="0" smtClean="0">
                <a:solidFill>
                  <a:srgbClr val="FF0000"/>
                </a:solidFill>
                <a:latin typeface="Monotype Corsiva" pitchFamily="66" charset="0"/>
              </a:rPr>
              <a:t>ш,</a:t>
            </a:r>
            <a:r>
              <a:rPr lang="ru-RU" sz="7000" dirty="0" smtClean="0">
                <a:latin typeface="Monotype Corsiva" pitchFamily="66" charset="0"/>
              </a:rPr>
              <a:t/>
            </a:r>
            <a:br>
              <a:rPr lang="ru-RU" sz="7000" dirty="0" smtClean="0">
                <a:latin typeface="Monotype Corsiva" pitchFamily="66" charset="0"/>
              </a:rPr>
            </a:br>
            <a:endParaRPr lang="ru-RU" sz="7000" u="sng" dirty="0">
              <a:latin typeface="Monotype Corsiva" pitchFamily="66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27583" y="2832043"/>
            <a:ext cx="2671539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7000" b="1" dirty="0" smtClean="0">
                <a:latin typeface="Monotype Corsiva" pitchFamily="66" charset="0"/>
              </a:rPr>
              <a:t>уч</a:t>
            </a:r>
            <a:r>
              <a:rPr lang="ru-RU" sz="7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7000" b="1" dirty="0" smtClean="0">
                <a:latin typeface="Monotype Corsiva" pitchFamily="66" charset="0"/>
              </a:rPr>
              <a:t>ни</a:t>
            </a:r>
            <a:r>
              <a:rPr lang="ru-RU" sz="7000" b="1" dirty="0" smtClean="0">
                <a:solidFill>
                  <a:srgbClr val="FF0000"/>
                </a:solidFill>
                <a:latin typeface="Monotype Corsiva" pitchFamily="66" charset="0"/>
              </a:rPr>
              <a:t>к</a:t>
            </a:r>
            <a:r>
              <a:rPr lang="ru-RU" sz="7000" b="1" dirty="0" smtClean="0">
                <a:latin typeface="Monotype Corsiva" pitchFamily="66" charset="0"/>
              </a:rPr>
              <a:t>.</a:t>
            </a:r>
            <a:endParaRPr lang="ru-RU" sz="7000" b="1" u="sng" dirty="0">
              <a:latin typeface="Monotype Corsiva" pitchFamily="66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75856" y="1943200"/>
            <a:ext cx="3816424" cy="102321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7000" b="1" dirty="0" smtClean="0">
                <a:latin typeface="Monotype Corsiva" pitchFamily="66" charset="0"/>
              </a:rPr>
              <a:t>п</a:t>
            </a:r>
            <a:r>
              <a:rPr lang="ru-RU" sz="7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7000" b="1" dirty="0" smtClean="0">
                <a:latin typeface="Monotype Corsiva" pitchFamily="66" charset="0"/>
              </a:rPr>
              <a:t>ртфе</a:t>
            </a:r>
            <a:r>
              <a:rPr lang="ru-RU" sz="7000" b="1" u="sng" dirty="0" smtClean="0">
                <a:latin typeface="Monotype Corsiva" pitchFamily="66" charset="0"/>
              </a:rPr>
              <a:t>ль,</a:t>
            </a:r>
            <a:r>
              <a:rPr lang="ru-RU" sz="7000" b="1" dirty="0" smtClean="0">
                <a:latin typeface="Monotype Corsiva" pitchFamily="66" charset="0"/>
              </a:rPr>
              <a:t> </a:t>
            </a:r>
            <a:endParaRPr lang="ru-RU" sz="7000" b="1" u="sng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40443" y="1954784"/>
            <a:ext cx="1530871" cy="864096"/>
          </a:xfrm>
          <a:prstGeom prst="rect">
            <a:avLst/>
          </a:prstGeom>
        </p:spPr>
        <p:txBody>
          <a:bodyPr/>
          <a:lstStyle/>
          <a:p>
            <a:r>
              <a:rPr lang="ru-RU" sz="7200" b="1" dirty="0" err="1" smtClean="0">
                <a:latin typeface="Monotype Corsiva" pitchFamily="66" charset="0"/>
              </a:rPr>
              <a:t>ные</a:t>
            </a:r>
            <a:r>
              <a:rPr lang="ru-RU" sz="7200" b="1" dirty="0" smtClean="0">
                <a:latin typeface="Monotype Corsiva" pitchFamily="66" charset="0"/>
              </a:rPr>
              <a:t> </a:t>
            </a:r>
            <a:br>
              <a:rPr lang="ru-RU" sz="7200" b="1" dirty="0" smtClean="0">
                <a:latin typeface="Monotype Corsiva" pitchFamily="66" charset="0"/>
              </a:rPr>
            </a:b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26296" y="260648"/>
            <a:ext cx="2952328" cy="83440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b="1" dirty="0" smtClean="0">
                <a:latin typeface="Monotype Corsiva" pitchFamily="66" charset="0"/>
              </a:rPr>
              <a:t>школ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339752" y="1095053"/>
            <a:ext cx="2960315" cy="8937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b="1" dirty="0" smtClean="0">
                <a:latin typeface="Monotype Corsiva" pitchFamily="66" charset="0"/>
              </a:rPr>
              <a:t>школь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535" y="2763103"/>
            <a:ext cx="254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школь</a:t>
            </a:r>
            <a:endParaRPr lang="ru-RU" sz="72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30552" y="243622"/>
            <a:ext cx="648072" cy="1097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b="1" dirty="0" smtClean="0">
                <a:latin typeface="Monotype Corsiva" pitchFamily="66" charset="0"/>
              </a:rPr>
              <a:t>а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40443" y="1077979"/>
            <a:ext cx="2160240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b="1" dirty="0" err="1" smtClean="0">
                <a:latin typeface="Monotype Corsiva" pitchFamily="66" charset="0"/>
              </a:rPr>
              <a:t>ники</a:t>
            </a:r>
            <a:r>
              <a:rPr lang="ru-RU" sz="7200" dirty="0" smtClean="0">
                <a:latin typeface="Monotype Corsiva" pitchFamily="66" charset="0"/>
              </a:rPr>
              <a:t>     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353577" y="1942075"/>
            <a:ext cx="2625757" cy="9509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b="1" dirty="0" smtClean="0">
                <a:latin typeface="Monotype Corsiva" pitchFamily="66" charset="0"/>
              </a:rPr>
              <a:t>школь</a:t>
            </a:r>
            <a:r>
              <a:rPr lang="ru-RU" sz="7200" dirty="0" smtClean="0">
                <a:latin typeface="Monotype Corsiva" pitchFamily="66" charset="0"/>
              </a:rPr>
              <a:t/>
            </a:r>
            <a:br>
              <a:rPr lang="ru-RU" sz="7200" dirty="0" smtClean="0">
                <a:latin typeface="Monotype Corsiva" pitchFamily="66" charset="0"/>
              </a:rPr>
            </a:br>
            <a:endParaRPr lang="ru-RU" sz="7200" dirty="0"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2763103"/>
            <a:ext cx="14398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при</a:t>
            </a:r>
            <a:endParaRPr lang="ru-RU" sz="7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56467" y="2763103"/>
            <a:ext cx="1728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err="1" smtClean="0">
                <a:latin typeface="Monotype Corsiva" pitchFamily="66" charset="0"/>
              </a:rPr>
              <a:t>ный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5" grpId="1"/>
      <p:bldP spid="6" grpId="0" build="allAtOnce"/>
      <p:bldP spid="6" grpId="1" build="allAtOnce"/>
      <p:bldP spid="7" grpId="0"/>
      <p:bldP spid="8" grpId="0"/>
      <p:bldP spid="9" grpId="0"/>
      <p:bldP spid="9" grpId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584" y="1124744"/>
            <a:ext cx="7772400" cy="1957387"/>
          </a:xfrm>
          <a:prstGeom prst="rect">
            <a:avLst/>
          </a:prstGeom>
        </p:spPr>
        <p:txBody>
          <a:bodyPr/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Собираем</a:t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родственников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hnotes.ru/sites/default/files/sugar_3.jpg?12947678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3" y="563385"/>
            <a:ext cx="2304256" cy="1844316"/>
          </a:xfrm>
          <a:prstGeom prst="rect">
            <a:avLst/>
          </a:prstGeom>
          <a:noFill/>
        </p:spPr>
      </p:pic>
      <p:pic>
        <p:nvPicPr>
          <p:cNvPr id="9220" name="Picture 4" descr="http://www.bt.kiev.ua/published/publicdata/TEST/attachments/SC/products_pictures/29084VINZER_69264_en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3566" y="459049"/>
            <a:ext cx="3271184" cy="1901045"/>
          </a:xfrm>
          <a:prstGeom prst="rect">
            <a:avLst/>
          </a:prstGeom>
          <a:noFill/>
        </p:spPr>
      </p:pic>
      <p:pic>
        <p:nvPicPr>
          <p:cNvPr id="9222" name="Picture 6" descr="http://images04.olx.ru/ui/16/42/75/1318229097_262233775_1---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10088" y="3113647"/>
            <a:ext cx="2643206" cy="2115610"/>
          </a:xfrm>
          <a:prstGeom prst="rect">
            <a:avLst/>
          </a:prstGeom>
          <a:noFill/>
        </p:spPr>
      </p:pic>
      <p:pic>
        <p:nvPicPr>
          <p:cNvPr id="9224" name="Picture 8" descr="http://s1.hubimg.com/u/4949904_f5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3000372"/>
            <a:ext cx="2862812" cy="22145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10088" y="2154713"/>
            <a:ext cx="15947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сахар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2163505"/>
            <a:ext cx="3242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сахарница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0446" y="5445224"/>
            <a:ext cx="27675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сахарный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0097" y="5453372"/>
            <a:ext cx="3170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посахарить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080120"/>
          </a:xfrm>
        </p:spPr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Родственные слова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7835" y="3717032"/>
            <a:ext cx="4248472" cy="792088"/>
          </a:xfrm>
        </p:spPr>
        <p:txBody>
          <a:bodyPr/>
          <a:lstStyle/>
          <a:p>
            <a:pPr algn="l"/>
            <a:r>
              <a:rPr lang="ru-RU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общая часть</a:t>
            </a:r>
            <a:endParaRPr lang="ru-RU" sz="5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290489" y="2132856"/>
            <a:ext cx="5153719" cy="79208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Char char="-"/>
            </a:pPr>
            <a:r>
              <a:rPr lang="ru-RU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общее значение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95736" y="1988840"/>
            <a:ext cx="4176464" cy="1008112"/>
          </a:xfrm>
          <a:prstGeom prst="rect">
            <a:avLst/>
          </a:prstGeom>
        </p:spPr>
        <p:txBody>
          <a:bodyPr/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Солонка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0679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143248"/>
            <a:ext cx="3214710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Презентация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46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Презентация2</vt:lpstr>
      <vt:lpstr>Русский язык</vt:lpstr>
      <vt:lpstr>К тайнам нашего языка</vt:lpstr>
      <vt:lpstr>Слайд 3</vt:lpstr>
      <vt:lpstr>пенал,</vt:lpstr>
      <vt:lpstr>ные  </vt:lpstr>
      <vt:lpstr>Тема урока: Собираем родственников</vt:lpstr>
      <vt:lpstr>Слайд 7</vt:lpstr>
      <vt:lpstr>Родственные слова</vt:lpstr>
      <vt:lpstr>Солонка</vt:lpstr>
      <vt:lpstr>Тема урока: Собираем родственников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Admin</dc:creator>
  <cp:lastModifiedBy>Admin</cp:lastModifiedBy>
  <cp:revision>18</cp:revision>
  <dcterms:created xsi:type="dcterms:W3CDTF">2012-11-28T19:42:14Z</dcterms:created>
  <dcterms:modified xsi:type="dcterms:W3CDTF">2012-12-08T06:03:47Z</dcterms:modified>
</cp:coreProperties>
</file>