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2" r:id="rId4"/>
    <p:sldId id="263" r:id="rId5"/>
    <p:sldId id="264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E270-63FB-49C8-A612-37FE46614FA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9E65-E24E-445C-81E9-F4A277D5E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643314"/>
            <a:ext cx="1408281" cy="1626219"/>
          </a:xfrm>
          <a:prstGeom prst="rect">
            <a:avLst/>
          </a:prstGeom>
        </p:spPr>
      </p:pic>
      <p:pic>
        <p:nvPicPr>
          <p:cNvPr id="10" name="Содержимое 15" descr="АХ.jpg"/>
          <p:cNvPicPr>
            <a:picLocks noChangeAspect="1"/>
          </p:cNvPicPr>
          <p:nvPr/>
        </p:nvPicPr>
        <p:blipFill>
          <a:blip r:embed="rId3"/>
          <a:srcRect l="19813" r="23365" b="5502"/>
          <a:stretch>
            <a:fillRect/>
          </a:stretch>
        </p:blipFill>
        <p:spPr>
          <a:xfrm>
            <a:off x="6072198" y="1428736"/>
            <a:ext cx="2286016" cy="2214578"/>
          </a:xfrm>
          <a:prstGeom prst="rect">
            <a:avLst/>
          </a:prstGeom>
        </p:spPr>
      </p:pic>
      <p:pic>
        <p:nvPicPr>
          <p:cNvPr id="8" name="Содержимое 9" descr="О.jpg"/>
          <p:cNvPicPr>
            <a:picLocks noChangeAspect="1"/>
          </p:cNvPicPr>
          <p:nvPr/>
        </p:nvPicPr>
        <p:blipFill>
          <a:blip r:embed="rId4" cstate="print"/>
          <a:srcRect b="12258"/>
          <a:stretch>
            <a:fillRect/>
          </a:stretch>
        </p:blipFill>
        <p:spPr>
          <a:xfrm>
            <a:off x="6286512" y="5214950"/>
            <a:ext cx="2084308" cy="1143008"/>
          </a:xfrm>
          <a:prstGeom prst="rect">
            <a:avLst/>
          </a:prstGeom>
        </p:spPr>
      </p:pic>
      <p:pic>
        <p:nvPicPr>
          <p:cNvPr id="5" name="Содержимое 3" descr="ЛВ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857760"/>
            <a:ext cx="2857520" cy="1500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dirty="0" smtClean="0">
                <a:solidFill>
                  <a:srgbClr val="002060"/>
                </a:solidFill>
              </a:rPr>
              <a:t>XVI</a:t>
            </a:r>
            <a:r>
              <a:rPr lang="ru-RU" b="1" dirty="0" smtClean="0">
                <a:solidFill>
                  <a:srgbClr val="002060"/>
                </a:solidFill>
              </a:rPr>
              <a:t> в.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Правление Ивана </a:t>
            </a:r>
            <a:r>
              <a:rPr lang="en-US" b="1" dirty="0" smtClean="0">
                <a:solidFill>
                  <a:srgbClr val="990000"/>
                </a:solidFill>
              </a:rPr>
              <a:t>IV </a:t>
            </a:r>
            <a:r>
              <a:rPr lang="ru-RU" b="1" dirty="0" smtClean="0">
                <a:solidFill>
                  <a:srgbClr val="990000"/>
                </a:solidFill>
              </a:rPr>
              <a:t>Грозного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Содержимое 3" descr="ИГ.jpg"/>
          <p:cNvPicPr>
            <a:picLocks noGrp="1" noChangeAspect="1"/>
          </p:cNvPicPr>
          <p:nvPr>
            <p:ph idx="1"/>
          </p:nvPr>
        </p:nvPicPr>
        <p:blipFill>
          <a:blip r:embed="rId6"/>
          <a:srcRect l="32628"/>
          <a:stretch>
            <a:fillRect/>
          </a:stretch>
        </p:blipFill>
        <p:spPr>
          <a:xfrm>
            <a:off x="3214678" y="1428736"/>
            <a:ext cx="3103546" cy="4929222"/>
          </a:xfrm>
        </p:spPr>
      </p:pic>
      <p:pic>
        <p:nvPicPr>
          <p:cNvPr id="11" name="Содержимое 17" descr="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000372"/>
            <a:ext cx="2643206" cy="1910131"/>
          </a:xfrm>
          <a:prstGeom prst="rect">
            <a:avLst/>
          </a:prstGeom>
        </p:spPr>
      </p:pic>
      <p:pic>
        <p:nvPicPr>
          <p:cNvPr id="9" name="Содержимое 12" descr="Е.jpg"/>
          <p:cNvPicPr>
            <a:picLocks noChangeAspect="1"/>
          </p:cNvPicPr>
          <p:nvPr/>
        </p:nvPicPr>
        <p:blipFill>
          <a:blip r:embed="rId8" cstate="print"/>
          <a:srcRect b="12784"/>
          <a:stretch>
            <a:fillRect/>
          </a:stretch>
        </p:blipFill>
        <p:spPr>
          <a:xfrm>
            <a:off x="785786" y="1428736"/>
            <a:ext cx="3039362" cy="1714512"/>
          </a:xfrm>
          <a:prstGeom prst="rect">
            <a:avLst/>
          </a:prstGeom>
        </p:spPr>
      </p:pic>
      <p:pic>
        <p:nvPicPr>
          <p:cNvPr id="6" name="Содержимое 5" descr="ХВБ.jpg"/>
          <p:cNvPicPr>
            <a:picLocks noChangeAspect="1"/>
          </p:cNvPicPr>
          <p:nvPr/>
        </p:nvPicPr>
        <p:blipFill>
          <a:blip r:embed="rId9" cstate="print"/>
          <a:srcRect l="14486" t="5682" r="18432" b="21711"/>
          <a:stretch>
            <a:fillRect/>
          </a:stretch>
        </p:blipFill>
        <p:spPr>
          <a:xfrm>
            <a:off x="6858016" y="3286125"/>
            <a:ext cx="1500198" cy="196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dirty="0" smtClean="0">
                <a:solidFill>
                  <a:srgbClr val="002060"/>
                </a:solidFill>
              </a:rPr>
              <a:t>XVI</a:t>
            </a:r>
            <a:r>
              <a:rPr lang="ru-RU" b="1" dirty="0" smtClean="0">
                <a:solidFill>
                  <a:srgbClr val="002060"/>
                </a:solidFill>
              </a:rPr>
              <a:t> в.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111318"/>
              </p:ext>
            </p:extLst>
          </p:nvPr>
        </p:nvGraphicFramePr>
        <p:xfrm>
          <a:off x="323528" y="832739"/>
          <a:ext cx="8496944" cy="563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Правление Василия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505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-1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533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 гг.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Регентство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Елены Глинской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1533-1538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 г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Боярское правление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1538-1547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Правление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Ивана </a:t>
                      </a:r>
                      <a:r>
                        <a:rPr lang="en-US" sz="2800" b="1" baseline="0" dirty="0" smtClean="0">
                          <a:solidFill>
                            <a:srgbClr val="990000"/>
                          </a:solidFill>
                        </a:rPr>
                        <a:t>IV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Грозного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1533-1584 гг.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Правление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Фёдора Иоанновича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1584-1598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гг.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Венчание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Ивана </a:t>
                      </a:r>
                      <a:r>
                        <a:rPr lang="en-US" sz="2800" b="1" baseline="0" dirty="0" smtClean="0">
                          <a:solidFill>
                            <a:srgbClr val="990000"/>
                          </a:solidFill>
                        </a:rPr>
                        <a:t>IV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Грозного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на царство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1547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Присоединение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Пскова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1510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Присоединение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Смоленска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1514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Присоединение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Рязани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1521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Присоединение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Казанского ханства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1552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Присоединение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Астраханского ханства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1556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Освоение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Сибири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1581-1585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57950" y="85723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28586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714488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143116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571744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000372"/>
            <a:ext cx="244827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3857628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4286256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714884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143512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5572140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6000768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dirty="0" smtClean="0">
                <a:solidFill>
                  <a:srgbClr val="002060"/>
                </a:solidFill>
              </a:rPr>
              <a:t>XVI</a:t>
            </a:r>
            <a:r>
              <a:rPr lang="ru-RU" b="1" dirty="0" smtClean="0">
                <a:solidFill>
                  <a:srgbClr val="002060"/>
                </a:solidFill>
              </a:rPr>
              <a:t> в.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111318"/>
              </p:ext>
            </p:extLst>
          </p:nvPr>
        </p:nvGraphicFramePr>
        <p:xfrm>
          <a:off x="323528" y="832739"/>
          <a:ext cx="849694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Ливонская война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1558-1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83  гг.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Осада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Пскова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1581 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Ям-Запольское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перемирие с Польшей (Речью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</a:rPr>
                        <a:t>Посполитой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1582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err="1" smtClean="0">
                          <a:solidFill>
                            <a:srgbClr val="990000"/>
                          </a:solidFill>
                        </a:rPr>
                        <a:t>Плюсское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перемирие со Швецией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1583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обороны Пскова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И.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П. Шуйский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Король Речи </a:t>
                      </a:r>
                      <a:r>
                        <a:rPr lang="ru-RU" sz="2800" b="1" dirty="0" err="1" smtClean="0">
                          <a:solidFill>
                            <a:srgbClr val="990000"/>
                          </a:solidFill>
                        </a:rPr>
                        <a:t>Посполитой</a:t>
                      </a: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,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возглавлял войско польское в ходе осады Пскова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Стефан </a:t>
                      </a:r>
                      <a:r>
                        <a:rPr lang="ru-RU" sz="2800" b="1" baseline="0" dirty="0" err="1" smtClean="0">
                          <a:solidFill>
                            <a:srgbClr val="008000"/>
                          </a:solidFill>
                        </a:rPr>
                        <a:t>Баторий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38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Итоги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Ливонской войны: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поражение России;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утеряны завоеванные в ходе войны и исконно русские земли: Ивангород, Копорье, земле по реке Неве, часть Карелии;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 не только не только не вышла к Балтийскому морю, но и оказалась еще дальше от него отброшена.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57950" y="85723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28586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714488"/>
            <a:ext cx="2448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500306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2928934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3357562"/>
            <a:ext cx="244827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857760"/>
            <a:ext cx="842968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dirty="0" smtClean="0">
                <a:solidFill>
                  <a:srgbClr val="002060"/>
                </a:solidFill>
              </a:rPr>
              <a:t>XVI</a:t>
            </a:r>
            <a:r>
              <a:rPr lang="ru-RU" b="1" dirty="0" smtClean="0">
                <a:solidFill>
                  <a:srgbClr val="002060"/>
                </a:solidFill>
              </a:rPr>
              <a:t> 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7818170"/>
              </p:ext>
            </p:extLst>
          </p:nvPr>
        </p:nvGraphicFramePr>
        <p:xfrm>
          <a:off x="323528" y="832739"/>
          <a:ext cx="8496944" cy="560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Первый Земский собор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9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 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Отмена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кормлений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1556 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Создание системы приказов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1550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Новый Судебник</a:t>
                      </a:r>
                      <a:endParaRPr lang="ru-RU" sz="2800" b="1" dirty="0" smtClean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1550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Военная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реформа: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дворянское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ополчение;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- стрелецкое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войско;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- «Уложение о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службе»</a:t>
                      </a:r>
                      <a:endParaRPr lang="ru-RU" sz="24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1550-1571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гг.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Стоглавый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Собор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1551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Указ о Заповедных летах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1581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Указ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об урочных летах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1597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Установление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Патриаршества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1589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Первый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патриарх Московский и всея Руси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Митрополит</a:t>
                      </a:r>
                      <a:r>
                        <a:rPr lang="ru-RU" sz="2400" b="1" baseline="0" dirty="0" smtClean="0">
                          <a:solidFill>
                            <a:srgbClr val="008000"/>
                          </a:solidFill>
                        </a:rPr>
                        <a:t> Иов</a:t>
                      </a:r>
                      <a:endParaRPr lang="ru-RU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57950" y="83272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28586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714488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143116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571744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00372"/>
            <a:ext cx="85011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3929066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4357694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786322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214950"/>
            <a:ext cx="2448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5643578"/>
            <a:ext cx="2448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dirty="0" smtClean="0">
                <a:solidFill>
                  <a:srgbClr val="002060"/>
                </a:solidFill>
              </a:rPr>
              <a:t>XVI</a:t>
            </a:r>
            <a:r>
              <a:rPr lang="ru-RU" b="1" dirty="0" smtClean="0">
                <a:solidFill>
                  <a:srgbClr val="002060"/>
                </a:solidFill>
              </a:rPr>
              <a:t> в.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5751403"/>
              </p:ext>
            </p:extLst>
          </p:nvPr>
        </p:nvGraphicFramePr>
        <p:xfrm>
          <a:off x="323528" y="832739"/>
          <a:ext cx="849694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Опричнина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65-1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72  гг.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2000" b="1" i="0" kern="120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Земли и территория, принадлежавшие Ивану Грозному, куда входили преданные царю опричники, где мелось мощное войско и государственное правление</a:t>
                      </a:r>
                      <a:endParaRPr lang="ru-RU" sz="2000" b="1" dirty="0" smtClean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опричнина 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Столица опричнины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</a:rPr>
                        <a:t>Александровская</a:t>
                      </a:r>
                      <a:r>
                        <a:rPr lang="ru-RU" sz="2000" b="1" baseline="0" dirty="0" smtClean="0">
                          <a:solidFill>
                            <a:srgbClr val="008000"/>
                          </a:solidFill>
                        </a:rPr>
                        <a:t> слобода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i="0" kern="120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Земли, которые не вошли в состав опричнины. К ним были отнесены такие территории, как Печорский край, Муром, Псков, часть Новгорода, Брянск, Смоленск и многие другие</a:t>
                      </a:r>
                      <a:endParaRPr lang="ru-RU" sz="2000" b="1" dirty="0" smtClean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земщина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Выдающийся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церковный деятель, выступал против Опричнины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</a:rPr>
                        <a:t>Митрополит</a:t>
                      </a:r>
                      <a:r>
                        <a:rPr lang="ru-RU" sz="2000" b="1" baseline="0" dirty="0" smtClean="0">
                          <a:solidFill>
                            <a:srgbClr val="008000"/>
                          </a:solidFill>
                        </a:rPr>
                        <a:t> Филипп (</a:t>
                      </a:r>
                      <a:r>
                        <a:rPr lang="ru-RU" sz="2000" b="1" baseline="0" dirty="0" err="1" smtClean="0">
                          <a:solidFill>
                            <a:srgbClr val="008000"/>
                          </a:solidFill>
                        </a:rPr>
                        <a:t>Колычев</a:t>
                      </a:r>
                      <a:r>
                        <a:rPr lang="ru-RU" sz="2000" b="1" baseline="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00"/>
                          </a:solidFill>
                        </a:rPr>
                        <a:t>Один</a:t>
                      </a:r>
                      <a:r>
                        <a:rPr lang="ru-RU" sz="2800" b="1" baseline="0" dirty="0" smtClean="0">
                          <a:solidFill>
                            <a:srgbClr val="990000"/>
                          </a:solidFill>
                        </a:rPr>
                        <a:t> из главных опричных палачей</a:t>
                      </a:r>
                      <a:endParaRPr lang="ru-RU" sz="28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err="1" smtClean="0">
                          <a:solidFill>
                            <a:srgbClr val="008000"/>
                          </a:solidFill>
                        </a:rPr>
                        <a:t>Малюта</a:t>
                      </a:r>
                      <a:r>
                        <a:rPr lang="ru-RU" sz="2400" b="1" baseline="0" dirty="0" smtClean="0">
                          <a:solidFill>
                            <a:srgbClr val="008000"/>
                          </a:solidFill>
                        </a:rPr>
                        <a:t> Скуратов</a:t>
                      </a:r>
                      <a:endParaRPr lang="ru-RU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Разорение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Москвы войском крымского хана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</a:rPr>
                        <a:t>Девлет-Гирея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1571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г.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15074" y="857232"/>
            <a:ext cx="2591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285860"/>
            <a:ext cx="259114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360850"/>
            <a:ext cx="259114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928934"/>
            <a:ext cx="259114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000504"/>
            <a:ext cx="259114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643446"/>
            <a:ext cx="264320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5072074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России </a:t>
            </a:r>
            <a:r>
              <a:rPr lang="en-US" b="1" smtClean="0">
                <a:solidFill>
                  <a:srgbClr val="002060"/>
                </a:solidFill>
              </a:rPr>
              <a:t>XVI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9186411"/>
              </p:ext>
            </p:extLst>
          </p:nvPr>
        </p:nvGraphicFramePr>
        <p:xfrm>
          <a:off x="323528" y="836712"/>
          <a:ext cx="8496944" cy="58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высший совет при царе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Боярская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дума</a:t>
                      </a:r>
                      <a:endParaRPr lang="ru-RU" sz="28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01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сословно-представительное учреждение, собираемое нерегулярно для решения важнейших государственных вопросов </a:t>
                      </a:r>
                      <a:endParaRPr lang="ru-RU" sz="2000" b="1" dirty="0" smtClean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Земский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собор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Порядок назначения на высшие государственные должности в соответствии с родовитостью и службой предков, а не личные заслуги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местничество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Небольшой кружок близких Ивану </a:t>
                      </a:r>
                      <a:r>
                        <a:rPr lang="en-US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людей, неофициальный  совет</a:t>
                      </a:r>
                      <a:endParaRPr lang="ru-RU" sz="2000" b="1" dirty="0" smtClean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Избранная</a:t>
                      </a:r>
                      <a:r>
                        <a:rPr lang="ru-RU" sz="2800" b="1" baseline="0" dirty="0" smtClean="0">
                          <a:solidFill>
                            <a:srgbClr val="008000"/>
                          </a:solidFill>
                        </a:rPr>
                        <a:t> рада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пожалования великих и удельных князей своим должностным лицам, по которому княжеская администрация содержалась за счёт местного населения в течение периода службы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кормления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правления, при которой в управлении государством наряду с монархом принимают участие представители сословий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</a:rPr>
                        <a:t>Сословно-представительная монархия</a:t>
                      </a:r>
                      <a:endParaRPr lang="ru-RU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 центрального управления</a:t>
                      </a: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Российском государстве в </a:t>
                      </a:r>
                      <a:r>
                        <a:rPr lang="en-US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XVI-XVII </a:t>
                      </a:r>
                      <a:r>
                        <a:rPr lang="ru-RU" sz="2000" b="1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вв., ведавший определенной сферой государственной жизни или определенной территорией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Приказ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15074" y="857232"/>
            <a:ext cx="25922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285860"/>
            <a:ext cx="25922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071678"/>
            <a:ext cx="25922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928934"/>
            <a:ext cx="25922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21629" y="3740955"/>
            <a:ext cx="25922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786322"/>
            <a:ext cx="25922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572140"/>
            <a:ext cx="25922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809661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490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России XVI в.  Правление Ивана IV Грозного</vt:lpstr>
      <vt:lpstr>История России XVI в. </vt:lpstr>
      <vt:lpstr>История России XVI в. </vt:lpstr>
      <vt:lpstr>История России XVI в.</vt:lpstr>
      <vt:lpstr>История России XVI в. </vt:lpstr>
      <vt:lpstr>История России XVI в. </vt:lpstr>
      <vt:lpstr>Слайд 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Всеобщая история</dc:title>
  <dc:creator>Т</dc:creator>
  <cp:lastModifiedBy>Татьяна</cp:lastModifiedBy>
  <cp:revision>80</cp:revision>
  <dcterms:created xsi:type="dcterms:W3CDTF">2020-01-09T15:16:17Z</dcterms:created>
  <dcterms:modified xsi:type="dcterms:W3CDTF">2024-04-20T20:09:14Z</dcterms:modified>
</cp:coreProperties>
</file>