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7"/>
  </p:notesMasterIdLst>
  <p:sldIdLst>
    <p:sldId id="256" r:id="rId4"/>
    <p:sldId id="257" r:id="rId5"/>
    <p:sldId id="258" r:id="rId6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 hidden="0"/>
          <p:cNvSpPr>
            <a:spLocks noGrp="1"/>
          </p:cNvSpPr>
          <p:nvPr isPhoto="0" userDrawn="0">
            <p:ph type="hdr" sz="quarter" hasCustomPrompt="0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idx="2" hasCustomPrompt="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 hidden="0"/>
          <p:cNvSpPr>
            <a:spLocks noGrp="1"/>
          </p:cNvSpPr>
          <p:nvPr isPhoto="0" userDrawn="0">
            <p:ph type="dt" idx="3" hasCustomPrompt="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 hidden="0"/>
          <p:cNvSpPr>
            <a:spLocks noGrp="1"/>
          </p:cNvSpPr>
          <p:nvPr isPhoto="0" userDrawn="0">
            <p:ph type="body" sz="quarter" idx="1" hasCustomPrompt="0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 hidden="0"/>
          <p:cNvSpPr>
            <a:spLocks noGrp="1"/>
          </p:cNvSpPr>
          <p:nvPr isPhoto="0" userDrawn="0">
            <p:ph type="ftr" sz="quarter" idx="4" hasCustomPrompt="0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 hidden="0"/>
          <p:cNvSpPr>
            <a:spLocks noGrp="1"/>
          </p:cNvSpPr>
          <p:nvPr isPhoto="0" userDrawn="0">
            <p:ph type="sldNum" sz="quarter" idx="10" hasCustomPrompt="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 hidden="0"/>
          <p:cNvSpPr>
            <a:spLocks noChangeAspect="1" noGrp="1" noRot="1"/>
          </p:cNvSpPr>
          <p:nvPr isPhoto="0" userDrawn="0">
            <p:ph type="sldImg" hasCustomPrompt="0"/>
          </p:nvPr>
        </p:nvSpPr>
        <p:spPr bwMode="auto"/>
      </p:sp>
      <p:sp>
        <p:nvSpPr>
          <p:cNvPr id="3" name="Notes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Иванова</a:t>
            </a:r>
            <a:endParaRPr/>
          </a:p>
        </p:txBody>
      </p:sp>
      <p:sp>
        <p:nvSpPr>
          <p:cNvPr id="4" name="Slide Number Placeholder 3" hidden="0"/>
          <p:cNvSpPr>
            <a:spLocks noGrp="1"/>
          </p:cNvSpPr>
          <p:nvPr isPhoto="0" userDrawn="0">
            <p:ph type="sldNum" sz="quarter" idx="10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onsultant.ru/document/cons_doc_LAW_172989/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nsultant.ru/document/cons_doc_LAW_28399/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9979662" name="" hidden="0"/>
          <p:cNvSpPr/>
          <p:nvPr isPhoto="0" userDrawn="0"/>
        </p:nvSpPr>
        <p:spPr bwMode="auto">
          <a:xfrm flipH="0" flipV="0">
            <a:off x="4191975" y="219074"/>
            <a:ext cx="4476749" cy="8286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171956" name="" hidden="0"/>
          <p:cNvSpPr txBox="1"/>
          <p:nvPr isPhoto="0" userDrawn="0"/>
        </p:nvSpPr>
        <p:spPr bwMode="auto">
          <a:xfrm flipH="0" flipV="0">
            <a:off x="4258649" y="313354"/>
            <a:ext cx="4476857" cy="6401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/>
              <a:t>Высшие органы государственной власти в РФ</a:t>
            </a:r>
            <a:endParaRPr/>
          </a:p>
        </p:txBody>
      </p:sp>
      <p:sp>
        <p:nvSpPr>
          <p:cNvPr id="1870377997" name="" hidden="0"/>
          <p:cNvSpPr/>
          <p:nvPr isPhoto="0" userDrawn="0"/>
        </p:nvSpPr>
        <p:spPr bwMode="auto">
          <a:xfrm flipH="0" flipV="0">
            <a:off x="420073" y="1390647"/>
            <a:ext cx="2733675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903897360" name="" hidden="0"/>
          <p:cNvSpPr/>
          <p:nvPr isPhoto="0" userDrawn="0"/>
        </p:nvSpPr>
        <p:spPr bwMode="auto">
          <a:xfrm flipH="0" flipV="0">
            <a:off x="6430349" y="1390647"/>
            <a:ext cx="2457450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407568776" name="" hidden="0"/>
          <p:cNvSpPr/>
          <p:nvPr isPhoto="0" userDrawn="0"/>
        </p:nvSpPr>
        <p:spPr bwMode="auto">
          <a:xfrm flipH="0" flipV="0">
            <a:off x="3458548" y="1390647"/>
            <a:ext cx="2619375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864467913" name="" hidden="0"/>
          <p:cNvSpPr/>
          <p:nvPr isPhoto="0" userDrawn="0"/>
        </p:nvSpPr>
        <p:spPr bwMode="auto">
          <a:xfrm flipH="0" flipV="0">
            <a:off x="9440247" y="1390647"/>
            <a:ext cx="2457450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089437" name="" hidden="0"/>
          <p:cNvSpPr/>
          <p:nvPr isPhoto="0" userDrawn="0"/>
        </p:nvSpPr>
        <p:spPr bwMode="auto">
          <a:xfrm rot="10799989" flipH="0" flipV="0">
            <a:off x="1591649" y="515320"/>
            <a:ext cx="2609848" cy="8753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108376" name="" hidden="0"/>
          <p:cNvSpPr/>
          <p:nvPr isPhoto="0" userDrawn="0"/>
        </p:nvSpPr>
        <p:spPr bwMode="auto">
          <a:xfrm rot="10799989" flipH="1" flipV="0">
            <a:off x="8668724" y="581024"/>
            <a:ext cx="2266949" cy="809623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318885" name="" hidden="0"/>
          <p:cNvSpPr/>
          <p:nvPr isPhoto="0" userDrawn="0"/>
        </p:nvSpPr>
        <p:spPr bwMode="auto">
          <a:xfrm flipH="0" flipV="0">
            <a:off x="4830149" y="1047749"/>
            <a:ext cx="238124" cy="36194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055022" name="" hidden="0"/>
          <p:cNvSpPr/>
          <p:nvPr isPhoto="0" userDrawn="0"/>
        </p:nvSpPr>
        <p:spPr bwMode="auto">
          <a:xfrm flipH="0" flipV="0">
            <a:off x="7420950" y="1028700"/>
            <a:ext cx="238124" cy="36194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855322" name="" hidden="0"/>
          <p:cNvSpPr/>
          <p:nvPr isPhoto="0" userDrawn="0"/>
        </p:nvSpPr>
        <p:spPr bwMode="auto">
          <a:xfrm flipH="0" flipV="0">
            <a:off x="410549" y="2133599"/>
            <a:ext cx="2714625" cy="41052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98790066" name="" hidden="0"/>
          <p:cNvSpPr/>
          <p:nvPr isPhoto="0" userDrawn="0"/>
        </p:nvSpPr>
        <p:spPr bwMode="auto">
          <a:xfrm flipH="0" flipV="0">
            <a:off x="3472837" y="2133599"/>
            <a:ext cx="2605087" cy="17335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506284258" name="" hidden="0"/>
          <p:cNvSpPr/>
          <p:nvPr isPhoto="0" userDrawn="0"/>
        </p:nvSpPr>
        <p:spPr bwMode="auto">
          <a:xfrm flipH="0" flipV="0">
            <a:off x="3458548" y="4238624"/>
            <a:ext cx="2605086" cy="2000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767625782" name="" hidden="0"/>
          <p:cNvSpPr/>
          <p:nvPr isPhoto="0" userDrawn="0"/>
        </p:nvSpPr>
        <p:spPr bwMode="auto">
          <a:xfrm flipH="0" flipV="0">
            <a:off x="6430349" y="2133599"/>
            <a:ext cx="2590799" cy="41052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789485731" name="" hidden="0"/>
          <p:cNvSpPr/>
          <p:nvPr isPhoto="0" userDrawn="0"/>
        </p:nvSpPr>
        <p:spPr bwMode="auto">
          <a:xfrm flipH="0" flipV="0">
            <a:off x="9440246" y="2190748"/>
            <a:ext cx="2605086" cy="17335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Федеральные суды</a:t>
            </a:r>
            <a:endParaRPr/>
          </a:p>
        </p:txBody>
      </p:sp>
      <p:sp>
        <p:nvSpPr>
          <p:cNvPr id="61874460" name="" hidden="0"/>
          <p:cNvSpPr/>
          <p:nvPr isPhoto="0" userDrawn="0"/>
        </p:nvSpPr>
        <p:spPr bwMode="auto">
          <a:xfrm flipH="0" flipV="0">
            <a:off x="9440246" y="4186235"/>
            <a:ext cx="2605086" cy="20002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Суды субъектов РФ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730253505" name="" hidden="0"/>
          <p:cNvSpPr/>
          <p:nvPr isPhoto="0" userDrawn="0"/>
        </p:nvSpPr>
        <p:spPr bwMode="auto">
          <a:xfrm flipH="0" flipV="0">
            <a:off x="-3008925" y="1919286"/>
            <a:ext cx="2733674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9058717" name="" hidden="0"/>
          <p:cNvSpPr/>
          <p:nvPr isPhoto="0" userDrawn="0"/>
        </p:nvSpPr>
        <p:spPr bwMode="auto">
          <a:xfrm flipH="0" flipV="0">
            <a:off x="-3008925" y="1919286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Законодательная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86424100" name="" hidden="0"/>
          <p:cNvSpPr/>
          <p:nvPr isPhoto="0" userDrawn="0"/>
        </p:nvSpPr>
        <p:spPr bwMode="auto">
          <a:xfrm flipH="0" flipV="0">
            <a:off x="-3008925" y="4024311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Правительство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959340868" name="" hidden="0"/>
          <p:cNvSpPr/>
          <p:nvPr isPhoto="0" userDrawn="0"/>
        </p:nvSpPr>
        <p:spPr bwMode="auto">
          <a:xfrm flipH="0" flipV="0">
            <a:off x="-3008925" y="3375250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Судебная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58328778" name="" hidden="0"/>
          <p:cNvSpPr/>
          <p:nvPr isPhoto="0" userDrawn="0"/>
        </p:nvSpPr>
        <p:spPr bwMode="auto">
          <a:xfrm flipH="0" flipV="0">
            <a:off x="12435181" y="4098468"/>
            <a:ext cx="2733673" cy="419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600">
                <a:solidFill>
                  <a:schemeClr val="tx1"/>
                </a:solidFill>
              </a:rPr>
              <a:t>Исполнительная власть</a:t>
            </a:r>
            <a:endParaRPr sz="1600">
              <a:solidFill>
                <a:schemeClr val="tx1"/>
              </a:solidFill>
            </a:endParaRPr>
          </a:p>
        </p:txBody>
      </p:sp>
      <p:sp>
        <p:nvSpPr>
          <p:cNvPr id="978891905" name="" hidden="0"/>
          <p:cNvSpPr/>
          <p:nvPr isPhoto="0" userDrawn="0"/>
        </p:nvSpPr>
        <p:spPr bwMode="auto">
          <a:xfrm flipH="0" flipV="0">
            <a:off x="12435182" y="3375250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Президент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33786909" name="" hidden="0"/>
          <p:cNvSpPr/>
          <p:nvPr isPhoto="0" userDrawn="0"/>
        </p:nvSpPr>
        <p:spPr bwMode="auto">
          <a:xfrm flipH="0" flipV="0">
            <a:off x="-3076960" y="6708999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Совет Федерации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226584391" name="" hidden="0"/>
          <p:cNvSpPr/>
          <p:nvPr isPhoto="0" userDrawn="0"/>
        </p:nvSpPr>
        <p:spPr bwMode="auto">
          <a:xfrm flipH="0" flipV="0">
            <a:off x="-3008925" y="6111644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Государственная Дума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89766072" name="" hidden="0"/>
          <p:cNvSpPr/>
          <p:nvPr isPhoto="0" userDrawn="0"/>
        </p:nvSpPr>
        <p:spPr bwMode="auto">
          <a:xfrm flipH="0" flipV="0">
            <a:off x="-3008925" y="633411"/>
            <a:ext cx="2733673" cy="9790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является гарантом Конституции Российской Федерации, прав и свобод человека и гражданина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065537241" name="" hidden="0"/>
          <p:cNvSpPr/>
          <p:nvPr isPhoto="0" userDrawn="0"/>
        </p:nvSpPr>
        <p:spPr bwMode="auto">
          <a:xfrm flipH="0" flipV="0">
            <a:off x="-3076959" y="6708999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Совет Федерации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6216950" name="" hidden="0"/>
          <p:cNvSpPr/>
          <p:nvPr isPhoto="0" userDrawn="0"/>
        </p:nvSpPr>
        <p:spPr bwMode="auto">
          <a:xfrm flipH="0" flipV="0">
            <a:off x="-3076959" y="6708999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Совет Федерации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617023990" name="" hidden="0"/>
          <p:cNvSpPr/>
          <p:nvPr isPhoto="0" userDrawn="0"/>
        </p:nvSpPr>
        <p:spPr bwMode="auto">
          <a:xfrm flipH="0" flipV="0">
            <a:off x="-3076959" y="6708999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>
                <a:solidFill>
                  <a:schemeClr val="tx1"/>
                </a:solidFill>
              </a:rPr>
              <a:t>Совет Федерации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392698111" name="" hidden="0"/>
          <p:cNvSpPr/>
          <p:nvPr isPhoto="0" userDrawn="0"/>
        </p:nvSpPr>
        <p:spPr bwMode="auto">
          <a:xfrm flipH="0" flipV="0">
            <a:off x="-423567" y="-1254124"/>
            <a:ext cx="2733672" cy="954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обеспечивает проведение в РФ единой финансовой, кредитной и денежной политики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92241457" name="" hidden="0"/>
          <p:cNvSpPr/>
          <p:nvPr isPhoto="0" userDrawn="0"/>
        </p:nvSpPr>
        <p:spPr bwMode="auto">
          <a:xfrm flipH="0" flipV="0">
            <a:off x="2834660" y="-1019174"/>
            <a:ext cx="2733672" cy="542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разрабатывает и представляет федеральный бюджет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53282113" name="" hidden="0"/>
          <p:cNvSpPr/>
          <p:nvPr isPhoto="0" userDrawn="0"/>
        </p:nvSpPr>
        <p:spPr bwMode="auto">
          <a:xfrm flipH="0" flipV="0">
            <a:off x="12312717" y="5972172"/>
            <a:ext cx="2733673" cy="5680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утверждает</a:t>
            </a: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rId3" tooltip="http://www.consultant.ru/document/cons_doc_LAW_172989/"/>
              </a:rPr>
              <a:t>военную доктрину</a:t>
            </a: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Российской Федерации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018053074" name="" hidden="0"/>
          <p:cNvSpPr/>
          <p:nvPr isPhoto="0" userDrawn="0"/>
        </p:nvSpPr>
        <p:spPr bwMode="auto">
          <a:xfrm flipH="0" flipV="0">
            <a:off x="12312717" y="5198267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осуществляет помилование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95675002" name="" hidden="0"/>
          <p:cNvSpPr/>
          <p:nvPr isPhoto="0" userDrawn="0"/>
        </p:nvSpPr>
        <p:spPr bwMode="auto">
          <a:xfrm flipH="0" flipV="0">
            <a:off x="12435182" y="633411"/>
            <a:ext cx="2733673" cy="876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назначает Председателя Правительства Российской Федерации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734758737" name="" hidden="0"/>
          <p:cNvSpPr/>
          <p:nvPr isPhoto="0" userDrawn="0"/>
        </p:nvSpPr>
        <p:spPr bwMode="auto">
          <a:xfrm flipH="0" flipV="0">
            <a:off x="6001831" y="-1095374"/>
            <a:ext cx="2733673" cy="719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осуществляет руководство внешней политикой Российской Федерации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636314810" name="" hidden="0"/>
          <p:cNvSpPr/>
          <p:nvPr isPhoto="0" userDrawn="0"/>
        </p:nvSpPr>
        <p:spPr bwMode="auto">
          <a:xfrm flipH="0" flipV="0">
            <a:off x="12312716" y="6923311"/>
            <a:ext cx="2733673" cy="428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объявление амнистии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799025217" name="" hidden="0"/>
          <p:cNvSpPr/>
          <p:nvPr isPhoto="0" userDrawn="0"/>
        </p:nvSpPr>
        <p:spPr bwMode="auto">
          <a:xfrm flipH="0" flipV="0">
            <a:off x="12435181" y="1919286"/>
            <a:ext cx="2733672" cy="8565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решение вопроса о доверии Правительству Российской Федерации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33640582" name="" hidden="0"/>
          <p:cNvSpPr/>
          <p:nvPr isPhoto="0" userDrawn="0"/>
        </p:nvSpPr>
        <p:spPr bwMode="auto">
          <a:xfrm flipH="0" flipV="0">
            <a:off x="9164023" y="-804862"/>
            <a:ext cx="2733672" cy="5055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назначение выборов Президента РФ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016712458" name="" hidden="0"/>
          <p:cNvSpPr/>
          <p:nvPr isPhoto="0" userDrawn="0"/>
        </p:nvSpPr>
        <p:spPr bwMode="auto">
          <a:xfrm flipH="0" flipV="0">
            <a:off x="12367145" y="-938892"/>
            <a:ext cx="2733672" cy="7211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назначение на должность председателя и судей Конституционного суда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826673089" name="" hidden="0"/>
          <p:cNvSpPr/>
          <p:nvPr isPhoto="0" userDrawn="0"/>
        </p:nvSpPr>
        <p:spPr bwMode="auto">
          <a:xfrm flipH="0" flipV="0">
            <a:off x="-3008925" y="4972047"/>
            <a:ext cx="2733672" cy="7701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утверждение кандидатуры Председателя Правительства</a:t>
            </a:r>
            <a:r>
              <a:rPr>
                <a:solidFill>
                  <a:schemeClr val="tx1"/>
                </a:solidFill>
              </a:rPr>
              <a:t> РФ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37128808" name="" hidden="0"/>
          <p:cNvSpPr/>
          <p:nvPr isPhoto="0" userDrawn="0"/>
        </p:nvSpPr>
        <p:spPr bwMode="auto">
          <a:xfrm flipH="0" flipV="0">
            <a:off x="-3008925" y="2628896"/>
            <a:ext cx="2733672" cy="5143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утверждение изменения границ между субъектами РФ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2124878248" name="" hidden="0"/>
          <p:cNvSpPr/>
          <p:nvPr isPhoto="0" userDrawn="0"/>
        </p:nvSpPr>
        <p:spPr bwMode="auto">
          <a:xfrm flipH="0" flipV="0">
            <a:off x="-3157239" y="-299356"/>
            <a:ext cx="2733671" cy="5055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осуществляет управление федеральной собственностью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118375869" name="" hidden="0"/>
          <p:cNvSpPr/>
          <p:nvPr isPhoto="0" userDrawn="0"/>
        </p:nvSpPr>
        <p:spPr bwMode="auto">
          <a:xfrm flipH="0" flipV="0">
            <a:off x="9164022" y="-804861"/>
            <a:ext cx="2733671" cy="5055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назначение выборов Президента РФ</a:t>
            </a: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093831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61949" y="106589"/>
            <a:ext cx="10515600" cy="1325562"/>
          </a:xfrm>
        </p:spPr>
        <p:txBody>
          <a:bodyPr/>
          <a:lstStyle/>
          <a:p>
            <a:pPr>
              <a:defRPr/>
            </a:pPr>
            <a:r>
              <a:rPr/>
              <a:t>Задание</a:t>
            </a:r>
            <a:endParaRPr/>
          </a:p>
        </p:txBody>
      </p:sp>
      <p:sp>
        <p:nvSpPr>
          <p:cNvPr id="1352928209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450427" y="1222374"/>
            <a:ext cx="11124071" cy="5032374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80000" lnSpcReduction="4000"/>
          </a:bodyPr>
          <a:lstStyle/>
          <a:p>
            <a:pPr>
              <a:defRPr/>
            </a:pPr>
            <a:r>
              <a:rPr/>
              <a:t>1. Ознакомьтесь со схемой на слайде 2. Чтобы увидеть схему и варианты полностью, уменьшите масштаб (в правом нижнем углу) до 60%</a:t>
            </a:r>
            <a:endParaRPr/>
          </a:p>
          <a:p>
            <a:pPr>
              <a:defRPr/>
            </a:pPr>
            <a:r>
              <a:rPr/>
              <a:t>2. Переходите на сайт </a:t>
            </a:r>
            <a:r>
              <a:rPr lang="ru-RU" sz="2800" b="0" i="0" u="sng" strike="noStrike" cap="none" spc="0">
                <a:latin typeface="Arial"/>
                <a:ea typeface="Arial"/>
                <a:cs typeface="Arial"/>
                <a:hlinkClick r:id="rId2" tooltip="http://www.consultant.ru/document/cons_doc_LAW_28399/"/>
              </a:rPr>
              <a:t>http://www.consultant.ru/document/cons_doc_LAW_28399/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На нем вы будете работать с Конституцией РФ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3. Прочитайте Главу 4 (ст.80, 83, 89), найдите  правомочия Президента и перетяните их в схему (чтобы перетянуть вариант ответа, кликните или наведите  на него, чтобы появился символ из четырех стрелочек, после этого перетягивайте вариант на нужное место)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4. Прочитайте Главу 5 (ст. 95, 102, 103), </a:t>
            </a:r>
            <a:r>
              <a:rPr lang="ru-RU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найдите  правомочия Государственной Думы и Совета Федерации и перетяните  их в схему</a:t>
            </a:r>
            <a:endParaRPr lang="ru-RU" sz="2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5. Прочитайте ст. 114, найдите правомочия Правительства, перетяните их в схему. Третью ветвь власти на этом уроке мы не заполняем</a:t>
            </a:r>
            <a:endParaRPr lang="ru-RU" sz="2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lang="ru-RU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6. Обязательно сохраните свою схему здесь же, в этой папке, нажав на знак дискеты в левом верхнем углу (первый знак после слова документы)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41010058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/>
              <a:t>Перетащите в рюкзак те умения, которые вы освоили ЛУЧШЕ ВСЕГО (на отметку «отлично») </a:t>
            </a:r>
            <a:r>
              <a:rPr sz="2600"/>
              <a:t>(уменьшите масштаб в правом нижнем углу до 60%)</a:t>
            </a:r>
            <a:endParaRPr sz="2600"/>
          </a:p>
        </p:txBody>
      </p:sp>
      <p:pic>
        <p:nvPicPr>
          <p:cNvPr id="31993228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4697648" y="2111374"/>
            <a:ext cx="2796702" cy="3857625"/>
          </a:xfrm>
          <a:prstGeom prst="rect">
            <a:avLst/>
          </a:prstGeom>
        </p:spPr>
      </p:pic>
      <p:sp>
        <p:nvSpPr>
          <p:cNvPr id="1010683280" name="" hidden="0"/>
          <p:cNvSpPr/>
          <p:nvPr isPhoto="0" userDrawn="0"/>
        </p:nvSpPr>
        <p:spPr bwMode="auto">
          <a:xfrm flipH="0" flipV="0">
            <a:off x="7494350" y="-1206499"/>
            <a:ext cx="3159124" cy="619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Работать с электронными онлайн-документами</a:t>
            </a:r>
            <a:endParaRPr/>
          </a:p>
        </p:txBody>
      </p:sp>
      <p:sp>
        <p:nvSpPr>
          <p:cNvPr id="1765753228" name="" hidden="0"/>
          <p:cNvSpPr/>
          <p:nvPr isPhoto="0" userDrawn="0"/>
        </p:nvSpPr>
        <p:spPr bwMode="auto">
          <a:xfrm flipH="0" flipV="0">
            <a:off x="3620850" y="-1206499"/>
            <a:ext cx="3159124" cy="619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Выдвигать предположения</a:t>
            </a:r>
            <a:endParaRPr/>
          </a:p>
        </p:txBody>
      </p:sp>
      <p:sp>
        <p:nvSpPr>
          <p:cNvPr id="765635191" name="" hidden="0"/>
          <p:cNvSpPr/>
          <p:nvPr isPhoto="0" userDrawn="0"/>
        </p:nvSpPr>
        <p:spPr bwMode="auto">
          <a:xfrm flipH="0" flipV="0">
            <a:off x="-157398" y="-1206499"/>
            <a:ext cx="3159124" cy="619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Сравнивать объекты и выделять общее в  них</a:t>
            </a:r>
            <a:endParaRPr/>
          </a:p>
        </p:txBody>
      </p:sp>
      <p:sp>
        <p:nvSpPr>
          <p:cNvPr id="718151435" name="" hidden="0"/>
          <p:cNvSpPr/>
          <p:nvPr isPhoto="0" userDrawn="0"/>
        </p:nvSpPr>
        <p:spPr bwMode="auto">
          <a:xfrm flipH="0" flipV="0">
            <a:off x="13225225" y="365124"/>
            <a:ext cx="3159124" cy="952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Анализировать текст и вносить его элементы в таблицу</a:t>
            </a:r>
            <a:endParaRPr/>
          </a:p>
        </p:txBody>
      </p:sp>
      <p:sp>
        <p:nvSpPr>
          <p:cNvPr id="1946784073" name="" hidden="0"/>
          <p:cNvSpPr/>
          <p:nvPr isPhoto="0" userDrawn="0"/>
        </p:nvSpPr>
        <p:spPr bwMode="auto">
          <a:xfrm flipH="0" flipV="0">
            <a:off x="-3697524" y="-47623"/>
            <a:ext cx="3159124" cy="1365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Анализировать полученные новые знания и на их основе создавать нечто новое </a:t>
            </a:r>
            <a:endParaRPr/>
          </a:p>
        </p:txBody>
      </p:sp>
      <p:sp>
        <p:nvSpPr>
          <p:cNvPr id="985567745" name="" hidden="0"/>
          <p:cNvSpPr/>
          <p:nvPr isPhoto="0" userDrawn="0"/>
        </p:nvSpPr>
        <p:spPr bwMode="auto">
          <a:xfrm flipH="0" flipV="0">
            <a:off x="11645663" y="-1404937"/>
            <a:ext cx="3159124" cy="1015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800" b="0" i="0" u="none" strike="noStrike" cap="none" spc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Работать с электронными ресурсами (записывать аудиофайл</a:t>
            </a:r>
            <a:r>
              <a:rPr/>
              <a:t>)</a:t>
            </a:r>
            <a:endParaRPr/>
          </a:p>
        </p:txBody>
      </p:sp>
      <p:sp>
        <p:nvSpPr>
          <p:cNvPr id="1941461100" name="" hidden="0"/>
          <p:cNvSpPr/>
          <p:nvPr isPhoto="0" userDrawn="0"/>
        </p:nvSpPr>
        <p:spPr bwMode="auto">
          <a:xfrm flipH="0" flipV="0">
            <a:off x="-3522898" y="2325687"/>
            <a:ext cx="3159124" cy="896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 lang="ru-RU" sz="1800" b="0" i="0" u="none" strike="noStrike" cap="none" spc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Работать с электронными ресурсами</a:t>
            </a:r>
            <a:r>
              <a:rPr/>
              <a:t> (загружать файл в сетевой ресурс)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R7-Office/7.0.1.62</Application>
  <DocSecurity>0</DocSecurity>
  <PresentationFormat>Widescreen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Юлия Дектярева</cp:lastModifiedBy>
  <cp:revision>17</cp:revision>
  <dcterms:created xsi:type="dcterms:W3CDTF">2012-12-03T06:56:55Z</dcterms:created>
  <dcterms:modified xsi:type="dcterms:W3CDTF">2022-10-08T17:24:36Z</dcterms:modified>
  <cp:category/>
  <cp:contentStatus/>
  <cp:version/>
</cp:coreProperties>
</file>