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308" r:id="rId3"/>
    <p:sldId id="310" r:id="rId4"/>
    <p:sldId id="300" r:id="rId5"/>
    <p:sldId id="302" r:id="rId6"/>
    <p:sldId id="303" r:id="rId7"/>
    <p:sldId id="298" r:id="rId8"/>
    <p:sldId id="299" r:id="rId9"/>
    <p:sldId id="306" r:id="rId10"/>
    <p:sldId id="304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FFF"/>
    <a:srgbClr val="FFFF8B"/>
    <a:srgbClr val="FFD5FF"/>
    <a:srgbClr val="93E3FF"/>
    <a:srgbClr val="8F45C7"/>
    <a:srgbClr val="FFFFAF"/>
    <a:srgbClr val="5DFFA6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E485D-9381-42F9-B4F1-9B091520170F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A495E-01A8-4A59-9234-90E1C000F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2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544638" y="1069975"/>
            <a:ext cx="4470400" cy="3663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eaLnBrk="1"/>
            <a:endParaRPr lang="ru-RU" alt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1152525" y="5089525"/>
            <a:ext cx="5251450" cy="4059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7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953B-EBEC-4A33-9F79-356E67655BE1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A4C4-9718-4809-B520-2ACFB2FFC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22FF-9E75-4179-A77E-A71DFA0A7D7E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314D-D58D-494B-AD55-8A306F798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3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9EB-8A13-4A41-91B7-4DA5578C0473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3B42-B55F-470B-B89E-A20A4377C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7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400" y="544377"/>
            <a:ext cx="7800480" cy="1215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62400" y="1905321"/>
            <a:ext cx="3830400" cy="43118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1040" y="1905321"/>
            <a:ext cx="3831840" cy="4311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0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3463-1C9E-42BF-9506-C02359F006CE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BBE2-C9EE-460E-BAE5-0FEEE9D81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9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0273-1A3E-4AB0-A749-D6D62AAE34EF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2650-761E-495E-B5DC-54772A128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8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92A2-6E71-45D1-AC93-DF9C0BFBB2AD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067A-2134-4302-9623-656BF05E0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8A4-98D6-4C38-A08C-0296711CBD65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5324-127D-4FDE-B9F8-065CF0EDE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A78E-8976-4B50-8C99-E78BF9CE66A3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D777-9613-4D2D-9A79-A994B72E7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2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BEF2-C443-4A88-8BFD-055F91E21BE1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0505-39E6-4870-A666-11C4A4154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8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AF3E-C2F1-4351-9A31-34D52C93D5C7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EFE5-92C7-4B3A-8DBE-3E9931DD9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8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4746-0333-4DD0-9ADD-17102FFF8188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8960-CD70-404A-9B91-BCC10DE6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748886-4C79-47C9-9B7D-A27E147AC090}" type="datetimeFigureOut">
              <a:rPr lang="ru-RU"/>
              <a:pPr>
                <a:defRPr/>
              </a:pPr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4BA96-668E-4FDE-A397-3792691FA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113" y="7938"/>
            <a:ext cx="5449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250825" y="2168525"/>
            <a:ext cx="35861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5400" b="1" dirty="0">
                <a:solidFill>
                  <a:srgbClr val="FF0000"/>
                </a:solidFill>
                <a:latin typeface="Gabriola" pitchFamily="82" charset="0"/>
              </a:rPr>
              <a:t>Как христианство пришло на Русь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3348038" y="115888"/>
            <a:ext cx="3384550" cy="151288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93E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сновы </a:t>
            </a:r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равославной </a:t>
            </a:r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ультуры</a:t>
            </a: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827088" y="800100"/>
            <a:ext cx="4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332656"/>
            <a:ext cx="698564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При подготовке презентации использованы материалы: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Кураев А.В. Основы религиозных культур и светской этики.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Основы православной культуры. 4-5 классы: учебное пособие для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общеобразоват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 Учреждений – М.: Просвещение, 2010. – 95с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детскийжурнала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«Кораблик» Свято-Пафнутьева Боровского монастыря № 3(49)-2015 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2.    Воскобойников В. Князь Владимир.- М.: РОСМЭН , 2004.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3.     Крещение Руси.  репринтное издание 1998г.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4.     Русская Православная Церковь. Энциклопедия. – М.: СП, «ИКПА»,1990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5.     Интернет-ресурсы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213" y="5450068"/>
            <a:ext cx="1474787" cy="140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-99392"/>
            <a:ext cx="8856984" cy="720080"/>
          </a:xfrm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ru-RU" sz="3266" dirty="0" err="1"/>
              <a:t>Святая</a:t>
            </a:r>
            <a:r>
              <a:rPr lang="en-GB" altLang="ru-RU" sz="3266" dirty="0"/>
              <a:t> </a:t>
            </a:r>
            <a:r>
              <a:rPr lang="en-GB" altLang="ru-RU" sz="3266" dirty="0" err="1"/>
              <a:t>равноапостольная</a:t>
            </a:r>
            <a:r>
              <a:rPr lang="en-GB" altLang="ru-RU" sz="3266" dirty="0"/>
              <a:t> </a:t>
            </a:r>
            <a:r>
              <a:rPr lang="en-GB" altLang="ru-RU" sz="3266" dirty="0" err="1"/>
              <a:t>княгиня</a:t>
            </a:r>
            <a:r>
              <a:rPr lang="en-GB" altLang="ru-RU" sz="3266" dirty="0"/>
              <a:t> </a:t>
            </a:r>
            <a:r>
              <a:rPr lang="en-GB" altLang="ru-RU" sz="3266" dirty="0" err="1"/>
              <a:t>Ольга</a:t>
            </a:r>
            <a:endParaRPr lang="en-GB" altLang="ru-RU" sz="3266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3848" y="478048"/>
            <a:ext cx="5339681" cy="5567039"/>
          </a:xfrm>
        </p:spPr>
        <p:txBody>
          <a:bodyPr>
            <a:noAutofit/>
          </a:bodyPr>
          <a:lstStyle/>
          <a:p>
            <a:pPr eaLnBrk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      </a:t>
            </a:r>
            <a:endParaRPr lang="en-GB" altLang="ru-RU" sz="2400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75164"/>
            <a:ext cx="4060775" cy="597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944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6 из 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5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116085"/>
            <a:ext cx="4035425" cy="652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427538" y="188913"/>
            <a:ext cx="4530725" cy="2584450"/>
          </a:xfrm>
          <a:prstGeom prst="rect">
            <a:avLst/>
          </a:prstGeom>
          <a:solidFill>
            <a:srgbClr val="5DFFA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7030A0"/>
                </a:solidFill>
              </a:rPr>
              <a:t>Священники из Болгарии – ученики святых Кирилла и Мефодия – принесли на Русь азбуку  и книги. Служба велась на понятном славянском языке. Высокие призывы Евангелия (благой вести) быстро находили отклик в сердцах русских людей,  народная память могла храниться не только в песнях и былинах, но и в летописях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763" y="3579548"/>
            <a:ext cx="4232275" cy="282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63" y="171249"/>
            <a:ext cx="3017665" cy="231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5938" y="170404"/>
            <a:ext cx="3321095" cy="193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379" y="4332288"/>
            <a:ext cx="367769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8225" y="2246313"/>
            <a:ext cx="3447682" cy="23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700" y="4695825"/>
            <a:ext cx="2566638" cy="198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6" y="2687638"/>
            <a:ext cx="3846761" cy="20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800" y="153988"/>
            <a:ext cx="2255715" cy="30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88" y="4395788"/>
            <a:ext cx="2469094" cy="240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057" y="3225800"/>
            <a:ext cx="153045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125" y="1628879"/>
            <a:ext cx="2406650" cy="34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6063" y="4097338"/>
            <a:ext cx="3712157" cy="2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05" y="204788"/>
            <a:ext cx="244649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2930525" y="222250"/>
            <a:ext cx="3424238" cy="3324225"/>
          </a:xfrm>
          <a:prstGeom prst="rect">
            <a:avLst/>
          </a:prstGeom>
          <a:solidFill>
            <a:srgbClr val="FFFFA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/>
              <a:t>     </a:t>
            </a:r>
            <a:r>
              <a:rPr lang="ru-RU" sz="1600" b="1">
                <a:solidFill>
                  <a:srgbClr val="0070C0"/>
                </a:solidFill>
              </a:rPr>
              <a:t>Для более прочного усвоения христианской веры Владимир открыл сначала в Киеве, а затем и в других городах школы. Князь приказал набирать в них детей бояр для обучения грамоте. Летописец говорит, что матери, отпуская своих детей в неизвестные до той поры школы,  плакали о них, как о мертвых. </a:t>
            </a:r>
          </a:p>
          <a:p>
            <a:r>
              <a:rPr lang="ru-RU" sz="1600" b="1">
                <a:solidFill>
                  <a:srgbClr val="0070C0"/>
                </a:solidFill>
              </a:rPr>
              <a:t>     Сын Владимира Ярослав Мудрый приказал при храмах открывать школы для простого народа.</a:t>
            </a:r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201613" y="4824413"/>
            <a:ext cx="2449512" cy="1570037"/>
          </a:xfrm>
          <a:prstGeom prst="rect">
            <a:avLst/>
          </a:prstGeom>
          <a:solidFill>
            <a:srgbClr val="FFD5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0070C0"/>
                </a:solidFill>
              </a:rPr>
              <a:t>В быстро возникавших монастырях сосредотачивались основные силы ученых, писателей, художников того времени.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736" y="260350"/>
            <a:ext cx="5199378" cy="63309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95288" y="404813"/>
            <a:ext cx="3240087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FF0000"/>
                </a:solidFill>
              </a:rPr>
              <a:t>По княжескому указу ставились храмы, назначались священники, открывались епархии и приводились ко крещению люди во всех русских  городах и селах.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Но не одно только духовенство участвовало в проповедовании новой веры.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Если Владимир лично не мог присутствовать при крещении людей в какой-либо из областей государства, то присылал им в помощь своих посадских и тысяцких, как представителей высшей государственной власти, потому что для Владимира крещение Русской Земли и было делом первостепенной государственной важности.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4176713" cy="2032000"/>
          </a:xfrm>
          <a:prstGeom prst="rect">
            <a:avLst/>
          </a:prstGeom>
          <a:solidFill>
            <a:srgbClr val="AB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70C0"/>
                </a:solidFill>
              </a:rPr>
              <a:t>Только в Киеве Владимир сам построил два храма, отдав на содержание одного из них десятую часть всех княжеских доходов. Уже в конце правления Владимира в древнерусской столице насчитывалось более ста церквей. 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779838" y="4365625"/>
            <a:ext cx="5040312" cy="2308225"/>
          </a:xfrm>
          <a:prstGeom prst="rect">
            <a:avLst/>
          </a:prstGeom>
          <a:solidFill>
            <a:srgbClr val="AB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70C0"/>
                </a:solidFill>
              </a:rPr>
              <a:t>Сыновья князя Владимира, которым он раздал княжеские уделы, также ревностно заботились о распространении  и утверждении христианства в областях им подвластных. 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Так в </a:t>
            </a:r>
            <a:r>
              <a:rPr lang="en-US" b="1">
                <a:solidFill>
                  <a:srgbClr val="0070C0"/>
                </a:solidFill>
              </a:rPr>
              <a:t>X</a:t>
            </a:r>
            <a:r>
              <a:rPr lang="ru-RU" b="1">
                <a:solidFill>
                  <a:srgbClr val="0070C0"/>
                </a:solidFill>
              </a:rPr>
              <a:t> веке кроме Киева, Новгорода и Ростова христианская вера была проповедована в Полоцке, Луцке, Смоленске, Пскове и других городах Древней Руси.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236" y="2420938"/>
            <a:ext cx="2779604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7640" y="34925"/>
            <a:ext cx="410133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0" y="189234"/>
            <a:ext cx="4030663" cy="518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5692" y="1628775"/>
            <a:ext cx="4296653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355479" y="198567"/>
            <a:ext cx="3528392" cy="1008112"/>
          </a:xfrm>
          <a:prstGeom prst="ellipse">
            <a:avLst/>
          </a:prstGeom>
          <a:gradFill flip="none" rotWithShape="1">
            <a:gsLst>
              <a:gs pos="0">
                <a:srgbClr val="FFFF8B">
                  <a:tint val="66000"/>
                  <a:satMod val="160000"/>
                </a:srgbClr>
              </a:gs>
              <a:gs pos="50000">
                <a:srgbClr val="FFFF8B">
                  <a:tint val="44500"/>
                  <a:satMod val="160000"/>
                </a:srgbClr>
              </a:gs>
              <a:gs pos="100000">
                <a:srgbClr val="FFFF8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Иконы святого равноапостольного князя Владимира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363" y="5376531"/>
            <a:ext cx="2357437" cy="14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419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ＭＳ Ｐ明朝</vt:lpstr>
      <vt:lpstr>Arial</vt:lpstr>
      <vt:lpstr>Calibri</vt:lpstr>
      <vt:lpstr>Gabriola</vt:lpstr>
      <vt:lpstr>Times New Roman</vt:lpstr>
      <vt:lpstr>Wingdings</vt:lpstr>
      <vt:lpstr>Тема Office</vt:lpstr>
      <vt:lpstr>Презентация PowerPoint</vt:lpstr>
      <vt:lpstr>Святая равноапостольная княгиня Ольга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Татьяна</cp:lastModifiedBy>
  <cp:revision>76</cp:revision>
  <dcterms:created xsi:type="dcterms:W3CDTF">2012-05-23T11:24:35Z</dcterms:created>
  <dcterms:modified xsi:type="dcterms:W3CDTF">2015-11-28T18:42:23Z</dcterms:modified>
</cp:coreProperties>
</file>