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8" r:id="rId2"/>
    <p:sldId id="270" r:id="rId3"/>
    <p:sldId id="271" r:id="rId4"/>
    <p:sldId id="272" r:id="rId5"/>
    <p:sldId id="273" r:id="rId6"/>
    <p:sldId id="274" r:id="rId7"/>
    <p:sldId id="266" r:id="rId8"/>
    <p:sldId id="283" r:id="rId9"/>
    <p:sldId id="261" r:id="rId10"/>
    <p:sldId id="262" r:id="rId11"/>
    <p:sldId id="263" r:id="rId12"/>
    <p:sldId id="276" r:id="rId13"/>
    <p:sldId id="275" r:id="rId14"/>
    <p:sldId id="277" r:id="rId15"/>
    <p:sldId id="278" r:id="rId16"/>
    <p:sldId id="279" r:id="rId17"/>
    <p:sldId id="260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33"/>
    <a:srgbClr val="333300"/>
    <a:srgbClr val="003300"/>
    <a:srgbClr val="FFFFCC"/>
    <a:srgbClr val="0099FF"/>
    <a:srgbClr val="990000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3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E21C2-6D20-460C-A287-30A96C8D8FC3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06A31-096B-4CC2-B3F3-68BE16BD6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67842-AB9B-4E46-89F4-F3A0E9757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2868E-945D-40A1-9FE2-C80434E84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59AB-E539-42B7-953D-9F2AD62DE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D591C-556D-4064-80A5-DD0649641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58825-12C9-47AC-8CF8-55F654744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C3210-514C-4157-A725-65A482DE7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B8A34-6E4F-482E-BCB1-31CD39623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9C13E-905C-47AD-8903-E20230E6D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D992-753E-4FCE-B186-4973A0A5C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F159A-A1FB-47B0-B8D8-F86750869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F2D72-A698-4B04-8E7E-CA9565278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F385-1493-4D95-B098-B25D10A97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771DE0F-5BA1-4911-95C7-BE7594DDD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3" r:id="rId4"/>
    <p:sldLayoutId id="2147483689" r:id="rId5"/>
    <p:sldLayoutId id="2147483684" r:id="rId6"/>
    <p:sldLayoutId id="2147483690" r:id="rId7"/>
    <p:sldLayoutId id="2147483691" r:id="rId8"/>
    <p:sldLayoutId id="2147483692" r:id="rId9"/>
    <p:sldLayoutId id="2147483685" r:id="rId10"/>
    <p:sldLayoutId id="2147483693" r:id="rId11"/>
    <p:sldLayoutId id="214748369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rekom\Desktop\800px-Sydney_Opera_House_-_Dec_20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4286256"/>
            <a:ext cx="3844718" cy="2125107"/>
          </a:xfrm>
          <a:prstGeom prst="rect">
            <a:avLst/>
          </a:prstGeom>
          <a:noFill/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685800" y="908720"/>
            <a:ext cx="8458200" cy="914400"/>
          </a:xfrm>
        </p:spPr>
        <p:txBody>
          <a:bodyPr/>
          <a:lstStyle/>
          <a:p>
            <a:pPr algn="ctr"/>
            <a:r>
              <a:rPr lang="en-US" sz="3600" dirty="0" smtClean="0">
                <a:latin typeface="Arial Rounded MT Bold" pitchFamily="34" charset="0"/>
              </a:rPr>
              <a:t>Travelling to Australia</a:t>
            </a:r>
            <a:endParaRPr lang="ru-RU" sz="3600" dirty="0"/>
          </a:p>
        </p:txBody>
      </p:sp>
      <p:pic>
        <p:nvPicPr>
          <p:cNvPr id="4" name="Picture 8" descr="austral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79712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9"/>
          <p:cNvSpPr txBox="1">
            <a:spLocks/>
          </p:cNvSpPr>
          <p:nvPr/>
        </p:nvSpPr>
        <p:spPr bwMode="auto">
          <a:xfrm>
            <a:off x="4429124" y="2285992"/>
            <a:ext cx="4386234" cy="398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Подготовила: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3600" dirty="0" smtClean="0">
                <a:solidFill>
                  <a:schemeClr val="tx2">
                    <a:shade val="75000"/>
                  </a:schemeClr>
                </a:solidFill>
                <a:latin typeface="+mn-lt"/>
              </a:rPr>
              <a:t>Учитель английского языка МБОУ «</a:t>
            </a:r>
            <a:r>
              <a:rPr lang="ru-RU" sz="3600" dirty="0" err="1" smtClean="0">
                <a:solidFill>
                  <a:schemeClr val="tx2">
                    <a:shade val="75000"/>
                  </a:schemeClr>
                </a:solidFill>
                <a:latin typeface="+mn-lt"/>
              </a:rPr>
              <a:t>Нартасская</a:t>
            </a:r>
            <a:r>
              <a:rPr lang="ru-RU" sz="3600" dirty="0" smtClean="0">
                <a:solidFill>
                  <a:schemeClr val="tx2">
                    <a:shade val="75000"/>
                  </a:schemeClr>
                </a:solidFill>
                <a:latin typeface="+mn-lt"/>
              </a:rPr>
              <a:t> средняя общеобразовательная школа» Ильина Е.А.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700338" y="2986088"/>
            <a:ext cx="301625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500" b="1">
                <a:solidFill>
                  <a:srgbClr val="003300"/>
                </a:solidFill>
                <a:latin typeface="Times New Roman" pitchFamily="18" charset="0"/>
              </a:rPr>
              <a:t>is the place </a:t>
            </a:r>
          </a:p>
          <a:p>
            <a:pPr algn="ctr"/>
            <a:r>
              <a:rPr lang="en-US" sz="2500" b="1">
                <a:solidFill>
                  <a:srgbClr val="003300"/>
                </a:solidFill>
                <a:latin typeface="Times New Roman" pitchFamily="18" charset="0"/>
              </a:rPr>
              <a:t>that gives </a:t>
            </a:r>
          </a:p>
          <a:p>
            <a:pPr algn="ctr"/>
            <a:r>
              <a:rPr lang="en-US" sz="2500" b="1">
                <a:solidFill>
                  <a:srgbClr val="003300"/>
                </a:solidFill>
                <a:latin typeface="Times New Roman" pitchFamily="18" charset="0"/>
              </a:rPr>
              <a:t>a good opportunity...</a:t>
            </a:r>
            <a:endParaRPr lang="ru-RU" sz="2500" b="1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288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00113" y="3141663"/>
            <a:ext cx="11572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CC0066"/>
                </a:solidFill>
                <a:latin typeface="Times New Roman" pitchFamily="18" charset="0"/>
              </a:rPr>
              <a:t>Uluru</a:t>
            </a:r>
            <a:endParaRPr lang="ru-RU" sz="3000" b="1">
              <a:solidFill>
                <a:srgbClr val="CC0066"/>
              </a:solidFill>
              <a:latin typeface="Times New Roman" pitchFamily="18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700338" y="981075"/>
            <a:ext cx="0" cy="5183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795963" y="981075"/>
            <a:ext cx="0" cy="5183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11863" y="1341438"/>
            <a:ext cx="27368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1. </a:t>
            </a:r>
            <a:r>
              <a:rPr lang="en-US" b="1">
                <a:solidFill>
                  <a:schemeClr val="accent2"/>
                </a:solidFill>
              </a:rPr>
              <a:t>to enjoy the beauty of nature</a:t>
            </a:r>
          </a:p>
          <a:p>
            <a:endParaRPr lang="en-US" b="1">
              <a:solidFill>
                <a:schemeClr val="accent2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2. </a:t>
            </a:r>
            <a:r>
              <a:rPr lang="en-US" b="1">
                <a:solidFill>
                  <a:schemeClr val="accent2"/>
                </a:solidFill>
              </a:rPr>
              <a:t>to see the art of native Australians</a:t>
            </a:r>
          </a:p>
          <a:p>
            <a:endParaRPr lang="en-US" b="1">
              <a:solidFill>
                <a:schemeClr val="accent2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3. </a:t>
            </a:r>
            <a:r>
              <a:rPr lang="en-US" b="1">
                <a:solidFill>
                  <a:schemeClr val="accent2"/>
                </a:solidFill>
              </a:rPr>
              <a:t>to enjoy good music</a:t>
            </a:r>
          </a:p>
          <a:p>
            <a:endParaRPr lang="en-US" b="1">
              <a:solidFill>
                <a:schemeClr val="accent2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4. </a:t>
            </a:r>
            <a:r>
              <a:rPr lang="en-US" b="1">
                <a:solidFill>
                  <a:schemeClr val="accent2"/>
                </a:solidFill>
              </a:rPr>
              <a:t>to visit a museum</a:t>
            </a:r>
          </a:p>
          <a:p>
            <a:endParaRPr lang="en-US" b="1">
              <a:solidFill>
                <a:schemeClr val="accent2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5. </a:t>
            </a:r>
            <a:r>
              <a:rPr lang="en-US" b="1">
                <a:solidFill>
                  <a:schemeClr val="accent2"/>
                </a:solidFill>
              </a:rPr>
              <a:t>to do sports</a:t>
            </a:r>
          </a:p>
          <a:p>
            <a:endParaRPr lang="en-US" b="1">
              <a:solidFill>
                <a:schemeClr val="accent2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6.</a:t>
            </a:r>
            <a:r>
              <a:rPr lang="en-US" b="1">
                <a:solidFill>
                  <a:schemeClr val="accent2"/>
                </a:solidFill>
              </a:rPr>
              <a:t> to find something to do on rainy days</a:t>
            </a:r>
            <a:endParaRPr lang="ru-RU" b="1">
              <a:solidFill>
                <a:schemeClr val="accent2"/>
              </a:solidFill>
            </a:endParaRPr>
          </a:p>
        </p:txBody>
      </p:sp>
      <p:pic>
        <p:nvPicPr>
          <p:cNvPr id="9224" name="Picture 8" descr="4797077"/>
          <p:cNvPicPr>
            <a:picLocks noChangeAspect="1" noChangeArrowheads="1"/>
          </p:cNvPicPr>
          <p:nvPr/>
        </p:nvPicPr>
        <p:blipFill>
          <a:blip r:embed="rId2" cstate="print"/>
          <a:srcRect l="4704" t="4236" r="4289" b="5791"/>
          <a:stretch>
            <a:fillRect/>
          </a:stretch>
        </p:blipFill>
        <p:spPr bwMode="auto">
          <a:xfrm>
            <a:off x="107950" y="1341438"/>
            <a:ext cx="2555875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799px-uluru_australi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3860800"/>
            <a:ext cx="25558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 build="allAtOnce"/>
      <p:bldP spid="9221" grpId="0" animBg="1"/>
      <p:bldP spid="9222" grpId="0" animBg="1"/>
      <p:bldP spid="922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700338" y="2986088"/>
            <a:ext cx="301625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500" b="1" dirty="0">
                <a:solidFill>
                  <a:srgbClr val="003300"/>
                </a:solidFill>
                <a:latin typeface="Times New Roman" pitchFamily="18" charset="0"/>
              </a:rPr>
              <a:t>is the place </a:t>
            </a:r>
          </a:p>
          <a:p>
            <a:pPr algn="ctr"/>
            <a:r>
              <a:rPr lang="en-US" sz="2500" b="1" dirty="0">
                <a:solidFill>
                  <a:srgbClr val="003300"/>
                </a:solidFill>
                <a:latin typeface="Times New Roman" pitchFamily="18" charset="0"/>
              </a:rPr>
              <a:t>that gives </a:t>
            </a:r>
          </a:p>
          <a:p>
            <a:pPr algn="ctr"/>
            <a:r>
              <a:rPr lang="en-US" sz="2500" b="1" dirty="0">
                <a:solidFill>
                  <a:srgbClr val="003300"/>
                </a:solidFill>
                <a:latin typeface="Times New Roman" pitchFamily="18" charset="0"/>
              </a:rPr>
              <a:t>a good opportunity...</a:t>
            </a:r>
            <a:endParaRPr lang="ru-RU" sz="25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288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5288" y="3213100"/>
            <a:ext cx="1984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0099FF"/>
                </a:solidFill>
                <a:latin typeface="Times New Roman" pitchFamily="18" charset="0"/>
              </a:rPr>
              <a:t>Melbourne</a:t>
            </a:r>
            <a:endParaRPr lang="ru-RU" sz="3000" b="1" dirty="0">
              <a:solidFill>
                <a:srgbClr val="0099FF"/>
              </a:solidFill>
              <a:latin typeface="Times New Roman" pitchFamily="18" charset="0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700338" y="981075"/>
            <a:ext cx="0" cy="5183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796136" y="692696"/>
            <a:ext cx="0" cy="5183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11863" y="1341438"/>
            <a:ext cx="27368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1. </a:t>
            </a:r>
            <a:r>
              <a:rPr lang="en-US" b="1" dirty="0">
                <a:solidFill>
                  <a:schemeClr val="accent2"/>
                </a:solidFill>
              </a:rPr>
              <a:t>to enjoy the beauty of nature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ru-RU" b="1" dirty="0">
                <a:solidFill>
                  <a:schemeClr val="accent2"/>
                </a:solidFill>
              </a:rPr>
              <a:t>2. </a:t>
            </a:r>
            <a:r>
              <a:rPr lang="en-US" b="1" dirty="0">
                <a:solidFill>
                  <a:schemeClr val="accent2"/>
                </a:solidFill>
              </a:rPr>
              <a:t> to see the art of native Australians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ru-RU" b="1" dirty="0">
                <a:solidFill>
                  <a:schemeClr val="accent2"/>
                </a:solidFill>
              </a:rPr>
              <a:t>3. </a:t>
            </a:r>
            <a:r>
              <a:rPr lang="en-US" b="1" dirty="0">
                <a:solidFill>
                  <a:schemeClr val="accent2"/>
                </a:solidFill>
              </a:rPr>
              <a:t>to enjoy good music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ru-RU" b="1" dirty="0">
                <a:solidFill>
                  <a:schemeClr val="accent2"/>
                </a:solidFill>
              </a:rPr>
              <a:t>4. </a:t>
            </a:r>
            <a:r>
              <a:rPr lang="en-US" b="1" dirty="0">
                <a:solidFill>
                  <a:schemeClr val="accent2"/>
                </a:solidFill>
              </a:rPr>
              <a:t>to visit a museum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ru-RU" b="1" dirty="0">
                <a:solidFill>
                  <a:schemeClr val="accent2"/>
                </a:solidFill>
              </a:rPr>
              <a:t>5. </a:t>
            </a:r>
            <a:r>
              <a:rPr lang="en-US" b="1" dirty="0">
                <a:solidFill>
                  <a:schemeClr val="accent2"/>
                </a:solidFill>
              </a:rPr>
              <a:t>to do sports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ru-RU" b="1" dirty="0">
                <a:solidFill>
                  <a:schemeClr val="accent2"/>
                </a:solidFill>
              </a:rPr>
              <a:t>6. </a:t>
            </a:r>
            <a:r>
              <a:rPr lang="en-US" b="1" dirty="0">
                <a:solidFill>
                  <a:schemeClr val="accent2"/>
                </a:solidFill>
              </a:rPr>
              <a:t> to find something to do on rainy days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10248" name="Picture 8" descr="271bf3c06f689189c955cb5e44c4be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2700338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3_melbourne_airpo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6700"/>
            <a:ext cx="27003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 build="allAtOnce"/>
      <p:bldP spid="10245" grpId="0" animBg="1"/>
      <p:bldP spid="10246" grpId="0" animBg="1"/>
      <p:bldP spid="1024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Keys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258921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Text A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Text B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Text C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Give your classmate a mark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785926"/>
          <a:ext cx="7624786" cy="389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8968"/>
                <a:gridCol w="785818"/>
              </a:tblGrid>
              <a:tr h="791634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Reading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1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without mistakes-1 mistake/ </a:t>
                      </a:r>
                      <a:r>
                        <a:rPr kumimoji="0"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 ошибок</a:t>
                      </a:r>
                      <a:r>
                        <a:rPr kumimoji="0" lang="en-US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1 </a:t>
                      </a:r>
                      <a:r>
                        <a:rPr kumimoji="0"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ошибка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1634"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mistakes/ </a:t>
                      </a:r>
                      <a:r>
                        <a:rPr kumimoji="0" lang="en-US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ошибки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1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and more mistakes/ </a:t>
                      </a:r>
                      <a:r>
                        <a:rPr kumimoji="0" lang="en-US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более ошибки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/>
              <a:t>Listening</a:t>
            </a:r>
            <a:br>
              <a:rPr lang="en-US" b="1" dirty="0" smtClean="0"/>
            </a:br>
            <a:r>
              <a:rPr lang="en-US" b="1" dirty="0" smtClean="0"/>
              <a:t>What is discussed in the dialogue?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83768" y="1844824"/>
          <a:ext cx="527531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666800"/>
              </a:tblGrid>
              <a:tr h="370840">
                <a:tc>
                  <a:txBody>
                    <a:bodyPr/>
                    <a:lstStyle/>
                    <a:p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number of people travelling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dates of the trip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type of hotel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way of paying for the trip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information about available flights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place(s) to visit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way of paying for meals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length of the visit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client’s name and address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/>
              <a:t>Listening</a:t>
            </a:r>
            <a:br>
              <a:rPr lang="en-US" b="1" dirty="0" smtClean="0"/>
            </a:br>
            <a:r>
              <a:rPr lang="en-US" b="1" dirty="0" smtClean="0"/>
              <a:t>Keys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83768" y="1844824"/>
          <a:ext cx="527531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666800"/>
              </a:tblGrid>
              <a:tr h="370840">
                <a:tc>
                  <a:txBody>
                    <a:bodyPr/>
                    <a:lstStyle/>
                    <a:p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number of people travelling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dates of the trip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type of hotel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way of paying for the trip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information about available flights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place(s) to visit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way of paying for meals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length of the visit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kumimoji="0" lang="en-US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client’s name and address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Give yourself a mark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785926"/>
          <a:ext cx="7624786" cy="3899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8968"/>
                <a:gridCol w="785818"/>
              </a:tblGrid>
              <a:tr h="791634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Listening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1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without mistakes-1 mistake/ </a:t>
                      </a:r>
                      <a:r>
                        <a:rPr kumimoji="0"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 ошибок</a:t>
                      </a:r>
                      <a:r>
                        <a:rPr kumimoji="0" lang="en-US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1 </a:t>
                      </a:r>
                      <a:r>
                        <a:rPr kumimoji="0"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ошибка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1634"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mistakes/ </a:t>
                      </a:r>
                      <a:r>
                        <a:rPr kumimoji="0" lang="en-US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ошибки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1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and more mistakes/ </a:t>
                      </a:r>
                      <a:r>
                        <a:rPr kumimoji="0" lang="en-US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2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более ошибки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2357422" y="0"/>
            <a:ext cx="424815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300" b="1" dirty="0" smtClean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300" b="1" dirty="0" smtClean="0">
                <a:solidFill>
                  <a:schemeClr val="accent2"/>
                </a:solidFill>
              </a:rPr>
              <a:t>SPEAKING</a:t>
            </a:r>
          </a:p>
          <a:p>
            <a:pPr algn="ctr">
              <a:spcBef>
                <a:spcPct val="50000"/>
              </a:spcBef>
            </a:pPr>
            <a:r>
              <a:rPr lang="en-US" sz="2300" b="1" dirty="0" smtClean="0">
                <a:solidFill>
                  <a:schemeClr val="accent2"/>
                </a:solidFill>
              </a:rPr>
              <a:t>LANGUAGE </a:t>
            </a:r>
            <a:r>
              <a:rPr lang="en-US" sz="2300" b="1" dirty="0">
                <a:solidFill>
                  <a:schemeClr val="accent2"/>
                </a:solidFill>
              </a:rPr>
              <a:t>SUPPORT</a:t>
            </a:r>
            <a:endParaRPr lang="ru-RU" sz="2300" b="1" dirty="0">
              <a:solidFill>
                <a:schemeClr val="accent2"/>
              </a:solidFill>
            </a:endParaRPr>
          </a:p>
        </p:txBody>
      </p:sp>
      <p:graphicFrame>
        <p:nvGraphicFramePr>
          <p:cNvPr id="7210" name="Group 42"/>
          <p:cNvGraphicFramePr>
            <a:graphicFrameLocks noGrp="1"/>
          </p:cNvGraphicFramePr>
          <p:nvPr>
            <p:ph/>
          </p:nvPr>
        </p:nvGraphicFramePr>
        <p:xfrm>
          <a:off x="214282" y="1643050"/>
          <a:ext cx="8643966" cy="4911738"/>
        </p:xfrm>
        <a:graphic>
          <a:graphicData uri="http://schemas.openxmlformats.org/drawingml/2006/table">
            <a:tbl>
              <a:tblPr/>
              <a:tblGrid>
                <a:gridCol w="4323484"/>
                <a:gridCol w="4320482"/>
              </a:tblGrid>
              <a:tr h="618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FOR TRAVEL AGENT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FOR TOURIST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93575">
                <a:tc>
                  <a:txBody>
                    <a:bodyPr/>
                    <a:lstStyle/>
                    <a:p>
                      <a:pPr marL="84138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Can I help you, sir/ madam?</a:t>
                      </a:r>
                    </a:p>
                    <a:p>
                      <a:pPr marL="84138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OK, you could start in … It’s one of the…cities / places in … .</a:t>
                      </a:r>
                    </a:p>
                    <a:p>
                      <a:pPr marL="84138" marR="0" lvl="0" indent="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We have some good packages.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Black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When do you want to travel?</a:t>
                      </a:r>
                    </a:p>
                    <a:p>
                      <a:pPr marL="84138" marR="0" lvl="0" indent="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Are you going to travel alone?</a:t>
                      </a:r>
                    </a:p>
                    <a:p>
                      <a:pPr marL="84138" marR="0" lvl="0" indent="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Will you pay by credit card or by cash?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lvl="0" indent="-84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-84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Yes, please. I’m going to...</a:t>
                      </a:r>
                    </a:p>
                    <a:p>
                      <a:pPr marL="84138" marR="0" lvl="0" indent="-84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-841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-8413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That sounds … .</a:t>
                      </a:r>
                    </a:p>
                    <a:p>
                      <a:pPr marL="84138" marR="0" lvl="0" indent="-841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-841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That’s … . / No, thank you. 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Black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84138" marR="0" lvl="0" indent="-841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-8413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…. , around the… .</a:t>
                      </a:r>
                    </a:p>
                    <a:p>
                      <a:pPr marL="84138" marR="0" lvl="0" indent="-841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-8413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" pitchFamily="18" charset="0"/>
                        </a:rPr>
                        <a:t>Yes, alone. / No, I’m going to travel with … .</a:t>
                      </a:r>
                    </a:p>
                    <a:p>
                      <a:pPr marL="84138" marR="0" lvl="0" indent="-841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84138" marR="0" lvl="0" indent="-8413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Well, I’m going to pay by…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Give your classmates a mark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428736"/>
          <a:ext cx="7624786" cy="508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8968"/>
                <a:gridCol w="785818"/>
              </a:tblGrid>
              <a:tr h="791634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Speaking</a:t>
                      </a:r>
                      <a:endParaRPr lang="ru-RU" sz="4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1634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without  grammar mistakes/ 1 mistake -  </a:t>
                      </a:r>
                      <a:r>
                        <a:rPr lang="ru-RU" sz="1600" dirty="0" smtClean="0">
                          <a:latin typeface="Cambria"/>
                          <a:ea typeface="Times New Roman"/>
                          <a:cs typeface="Times New Roman"/>
                        </a:rPr>
                        <a:t>без ошибок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6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ru-RU" sz="16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ошибка</a:t>
                      </a:r>
                      <a:endParaRPr lang="en-US" sz="16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fluent English/ </a:t>
                      </a:r>
                      <a:r>
                        <a:rPr lang="ru-RU" sz="1600" dirty="0" smtClean="0">
                          <a:latin typeface="Cambria"/>
                          <a:ea typeface="Times New Roman"/>
                          <a:cs typeface="Times New Roman"/>
                        </a:rPr>
                        <a:t>беглый английский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emotional speaking/ </a:t>
                      </a:r>
                      <a:r>
                        <a:rPr lang="ru-RU" sz="1600" dirty="0" smtClean="0">
                          <a:latin typeface="Cambria"/>
                          <a:ea typeface="Times New Roman"/>
                          <a:cs typeface="Times New Roman"/>
                        </a:rPr>
                        <a:t>эмоциональная речь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correct intonation/ </a:t>
                      </a:r>
                      <a:r>
                        <a:rPr lang="ru-RU" sz="1600" dirty="0" smtClean="0">
                          <a:latin typeface="Cambria"/>
                          <a:ea typeface="Times New Roman"/>
                          <a:cs typeface="Times New Roman"/>
                        </a:rPr>
                        <a:t>правильная интонация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1634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mbria"/>
                          <a:ea typeface="Times New Roman"/>
                          <a:cs typeface="Times New Roman"/>
                        </a:rPr>
                        <a:t>1-2 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grammar mistakes/ </a:t>
                      </a:r>
                      <a:r>
                        <a:rPr lang="ru-RU" sz="1600" dirty="0" smtClean="0">
                          <a:latin typeface="Cambria"/>
                          <a:ea typeface="Times New Roman"/>
                          <a:cs typeface="Times New Roman"/>
                        </a:rPr>
                        <a:t>1-2 ошибки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6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fluent English/ </a:t>
                      </a:r>
                      <a:r>
                        <a:rPr lang="ru-RU" sz="1600" dirty="0" smtClean="0">
                          <a:latin typeface="Cambria"/>
                          <a:ea typeface="Times New Roman"/>
                          <a:cs typeface="Times New Roman"/>
                        </a:rPr>
                        <a:t>беглый английский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emotional speaking/ </a:t>
                      </a:r>
                      <a:r>
                        <a:rPr lang="ru-RU" sz="1600" dirty="0" smtClean="0">
                          <a:latin typeface="Cambria"/>
                          <a:ea typeface="Times New Roman"/>
                          <a:cs typeface="Times New Roman"/>
                        </a:rPr>
                        <a:t>эмоциональная речь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the right intonation/ </a:t>
                      </a:r>
                      <a:r>
                        <a:rPr lang="ru-RU" sz="1600" dirty="0" smtClean="0">
                          <a:latin typeface="Cambria"/>
                          <a:ea typeface="Times New Roman"/>
                          <a:cs typeface="Times New Roman"/>
                        </a:rPr>
                        <a:t>правильная интонация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1634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3 and more mistakes/ </a:t>
                      </a:r>
                      <a:r>
                        <a:rPr lang="ru-RU" sz="1600" dirty="0" smtClean="0">
                          <a:latin typeface="Cambria"/>
                          <a:ea typeface="Times New Roman"/>
                          <a:cs typeface="Times New Roman"/>
                        </a:rPr>
                        <a:t>3 и более ошибок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6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not</a:t>
                      </a:r>
                      <a:r>
                        <a:rPr lang="en-US" sz="16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fluent </a:t>
                      </a:r>
                      <a:r>
                        <a:rPr lang="en-US" sz="16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6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речь не беглая</a:t>
                      </a:r>
                      <a:endParaRPr lang="ru-RU" sz="16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not emotional / </a:t>
                      </a:r>
                      <a:r>
                        <a:rPr lang="ru-RU" sz="1600" dirty="0" smtClean="0">
                          <a:latin typeface="Cambria"/>
                          <a:ea typeface="Times New Roman"/>
                          <a:cs typeface="Times New Roman"/>
                        </a:rPr>
                        <a:t>речь не эмоциональная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</a:rPr>
              <a:t>During Today’s Lesson I Have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99"/>
                </a:solidFill>
              </a:rPr>
              <a:t>					learnt…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99"/>
                </a:solidFill>
              </a:rPr>
              <a:t>					remembered….</a:t>
            </a:r>
          </a:p>
          <a:p>
            <a:pPr>
              <a:buFontTx/>
              <a:buNone/>
            </a:pPr>
            <a:r>
              <a:rPr lang="en-US" b="1" dirty="0" smtClean="0">
                <a:solidFill>
                  <a:srgbClr val="000099"/>
                </a:solidFill>
              </a:rPr>
              <a:t>				It was interesting for me…</a:t>
            </a:r>
            <a:endParaRPr lang="ru-RU" b="1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</a:rPr>
              <a:t>                            It was difficult for me …</a:t>
            </a:r>
            <a:endParaRPr lang="ru-RU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latin typeface="Rockwell Extra Bold" pitchFamily="18" charset="0"/>
                <a:cs typeface="Times New Roman" pitchFamily="18" charset="0"/>
              </a:rPr>
              <a:t>OUR PURPOSES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2678" indent="-7429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Learn new words</a:t>
            </a:r>
          </a:p>
          <a:p>
            <a:pPr marL="852678" indent="-7429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Learn to speak about Australia, its sights</a:t>
            </a:r>
          </a:p>
          <a:p>
            <a:pPr marL="852678" indent="-7429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Practice reading, listening and speaking</a:t>
            </a: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Homework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0066"/>
                </a:solidFill>
              </a:rPr>
              <a:t>Write a letter about a trip to Australia: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Dear __________ ,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 am in Australia now. I am full of impressions….</a:t>
            </a:r>
          </a:p>
          <a:p>
            <a:pPr>
              <a:buNone/>
            </a:pP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Sincerely yours,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000066"/>
                </a:solidFill>
              </a:rPr>
              <a:t> or</a:t>
            </a:r>
            <a:r>
              <a:rPr lang="ru-RU" b="1" dirty="0" smtClean="0">
                <a:solidFill>
                  <a:srgbClr val="000066"/>
                </a:solidFill>
              </a:rPr>
              <a:t>\ или</a:t>
            </a:r>
            <a:r>
              <a:rPr lang="en-US" b="1" dirty="0" smtClean="0">
                <a:solidFill>
                  <a:srgbClr val="000066"/>
                </a:solidFill>
              </a:rPr>
              <a:t> :       ex. 4B, p. 68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(find synonyms to words)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…….                    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do you know about Australia?</a:t>
            </a:r>
            <a:endParaRPr lang="ru-RU" dirty="0" smtClean="0"/>
          </a:p>
        </p:txBody>
      </p:sp>
      <p:pic>
        <p:nvPicPr>
          <p:cNvPr id="3" name="Picture 1" descr="C:\Users\rekom\Desktop\australi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928802"/>
            <a:ext cx="3863900" cy="290541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4810" y="221455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What is the capital of Australia?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Canberra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endParaRPr lang="en-US" b="1" dirty="0" smtClean="0"/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Who discovered Australia?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Captain Cook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endParaRPr lang="en-US" b="1" dirty="0" smtClean="0"/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What city was host of the Olympic Games in 2000)?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Sydney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pic>
        <p:nvPicPr>
          <p:cNvPr id="5" name="Picture 1" descr="C:\Users\rekom\Desktop\2000-olympic-games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176" y="4581128"/>
            <a:ext cx="1988840" cy="19888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3" name="Picture 1" descr="C:\Users\rekom\Desktop\sidney_2_m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928802"/>
            <a:ext cx="4071934" cy="321183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214311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Which two animals can you see on the Australian coat of arms?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Kangaroo and emu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>
              <a:buNone/>
            </a:pPr>
            <a:endParaRPr lang="en-US" b="1" dirty="0" smtClean="0"/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Which city is Australia’s oldest and largest?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Sydney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endParaRPr lang="en-US" b="1" dirty="0" smtClean="0"/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What is Australian currency?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Australian dollar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pic>
        <p:nvPicPr>
          <p:cNvPr id="5" name="Picture 5" descr="australi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4725144"/>
            <a:ext cx="2398659" cy="184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ash-pic-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5346700"/>
            <a:ext cx="331311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228599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r>
              <a:rPr lang="en-US" b="1" smtClean="0">
                <a:solidFill>
                  <a:srgbClr val="C00000"/>
                </a:solidFill>
              </a:rPr>
              <a:t>How </a:t>
            </a:r>
            <a:r>
              <a:rPr lang="en-US" b="1" dirty="0" smtClean="0">
                <a:solidFill>
                  <a:srgbClr val="C00000"/>
                </a:solidFill>
              </a:rPr>
              <a:t>many nationalities live in Australia?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200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9330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Who are the Australian natives?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Aborigines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C:\Users\rekom\Desktop\1242548311_f4d80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8184" y="4797152"/>
            <a:ext cx="2747797" cy="2060848"/>
          </a:xfrm>
          <a:prstGeom prst="rect">
            <a:avLst/>
          </a:prstGeom>
          <a:noFill/>
        </p:spPr>
      </p:pic>
      <p:pic>
        <p:nvPicPr>
          <p:cNvPr id="7" name="Picture 1" descr="C:\Users\rekom\Desktop\0c0414623bd76457c66ae4deb642b97c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1916832"/>
            <a:ext cx="4038600" cy="3032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rekom\Desktop\terraoko-2013-12-26-30-2-730x4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340768"/>
            <a:ext cx="3240360" cy="2157281"/>
          </a:xfrm>
          <a:prstGeom prst="rect">
            <a:avLst/>
          </a:prstGeom>
          <a:noFill/>
        </p:spPr>
      </p:pic>
      <p:pic>
        <p:nvPicPr>
          <p:cNvPr id="4" name="Picture 3" descr="C:\Users\rekom\Desktop\12260_9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643314"/>
            <a:ext cx="4170040" cy="27782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257174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What is the official language in Australia?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English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endParaRPr lang="en-US" b="1" dirty="0" smtClean="0"/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In which season do Australians celebrate Christmas?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Summer</a:t>
            </a:r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800px-Sydney_Opera_House_S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0713"/>
            <a:ext cx="2736850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271bf3c06f689189c955cb5e44c4be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620713"/>
            <a:ext cx="295275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3_melbourne_airpo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4221163"/>
            <a:ext cx="29527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059113" y="188913"/>
            <a:ext cx="0" cy="648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300788" y="188913"/>
            <a:ext cx="0" cy="648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4345" name="Picture 9" descr="799px-uluru_australia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4221163"/>
            <a:ext cx="255587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900113" y="3213100"/>
            <a:ext cx="1368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000" b="1">
                <a:solidFill>
                  <a:srgbClr val="0099FF"/>
                </a:solidFill>
                <a:latin typeface="Times New Roman" pitchFamily="18" charset="0"/>
              </a:rPr>
              <a:t>Sydney</a:t>
            </a:r>
            <a:endParaRPr lang="ru-RU" sz="3000" b="1">
              <a:solidFill>
                <a:srgbClr val="0099FF"/>
              </a:solidFill>
              <a:latin typeface="Times New Roman" pitchFamily="18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7164388" y="3213100"/>
            <a:ext cx="11572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0099FF"/>
                </a:solidFill>
                <a:latin typeface="Times New Roman" pitchFamily="18" charset="0"/>
              </a:rPr>
              <a:t>Uluru</a:t>
            </a:r>
            <a:endParaRPr lang="ru-RU" sz="3000" b="1">
              <a:solidFill>
                <a:srgbClr val="0099FF"/>
              </a:solidFill>
              <a:latin typeface="Times New Roman" pitchFamily="18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851275" y="3213100"/>
            <a:ext cx="1984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0099FF"/>
                </a:solidFill>
                <a:latin typeface="Times New Roman" pitchFamily="18" charset="0"/>
              </a:rPr>
              <a:t>Melbourne</a:t>
            </a:r>
            <a:endParaRPr lang="ru-RU" sz="3000" b="1">
              <a:solidFill>
                <a:srgbClr val="0099FF"/>
              </a:solidFill>
              <a:latin typeface="Times New Roman" pitchFamily="18" charset="0"/>
            </a:endParaRPr>
          </a:p>
        </p:txBody>
      </p:sp>
      <p:pic>
        <p:nvPicPr>
          <p:cNvPr id="17410" name="Picture 2" descr="https://im0-tub-ru.yandex.net/i?id=19759cc5c667e1fd3443a7700aeca44d&amp;n=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0429" y="642918"/>
            <a:ext cx="2723571" cy="1785950"/>
          </a:xfrm>
          <a:prstGeom prst="rect">
            <a:avLst/>
          </a:prstGeom>
          <a:noFill/>
        </p:spPr>
      </p:pic>
      <p:pic>
        <p:nvPicPr>
          <p:cNvPr id="17412" name="Picture 4" descr="https://im0-tub-ru.yandex.net/i?id=e8a5f7dd5d134e83de97f524886b042b&amp;n=33&amp;h=190&amp;w=33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4286256"/>
            <a:ext cx="2813969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  <p:bldP spid="14346" grpId="0"/>
      <p:bldP spid="14347" grpId="0"/>
      <p:bldP spid="143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words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8686800" cy="4525962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a full range of  </a:t>
            </a:r>
            <a:r>
              <a:rPr lang="en-US" sz="2400" dirty="0" smtClean="0">
                <a:solidFill>
                  <a:schemeClr val="tx1"/>
                </a:solidFill>
              </a:rPr>
              <a:t>-  </a:t>
            </a:r>
            <a:r>
              <a:rPr lang="ru-RU" sz="2400" dirty="0" smtClean="0">
                <a:solidFill>
                  <a:schemeClr val="tx1"/>
                </a:solidFill>
              </a:rPr>
              <a:t>большое количество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tourist attractions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привлекательные для туристов места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to make a reservation </a:t>
            </a:r>
            <a:r>
              <a:rPr lang="en-US" sz="2400" dirty="0" smtClean="0">
                <a:solidFill>
                  <a:schemeClr val="tx1"/>
                </a:solidFill>
              </a:rPr>
              <a:t>– </a:t>
            </a:r>
            <a:r>
              <a:rPr lang="ru-RU" sz="2400" dirty="0" smtClean="0">
                <a:solidFill>
                  <a:schemeClr val="tx1"/>
                </a:solidFill>
              </a:rPr>
              <a:t>зарезервировать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impressive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ru-RU" sz="2400" dirty="0" smtClean="0">
                <a:solidFill>
                  <a:schemeClr val="tx1"/>
                </a:solidFill>
              </a:rPr>
              <a:t>впечатляющий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magnificent </a:t>
            </a:r>
            <a:r>
              <a:rPr lang="en-US" sz="2400" dirty="0" smtClean="0">
                <a:solidFill>
                  <a:schemeClr val="tx1"/>
                </a:solidFill>
              </a:rPr>
              <a:t>– </a:t>
            </a:r>
            <a:r>
              <a:rPr lang="ru-RU" sz="2400" dirty="0" smtClean="0">
                <a:solidFill>
                  <a:schemeClr val="tx1"/>
                </a:solidFill>
              </a:rPr>
              <a:t>великолепный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picturesque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ru-RU" sz="2400" dirty="0" smtClean="0">
                <a:solidFill>
                  <a:schemeClr val="tx1"/>
                </a:solidFill>
              </a:rPr>
              <a:t>живописный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spectacular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ru-RU" sz="2400" dirty="0" smtClean="0">
                <a:solidFill>
                  <a:schemeClr val="tx1"/>
                </a:solidFill>
              </a:rPr>
              <a:t>впечатляющий, захватывающий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accommodation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ru-RU" sz="2400" dirty="0" smtClean="0">
                <a:solidFill>
                  <a:schemeClr val="tx1"/>
                </a:solidFill>
              </a:rPr>
              <a:t>жилье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a package tour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туристическая поездка по путевке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700338" y="2986088"/>
            <a:ext cx="301625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500" b="1">
                <a:solidFill>
                  <a:srgbClr val="003300"/>
                </a:solidFill>
                <a:latin typeface="Times New Roman" pitchFamily="18" charset="0"/>
              </a:rPr>
              <a:t>is the place </a:t>
            </a:r>
          </a:p>
          <a:p>
            <a:pPr algn="ctr"/>
            <a:r>
              <a:rPr lang="en-US" sz="2500" b="1">
                <a:solidFill>
                  <a:srgbClr val="003300"/>
                </a:solidFill>
                <a:latin typeface="Times New Roman" pitchFamily="18" charset="0"/>
              </a:rPr>
              <a:t>that gives </a:t>
            </a:r>
          </a:p>
          <a:p>
            <a:pPr algn="ctr"/>
            <a:r>
              <a:rPr lang="en-US" sz="2500" b="1">
                <a:solidFill>
                  <a:srgbClr val="003300"/>
                </a:solidFill>
                <a:latin typeface="Times New Roman" pitchFamily="18" charset="0"/>
              </a:rPr>
              <a:t>a good opportunity...</a:t>
            </a:r>
            <a:endParaRPr lang="ru-RU" sz="2500" b="1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288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4213" y="3357563"/>
            <a:ext cx="1368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000" b="1">
                <a:solidFill>
                  <a:srgbClr val="0099FF"/>
                </a:solidFill>
                <a:latin typeface="Times New Roman" pitchFamily="18" charset="0"/>
              </a:rPr>
              <a:t>Sydney</a:t>
            </a:r>
            <a:endParaRPr lang="ru-RU" sz="3000" b="1">
              <a:solidFill>
                <a:srgbClr val="0099FF"/>
              </a:solidFill>
              <a:latin typeface="Times New Roman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627313" y="981075"/>
            <a:ext cx="0" cy="5183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795963" y="981075"/>
            <a:ext cx="0" cy="5183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11863" y="1341438"/>
            <a:ext cx="27368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1. </a:t>
            </a:r>
            <a:r>
              <a:rPr lang="en-US" b="1" dirty="0">
                <a:solidFill>
                  <a:schemeClr val="accent2"/>
                </a:solidFill>
              </a:rPr>
              <a:t>to enjoy the beauty of nature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ru-RU" b="1" dirty="0">
                <a:solidFill>
                  <a:schemeClr val="accent2"/>
                </a:solidFill>
              </a:rPr>
              <a:t>2. </a:t>
            </a:r>
            <a:r>
              <a:rPr lang="en-US" b="1" dirty="0">
                <a:solidFill>
                  <a:schemeClr val="accent2"/>
                </a:solidFill>
              </a:rPr>
              <a:t>to see the art of native Australians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ru-RU" b="1" dirty="0">
                <a:solidFill>
                  <a:schemeClr val="accent2"/>
                </a:solidFill>
              </a:rPr>
              <a:t>3. </a:t>
            </a:r>
            <a:r>
              <a:rPr lang="en-US" b="1" dirty="0">
                <a:solidFill>
                  <a:schemeClr val="accent2"/>
                </a:solidFill>
              </a:rPr>
              <a:t>to enjoy good music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ru-RU" b="1" dirty="0">
                <a:solidFill>
                  <a:schemeClr val="accent2"/>
                </a:solidFill>
              </a:rPr>
              <a:t>4. </a:t>
            </a:r>
            <a:r>
              <a:rPr lang="en-US" b="1" dirty="0">
                <a:solidFill>
                  <a:schemeClr val="accent2"/>
                </a:solidFill>
              </a:rPr>
              <a:t>to visit a museum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ru-RU" b="1" dirty="0">
                <a:solidFill>
                  <a:schemeClr val="accent2"/>
                </a:solidFill>
              </a:rPr>
              <a:t>5. </a:t>
            </a:r>
            <a:r>
              <a:rPr lang="en-US" b="1" dirty="0">
                <a:solidFill>
                  <a:schemeClr val="accent2"/>
                </a:solidFill>
              </a:rPr>
              <a:t>to do sports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ru-RU" b="1" dirty="0">
                <a:solidFill>
                  <a:schemeClr val="accent2"/>
                </a:solidFill>
              </a:rPr>
              <a:t>6. </a:t>
            </a:r>
            <a:r>
              <a:rPr lang="en-US" b="1" dirty="0">
                <a:solidFill>
                  <a:schemeClr val="accent2"/>
                </a:solidFill>
              </a:rPr>
              <a:t>to find something to do on rainy days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8200" name="Picture 8" descr="800px-Sydney_Opera_House_S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908050"/>
            <a:ext cx="2447925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SYDNEY-austral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4508500"/>
            <a:ext cx="2411413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81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81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81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81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 build="allAtOnce"/>
      <p:bldP spid="8197" grpId="0" animBg="1"/>
      <p:bldP spid="8198" grpId="0" animBg="1"/>
      <p:bldP spid="8199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344</TotalTime>
  <Words>805</Words>
  <Application>Microsoft Office PowerPoint</Application>
  <PresentationFormat>Экран (4:3)</PresentationFormat>
  <Paragraphs>217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Слайд 1</vt:lpstr>
      <vt:lpstr>OUR PURPOSES</vt:lpstr>
      <vt:lpstr>What do you know about Australia?</vt:lpstr>
      <vt:lpstr>Слайд 4</vt:lpstr>
      <vt:lpstr>Слайд 5</vt:lpstr>
      <vt:lpstr>Слайд 6</vt:lpstr>
      <vt:lpstr>Слайд 7</vt:lpstr>
      <vt:lpstr>New words</vt:lpstr>
      <vt:lpstr>Слайд 9</vt:lpstr>
      <vt:lpstr>Слайд 10</vt:lpstr>
      <vt:lpstr>Слайд 11</vt:lpstr>
      <vt:lpstr>Keys</vt:lpstr>
      <vt:lpstr>Give your classmate a mark</vt:lpstr>
      <vt:lpstr>Listening What is discussed in the dialogue? </vt:lpstr>
      <vt:lpstr>Listening Keys </vt:lpstr>
      <vt:lpstr>Give yourself a mark</vt:lpstr>
      <vt:lpstr>Слайд 17</vt:lpstr>
      <vt:lpstr>Give your classmates a mark</vt:lpstr>
      <vt:lpstr>Слайд 19</vt:lpstr>
      <vt:lpstr>Homework</vt:lpstr>
    </vt:vector>
  </TitlesOfParts>
  <Company>XA XA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NINA</dc:creator>
  <cp:lastModifiedBy>User</cp:lastModifiedBy>
  <cp:revision>78</cp:revision>
  <dcterms:created xsi:type="dcterms:W3CDTF">2009-09-23T11:47:20Z</dcterms:created>
  <dcterms:modified xsi:type="dcterms:W3CDTF">2018-10-16T16:24:50Z</dcterms:modified>
</cp:coreProperties>
</file>