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67" r:id="rId5"/>
    <p:sldId id="270" r:id="rId6"/>
    <p:sldId id="263" r:id="rId7"/>
    <p:sldId id="268" r:id="rId8"/>
    <p:sldId id="259" r:id="rId9"/>
    <p:sldId id="272" r:id="rId10"/>
    <p:sldId id="261" r:id="rId11"/>
    <p:sldId id="260" r:id="rId12"/>
    <p:sldId id="269" r:id="rId13"/>
    <p:sldId id="262" r:id="rId14"/>
    <p:sldId id="264" r:id="rId15"/>
    <p:sldId id="27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6" autoAdjust="0"/>
    <p:restoredTop sz="94660"/>
  </p:normalViewPr>
  <p:slideViewPr>
    <p:cSldViewPr>
      <p:cViewPr varScale="1">
        <p:scale>
          <a:sx n="83" d="100"/>
          <a:sy n="83" d="100"/>
        </p:scale>
        <p:origin x="-154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D5DB02-104A-4D75-BD8F-4572BF64CFB1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.gif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29600" cy="3212976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 </a:t>
            </a:r>
            <a:br>
              <a:rPr lang="ru-RU" sz="9600" dirty="0" smtClean="0"/>
            </a:br>
            <a:r>
              <a:rPr lang="ru-RU" sz="9600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Формула успеха</a:t>
            </a:r>
            <a:endParaRPr lang="ru-RU" sz="9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780928"/>
            <a:ext cx="7854696" cy="300039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www.gifanimategratis.com/gifanimategratis.com/gif-animate/p/professioni-mestieri-impiegato_27525-gif-animat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92696"/>
            <a:ext cx="1219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raining-time-management.ru/wp-content/uploads/2013/12/%D1%82%D0%B0%D0%B9%D0%BC-%D0%BC%D0%B5%D0%BD%D0%B5%D0%B4%D0%B6%D0%BC%D0%B5%D0%BD%D1%82-%D0%B4%D0%BB%D1%8F-%D0%BF%D0%B5%D1%80%D1%81%D0%BE%D0%BD%D0%B0%D0%BB%D0%B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645024"/>
            <a:ext cx="36004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 rot="19710368">
            <a:off x="97320" y="952796"/>
            <a:ext cx="2195736" cy="1052736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Мастер-класс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43608" y="0"/>
            <a:ext cx="8229600" cy="8367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Муниципальное общеобразовательное учреждение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Кременкульская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средняя общеобразовательная школа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-fotki.yandex.ru/get/6840/230440400.f4/0_134ce4_f677809a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rogle.net/images/5616134e249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616" y="0"/>
            <a:ext cx="34563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206139">
            <a:off x="457200" y="1714488"/>
            <a:ext cx="8229600" cy="2571768"/>
          </a:xfrm>
        </p:spPr>
        <p:txBody>
          <a:bodyPr>
            <a:normAutofit/>
          </a:bodyPr>
          <a:lstStyle/>
          <a:p>
            <a:pPr marL="742950" indent="-742950"/>
            <a:r>
              <a:rPr lang="ru-RU" sz="7200" dirty="0" smtClean="0"/>
              <a:t>Распределенное </a:t>
            </a:r>
            <a:br>
              <a:rPr lang="ru-RU" sz="7200" dirty="0" smtClean="0"/>
            </a:br>
            <a:r>
              <a:rPr lang="ru-RU" sz="7200" dirty="0" smtClean="0"/>
              <a:t>лидерство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229600" cy="621508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 descr="http://www.gifanimategratis.com/gifanimategratis.com/gif-animate/p/professioni-mestieri-impiegato_27525-gif-animata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klinepreston.com/images/56163ae40064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013176"/>
            <a:ext cx="248376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1-tub-kz.yandex.net/i?id=5ca7e09262e70d4e726f5889e425e556&amp;n=33&amp;h=190&amp;w=28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6774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g02.s.alicdn.com/kf/HTB14YhRFVXXXXcIXXXXq6xXFXXXp/204956340/HTB14YhRFVXXXXcIXXXXq6xXFXXXp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517232"/>
            <a:ext cx="226774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2-tub-kz.yandex.net/i?id=d15101140acc2aa232aa1f7a2f2688fe&amp;n=33&amp;h=190&amp;w=28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3864"/>
            <a:ext cx="19442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humbs.dreamstime.com/z/business-gesture-group-ok-people-7271994.jpg"/>
          <p:cNvPicPr/>
          <p:nvPr/>
        </p:nvPicPr>
        <p:blipFill>
          <a:blip r:embed="rId3" cstate="print"/>
          <a:srcRect b="12346"/>
          <a:stretch>
            <a:fillRect/>
          </a:stretch>
        </p:blipFill>
        <p:spPr bwMode="auto">
          <a:xfrm>
            <a:off x="6038875" y="0"/>
            <a:ext cx="3105125" cy="1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66631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Распределенное </a:t>
            </a:r>
            <a:br>
              <a:rPr lang="ru-RU" b="1" i="1" dirty="0" smtClean="0"/>
            </a:br>
            <a:r>
              <a:rPr lang="ru-RU" b="1" i="1" dirty="0" smtClean="0"/>
              <a:t>лидерство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</a:t>
            </a:r>
            <a:r>
              <a:rPr lang="ru-RU" sz="3600" i="1" dirty="0" smtClean="0">
                <a:solidFill>
                  <a:srgbClr val="C00000"/>
                </a:solidFill>
              </a:rPr>
              <a:t>Это совокупность специфических особенностей  человека  (компетентность в своей сфере деятельности) таких, как – умение предвидеть, осмысливать ситуацию, изобретательность и умение устанавливать отношения. </a:t>
            </a:r>
          </a:p>
          <a:p>
            <a:endParaRPr lang="ru-RU" dirty="0"/>
          </a:p>
        </p:txBody>
      </p:sp>
      <p:pic>
        <p:nvPicPr>
          <p:cNvPr id="4" name="Рисунок 3" descr="http://www.gifanimategratis.com/gifanimategratis.com/gif-animate/p/professioni-mestieri-impiegato_27525-gif-animata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229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rmavirmolod.ru/wp-content/uploads/2015/10/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Arial Black" pitchFamily="34" charset="0"/>
              </a:rPr>
              <a:t> ДОВЕРИЕ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своим внутренним возможностям, помогающее движению к цели</a:t>
            </a:r>
            <a:endParaRPr lang="ru-RU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://www.gifanimategratis.com/gifanimategratis.com/gif-animate/p/professioni-mestieri-impiegato_27525-gif-animat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-171400"/>
            <a:ext cx="1401688" cy="16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omsk.ru:8080/userpic/original/2015/Jan/07/7885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0"/>
            <a:ext cx="140364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sympaty.net/wp-content/uploads/2012/03/rez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801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0-tub-kz.yandex.net/i?id=fa91b02605499b7060d02bfd2d945e08&amp;n=33&amp;h=190&amp;w=28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airlineberg.com/wp-content/uploads/2014/12/successful-business-people-smili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16216" y="0"/>
            <a:ext cx="26277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 чего же складывается </a:t>
            </a:r>
            <a:r>
              <a:rPr lang="ru-RU" b="1" dirty="0" smtClean="0">
                <a:solidFill>
                  <a:srgbClr val="FF0000"/>
                </a:solidFill>
              </a:rPr>
              <a:t>успех?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472518" cy="5143536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Осознание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ясное представление о текущей ситуации и своей цели.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Выбор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– двигаться или нет в желаемом направлении.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Доверие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sz="4000" dirty="0" err="1" smtClean="0">
                <a:solidFill>
                  <a:schemeClr val="bg2">
                    <a:lumMod val="25000"/>
                  </a:schemeClr>
                </a:solidFill>
              </a:rPr>
              <a:t>доверие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своим внутренним возможностям, помогающее движению к цели. </a:t>
            </a:r>
          </a:p>
          <a:p>
            <a:pPr algn="ctr">
              <a:buNone/>
            </a:pPr>
            <a:r>
              <a:rPr lang="ru-RU" sz="4000" b="1" dirty="0" err="1" smtClean="0">
                <a:solidFill>
                  <a:srgbClr val="FF0000"/>
                </a:solidFill>
              </a:rPr>
              <a:t>Осознание+выбор+доверие=</a:t>
            </a:r>
            <a:r>
              <a:rPr lang="ru-RU" sz="4000" b="1" dirty="0" smtClean="0">
                <a:solidFill>
                  <a:srgbClr val="FF0000"/>
                </a:solidFill>
              </a:rPr>
              <a:t> УСПЕХ!</a:t>
            </a:r>
          </a:p>
          <a:p>
            <a:pPr>
              <a:buNone/>
            </a:pPr>
            <a:endParaRPr lang="ru-RU" sz="4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4000" dirty="0"/>
          </a:p>
        </p:txBody>
      </p:sp>
      <p:pic>
        <p:nvPicPr>
          <p:cNvPr id="4" name="Рисунок 3" descr="http://www.gifanimategratis.com/gifanimategratis.com/gif-animate/p/professioni-mestieri-impiegato_27525-gif-animata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ettinslaw.com/wp-content/uploads/2013/09/bigstock-Climb-the-career-ladder-concep-456383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996952"/>
            <a:ext cx="23397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www.varianty.net/thumbnails/960x540/b5b56b2ae93d3dc958cf0c21c9383b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708920"/>
            <a:ext cx="21237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ss.lv/gallery/1/52/12956/courses-education-language-courses-russian-2591148.8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48680"/>
            <a:ext cx="24837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72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4400" b="1" dirty="0" err="1" smtClean="0">
                <a:solidFill>
                  <a:srgbClr val="FF0000"/>
                </a:solidFill>
              </a:rPr>
              <a:t>Осознание+выбор+доверие=</a:t>
            </a:r>
            <a:r>
              <a:rPr lang="ru-RU" sz="4400" b="1" dirty="0" smtClean="0">
                <a:solidFill>
                  <a:srgbClr val="FF0000"/>
                </a:solidFill>
              </a:rPr>
              <a:t> УСПЕХ!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endParaRPr lang="ru-RU" sz="44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7526640" cy="5500726"/>
          </a:xfrm>
        </p:spPr>
        <p:txBody>
          <a:bodyPr>
            <a:normAutofit fontScale="92500"/>
          </a:bodyPr>
          <a:lstStyle/>
          <a:p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Эти три фактора очень тесно взаимосвязаны. Чем яснее и осознаннее наши цели, чем лучше мы понимаем их ценность для нас, тем сильнее наше желание их достичь. И тем  проще нам сделать выбор в их пользу. </a:t>
            </a:r>
          </a:p>
          <a:p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Чем яснее  для нас выбор в пользу своих целей, тем больше наше доверие самому себе, тем проще происходит движение вперед.  </a:t>
            </a:r>
          </a:p>
          <a:p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Чем больше мы доверяем себе, тем яснее для нас становятся все последующие цели.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3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3571868" y="500042"/>
            <a:ext cx="357190" cy="64294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2314104">
            <a:off x="4496814" y="418170"/>
            <a:ext cx="357190" cy="95455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9694547">
            <a:off x="2510449" y="379709"/>
            <a:ext cx="357190" cy="95455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www.gifanimategratis.com/gifanimategratis.com/gif-animate/p/professioni-mestieri-impiegato_27525-gif-animata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18864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huract.ch/wp-content/uploads/2013/09/corsi.stres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581128"/>
            <a:ext cx="18356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50006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«….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Всегда двигайтесь вперед, ставьте перед собой высокие цели и достигайте их, будьте лидерами во всем, стремитесь только к Успеху. Государству нужны активные, целеустремленные и волевые люди, двигающие Россию вперед к мировым победам….»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st.depositphotos.com/1060916/1417/i/950/depositphotos_14175404-Road-to-succes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0"/>
            <a:ext cx="190770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businessman10.ru/wp-content/uploads/2015/07/3245670987643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13671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3567777.com/uploads/120524/8-1205240951009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37720"/>
            <a:ext cx="18722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ybuzines.ru/marinbiz.ru/wp-content/uploads/2015/10/6a00d834546ab769e2010536d2bcee970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085184"/>
            <a:ext cx="25202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Вперед! Без страха и тревог!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460851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Помните, что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97%</a:t>
            </a:r>
            <a:r>
              <a:rPr lang="ru-RU" sz="3200" b="1" i="1" dirty="0" smtClean="0">
                <a:solidFill>
                  <a:srgbClr val="002060"/>
                </a:solidFill>
              </a:rPr>
              <a:t> людей имеют мечту, которую можно реализовать в течение недели, а они делают ее мечтой всей своей жизни. Превращайте свои мечты в цели, цели – в планы,  планы – в реализацию.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Успех- это достижение каждой конкретной цели!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Я верю, что у вас все обязательно получится!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://www.gifanimategratis.com/gifanimategratis.com/gif-animate/p/professioni-mestieri-impiegato_27525-gif-animata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11561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jewishexponent.com/sites/default/files/styles/facebook_og-image/public/J-Dogs%20Catering%20%26%20Amusements%20Rectangle.jpg?itok=xYb-ghQ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725144"/>
            <a:ext cx="2819400" cy="181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thedipar.com/cleaning24.ca/img/dummies/blog/thumbs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55775" y="4365105"/>
            <a:ext cx="4104455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vtyumene.ru/wp-content/uploads/2014/04/ma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529208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635798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b="1" dirty="0" smtClean="0">
                <a:solidFill>
                  <a:srgbClr val="FF0000"/>
                </a:solidFill>
              </a:rPr>
              <a:t>Цель  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>
                <a:solidFill>
                  <a:srgbClr val="0000FF"/>
                </a:solidFill>
              </a:rPr>
              <a:t>вывести 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ФОРМУЛУ УСПЕХА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Задачи: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</a:t>
            </a:r>
            <a:r>
              <a:rPr lang="ru-RU" sz="3600" dirty="0" smtClean="0">
                <a:solidFill>
                  <a:srgbClr val="0000FF"/>
                </a:solidFill>
              </a:rPr>
              <a:t>подвести к осознанию отличия между целью и желанием</a:t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3600" dirty="0" smtClean="0">
                <a:solidFill>
                  <a:srgbClr val="0000FF"/>
                </a:solidFill>
              </a:rPr>
              <a:t>- способствовать умению делать правильный выбор в движении к цели</a:t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3600" dirty="0" smtClean="0">
                <a:solidFill>
                  <a:srgbClr val="0000FF"/>
                </a:solidFill>
              </a:rPr>
              <a:t>- создать условия для доверия своим внутренним возможностям</a:t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3600" dirty="0" smtClean="0">
                <a:solidFill>
                  <a:srgbClr val="0000FF"/>
                </a:solidFill>
              </a:rPr>
              <a:t>- довести до сознания, что успех- это достижение каждой конкретной цели</a:t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 descr="http://www.gifanimategratis.com/gifanimategratis.com/gif-animate/p/professioni-mestieri-impiegato_27525-gif-animata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30120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проведения мастер класса</a:t>
            </a:r>
            <a:r>
              <a:rPr lang="ru-RU" sz="54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500174"/>
            <a:ext cx="8286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Индукция.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Выдвижение проблемы.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Самоконструкция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Технология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целеполагания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Обмен опытом участников мастер-класса по проблеме.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Панель.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Актуализация знаний участников по проблеме мастер-класса.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Социоконструкция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Выдвигаемые критерии.  Групповая работа.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Социализация.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Афиширование.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Представление результатов работы.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Разрыв.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Осознание участниками мастер-класса неполноты или несоответствия старого знания новому.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s://i.ss.lv/gallery/1/52/12956/courses-education-language-courses-russian-2591148.8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273824"/>
            <a:ext cx="2286016" cy="129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www.profkom21.ru/media/img/uploads/news/4ajmb13601294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Arial Black" pitchFamily="34" charset="0"/>
              </a:rPr>
              <a:t>  ОСОЗНАНИЕ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C000"/>
                </a:solidFill>
                <a:latin typeface="Arial Black" pitchFamily="34" charset="0"/>
              </a:rPr>
              <a:t>различий между целью и желанием</a:t>
            </a:r>
            <a:endParaRPr lang="ru-RU" sz="32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http://cdn2.hubspot.net/hub/358589/file-1878236359-jpg/img/success.jpg?t=142625074506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544" y="4481736"/>
            <a:ext cx="41044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careerist.ru/uploads/mce/caree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0"/>
            <a:ext cx="212372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gifanimategratis.com/gifanimategratis.com/gif-animate/p/professioni-mestieri-impiegato_27525-gif-animata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www.careerist.ru/uploads/mce/care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55577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264696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Умные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( </a:t>
            </a:r>
            <a:r>
              <a:rPr lang="en-US" sz="3200" b="1" dirty="0" smtClean="0">
                <a:solidFill>
                  <a:srgbClr val="FF0000"/>
                </a:solidFill>
              </a:rPr>
              <a:t>SMART) </a:t>
            </a:r>
            <a:r>
              <a:rPr lang="ru-RU" sz="3200" b="1" dirty="0" smtClean="0">
                <a:solidFill>
                  <a:srgbClr val="FF0000"/>
                </a:solidFill>
              </a:rPr>
              <a:t>цели </a:t>
            </a:r>
            <a:r>
              <a:rPr lang="ru-RU" sz="3200" b="1" dirty="0" smtClean="0"/>
              <a:t>- это не только  адекватные и достижимые  цели, но и верно  сформулированные цели</a:t>
            </a:r>
            <a:endParaRPr lang="ru-RU" sz="3200" b="1" dirty="0"/>
          </a:p>
        </p:txBody>
      </p:sp>
      <p:pic>
        <p:nvPicPr>
          <p:cNvPr id="4" name="Picture 2" descr="C:\Documents and Settings\User\Рабочий стол\101354305_dostizhenie_cele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357298"/>
            <a:ext cx="5147877" cy="5261113"/>
          </a:xfrm>
          <a:prstGeom prst="rect">
            <a:avLst/>
          </a:prstGeom>
          <a:noFill/>
        </p:spPr>
      </p:pic>
      <p:pic>
        <p:nvPicPr>
          <p:cNvPr id="5" name="Picture 3" descr="C:\Documents and Settings\User\Рабочий стол\17583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27225">
            <a:off x="537714" y="1520204"/>
            <a:ext cx="1178803" cy="1813543"/>
          </a:xfrm>
          <a:prstGeom prst="rect">
            <a:avLst/>
          </a:prstGeom>
          <a:noFill/>
        </p:spPr>
      </p:pic>
      <p:pic>
        <p:nvPicPr>
          <p:cNvPr id="11" name="Рисунок 10" descr="http://www.gifanimategratis.com/gifanimategratis.com/gif-animate/p/professioni-mestieri-impiegato_27525-gif-animata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356992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news.mistaua.com/2013/19401_1_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81020">
            <a:off x="323983" y="5386983"/>
            <a:ext cx="2050796" cy="127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18-22.ru/wp-content/uploads/2013/01/114866_or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187616">
            <a:off x="7072330" y="5143512"/>
            <a:ext cx="1809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c.pics.livejournal.com/sergey_stasenko/65151187/20522/20522_90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08044">
            <a:off x="7106932" y="1912961"/>
            <a:ext cx="1842080" cy="120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User\Рабочий стол\robert-sveym-strategii-upravleniya-biznesom-pitera-druker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98987">
            <a:off x="94963" y="2738145"/>
            <a:ext cx="1044770" cy="1044770"/>
          </a:xfrm>
          <a:prstGeom prst="rect">
            <a:avLst/>
          </a:prstGeom>
          <a:noFill/>
        </p:spPr>
      </p:pic>
      <p:pic>
        <p:nvPicPr>
          <p:cNvPr id="18" name="Picture 2" descr="C:\Documents and Settings\User\Рабочий стол\1963686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23330">
            <a:off x="805041" y="3035115"/>
            <a:ext cx="910292" cy="124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ko44.ru/media/k2/items/cache/2bc8d6797b7fa1c31212cb293c1805a8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0"/>
            <a:ext cx="2390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gg.in.ua/wp-content/uploads/2015/04/9876543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320384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Технология </a:t>
            </a:r>
            <a:r>
              <a:rPr lang="ru-RU" b="1" dirty="0" err="1" smtClean="0">
                <a:solidFill>
                  <a:srgbClr val="C00000"/>
                </a:solidFill>
              </a:rPr>
              <a:t>целеполагания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 -</a:t>
            </a:r>
            <a:r>
              <a:rPr lang="ru-RU" dirty="0" smtClean="0">
                <a:solidFill>
                  <a:srgbClr val="002060"/>
                </a:solidFill>
              </a:rPr>
              <a:t> конкретность (что именно собираетесь делать) каким видом спорта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>
                <a:solidFill>
                  <a:srgbClr val="002060"/>
                </a:solidFill>
              </a:rPr>
              <a:t> – измеримость (сколько?) сколько часов готов потратить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err="1" smtClean="0">
                <a:solidFill>
                  <a:srgbClr val="002060"/>
                </a:solidFill>
              </a:rPr>
              <a:t>локализованность</a:t>
            </a:r>
            <a:r>
              <a:rPr lang="ru-RU" dirty="0" smtClean="0">
                <a:solidFill>
                  <a:srgbClr val="002060"/>
                </a:solidFill>
              </a:rPr>
              <a:t> в пространстве (где это  будет реализовываться конкретно?) какой спортивный комплекс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 - определенность во времени (когда?) сколько раз в неделю, например – </a:t>
            </a:r>
            <a:r>
              <a:rPr lang="ru-RU" dirty="0" err="1" smtClean="0">
                <a:solidFill>
                  <a:srgbClr val="002060"/>
                </a:solidFill>
              </a:rPr>
              <a:t>вт</a:t>
            </a:r>
            <a:r>
              <a:rPr lang="ru-RU" dirty="0" smtClean="0">
                <a:solidFill>
                  <a:srgbClr val="002060"/>
                </a:solidFill>
              </a:rPr>
              <a:t>, ср, чт. Без сроков конкретной цели нет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 – достижимость цели ( конечный результат)  (адекватность цели, с учетом физических и психических  данных)  например, соответствие виду спорта.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8" name="Рисунок 7" descr="http://www.gifanimategratis.com/gifanimategratis.com/gif-animate/p/professioni-mestieri-impiegato_27525-gif-animata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1.liveinternet.ru/images/attach/c/9/105/392/105392005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5301208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96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10300" b="1" i="1" dirty="0" smtClean="0">
                <a:solidFill>
                  <a:srgbClr val="C00000"/>
                </a:solidFill>
                <a:latin typeface="Arial Black" pitchFamily="34" charset="0"/>
              </a:rPr>
              <a:t>ВЫБОР </a:t>
            </a:r>
          </a:p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7100" b="1" i="1" dirty="0" smtClean="0">
                <a:solidFill>
                  <a:srgbClr val="C00000"/>
                </a:solidFill>
                <a:latin typeface="Arial Black" pitchFamily="34" charset="0"/>
              </a:rPr>
              <a:t>двигаться дальше </a:t>
            </a:r>
            <a:r>
              <a:rPr lang="ru-RU" sz="6000" b="1" dirty="0" smtClean="0">
                <a:solidFill>
                  <a:srgbClr val="C00000"/>
                </a:solidFill>
                <a:latin typeface="Arial Black" pitchFamily="34" charset="0"/>
              </a:rPr>
              <a:t>или нет</a:t>
            </a:r>
            <a:endParaRPr lang="ru-RU" sz="6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://www.gifanimategratis.com/gifanimategratis.com/gif-animate/p/professioni-mestieri-impiegato_27525-gif-animat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4290"/>
            <a:ext cx="1507232" cy="179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849.photobucket.com/albums/ab60/aabersold/Westmont/gabriel2_zpsd97334e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373216"/>
            <a:ext cx="190770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ru.t3leads.com/wp-content/uploads/2015/06/optimalnaya-partnerskaya-programma-chto-nuzhno-znat-reklamodately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373216"/>
            <a:ext cx="2471157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blog.geeks.com.ec/wp-content/uploads/2014/05/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509121"/>
            <a:ext cx="19077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u.jimdo.com/www400/o/sc45538820ff6a690/emotion/crop/header.jpg?t=137581869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24744"/>
            <a:ext cx="16561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User\Рабочий стол\101354305_dostizhenie_cel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87624" cy="12137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Критерии достижения цели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6552728" cy="550072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 </a:t>
            </a:r>
            <a:r>
              <a:rPr lang="ru-RU" sz="3700" i="1" u="sng" dirty="0" smtClean="0">
                <a:solidFill>
                  <a:srgbClr val="FF0000"/>
                </a:solidFill>
              </a:rPr>
              <a:t>Определить конечный результат своей цели</a:t>
            </a:r>
            <a:endParaRPr lang="ru-RU" sz="3700" dirty="0" smtClean="0">
              <a:solidFill>
                <a:srgbClr val="FF0000"/>
              </a:solidFill>
            </a:endParaRPr>
          </a:p>
          <a:p>
            <a:pPr lvl="0"/>
            <a:r>
              <a:rPr lang="ru-RU" sz="3700" u="sng" dirty="0" smtClean="0">
                <a:solidFill>
                  <a:srgbClr val="FF0000"/>
                </a:solidFill>
              </a:rPr>
              <a:t>Быть компетентным</a:t>
            </a:r>
            <a:r>
              <a:rPr lang="ru-RU" sz="3700" u="sng" dirty="0" smtClean="0">
                <a:solidFill>
                  <a:schemeClr val="bg2">
                    <a:lumMod val="25000"/>
                  </a:schemeClr>
                </a:solidFill>
              </a:rPr>
              <a:t> в этом вопросе- </a:t>
            </a:r>
            <a:r>
              <a:rPr lang="ru-RU" sz="3700" i="1" u="sng" dirty="0" smtClean="0">
                <a:solidFill>
                  <a:schemeClr val="bg2">
                    <a:lumMod val="25000"/>
                  </a:schemeClr>
                </a:solidFill>
              </a:rPr>
              <a:t>смотреть, обучаться, практиковать </a:t>
            </a:r>
            <a:r>
              <a:rPr lang="ru-RU" sz="3700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700" dirty="0" smtClean="0">
                <a:solidFill>
                  <a:schemeClr val="bg2">
                    <a:lumMod val="25000"/>
                  </a:schemeClr>
                </a:solidFill>
              </a:rPr>
              <a:t>(обладать критическим мышлением (Пирамида), знаниями, практикой, умением выстраивать  вербальный и невербальный  контакт, быть эрудированным).</a:t>
            </a:r>
          </a:p>
          <a:p>
            <a:pPr lvl="0"/>
            <a:r>
              <a:rPr lang="ru-RU" sz="3700" u="sng" dirty="0" smtClean="0">
                <a:solidFill>
                  <a:srgbClr val="FF0000"/>
                </a:solidFill>
              </a:rPr>
              <a:t>Иметь активную жизненную позицию</a:t>
            </a:r>
            <a:r>
              <a:rPr lang="ru-RU" sz="3700" u="sng" dirty="0" smtClean="0">
                <a:solidFill>
                  <a:schemeClr val="bg2">
                    <a:lumMod val="25000"/>
                  </a:schemeClr>
                </a:solidFill>
              </a:rPr>
              <a:t>, быть внимательным ко всему,  что происходит, выбросить «мусор»из головы  </a:t>
            </a:r>
            <a:r>
              <a:rPr lang="ru-RU" sz="3700" dirty="0" smtClean="0">
                <a:solidFill>
                  <a:schemeClr val="bg2">
                    <a:lumMod val="25000"/>
                  </a:schemeClr>
                </a:solidFill>
              </a:rPr>
              <a:t>(иметь  позитивный настрой- «дышать» позитивом, доверять своим внутренним возможностям, помогающим в достижении  цели, мотивация).</a:t>
            </a:r>
          </a:p>
          <a:p>
            <a:pPr lvl="0"/>
            <a:r>
              <a:rPr lang="ru-RU" sz="3700" u="sng" dirty="0" smtClean="0">
                <a:solidFill>
                  <a:srgbClr val="FF0000"/>
                </a:solidFill>
              </a:rPr>
              <a:t>Определить ресурсы</a:t>
            </a:r>
            <a:r>
              <a:rPr lang="ru-RU" sz="3700" u="sng" dirty="0" smtClean="0">
                <a:solidFill>
                  <a:schemeClr val="bg2">
                    <a:lumMod val="25000"/>
                  </a:schemeClr>
                </a:solidFill>
              </a:rPr>
              <a:t>, которые будут помогать в этом </a:t>
            </a:r>
            <a:r>
              <a:rPr lang="ru-RU" sz="37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</a:rPr>
              <a:t>практические знания, умения, навыки, выводы, основанные на приобретенном  опыте, психологический аспект подготовки - самоконтроль, </a:t>
            </a:r>
            <a:r>
              <a:rPr lang="ru-RU" sz="3700" dirty="0" err="1" smtClean="0">
                <a:solidFill>
                  <a:schemeClr val="accent2">
                    <a:lumMod val="50000"/>
                  </a:schemeClr>
                </a:solidFill>
              </a:rPr>
              <a:t>стрессоустойчивость</a:t>
            </a: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</a:rPr>
              <a:t> и т. д.,«живые ресурсы»- выбор команды, помогающий достижению цели).</a:t>
            </a:r>
          </a:p>
          <a:p>
            <a:r>
              <a:rPr lang="ru-RU" sz="3700" u="sng" dirty="0" smtClean="0">
                <a:solidFill>
                  <a:srgbClr val="FF0000"/>
                </a:solidFill>
              </a:rPr>
              <a:t>Умение работать в команде </a:t>
            </a:r>
            <a:endParaRPr lang="ru-RU" sz="3700" u="sng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www.gifanimategratis.com/gifanimategratis.com/gif-animate/p/professioni-mestieri-impiegato_27525-gif-animata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2536" y="1196752"/>
            <a:ext cx="13681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pureleverage.com/iramdpi/wp-content/uploads/sites/60038/2014/08/Uspeh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1916832"/>
            <a:ext cx="16561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rack.0.mshcdn.com/media/ZgkyMDEyLzEyLzA0LzM2L3doeXlvdXNob3VsLmNrMy5qcGcKcAl0aHVtYgk5NTB4NTM0IwplCWpwZw/8c2f5d14/b77/why-you-should-stop-obsessing-over-your-competitors-d980c3836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3140968"/>
            <a:ext cx="19431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4213" y="476250"/>
            <a:ext cx="7775575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713" y="1268413"/>
            <a:ext cx="4537075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развитых странах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4438" y="5876925"/>
            <a:ext cx="3382962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В развивающихся странах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375" y="2781300"/>
            <a:ext cx="144145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Креативная работа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9363" y="4149725"/>
            <a:ext cx="2232025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Стандартная работа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Выполняется людьми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51388" y="4365625"/>
            <a:ext cx="1908175" cy="1366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Стандартная работа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Выполняется машинами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49939" y="1000108"/>
            <a:ext cx="1722458" cy="3005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исследование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развитие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дизайн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маркетинг и продажи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глобальное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управление цепями поставок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786" y="500042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Во главе – </a:t>
            </a:r>
            <a:r>
              <a:rPr lang="ru-RU" sz="3200" b="1" dirty="0" err="1" smtClean="0">
                <a:solidFill>
                  <a:srgbClr val="C00000"/>
                </a:solidFill>
              </a:rPr>
              <a:t>креативное</a:t>
            </a:r>
            <a:r>
              <a:rPr lang="ru-RU" sz="3200" b="1" dirty="0" smtClean="0">
                <a:solidFill>
                  <a:srgbClr val="C00000"/>
                </a:solidFill>
              </a:rPr>
              <a:t> мышление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4" name="Рисунок 13" descr="http://www.gifanimategratis.com/gifanimategratis.com/gif-animate/p/professioni-mestieri-impiegato_27525-gif-animat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00808"/>
            <a:ext cx="13681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samopoznanie.kz/avatars/objects/3-122485_1_6.jpg?143395449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052737"/>
            <a:ext cx="19077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www.eyooba.com/kipirdiklar/ofis/ofis/ofis_09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869160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komputer-helps.ru/img/764/kak-sdelat-zhivoe-foto-26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5373216"/>
            <a:ext cx="20683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920</TotalTime>
  <Words>555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Формула успеха</vt:lpstr>
      <vt:lpstr>              Цель    вывести  ФОРМУЛУ УСПЕХА Задачи: - подвести к осознанию отличия между целью и желанием - способствовать умению делать правильный выбор в движении к цели - создать условия для доверия своим внутренним возможностям - довести до сознания, что успех- это достижение каждой конкретной цели  </vt:lpstr>
      <vt:lpstr>План проведения мастер класса </vt:lpstr>
      <vt:lpstr>Слайд 4</vt:lpstr>
      <vt:lpstr> Умные ( SMART) цели - это не только  адекватные и достижимые  цели, но и верно  сформулированные цели</vt:lpstr>
      <vt:lpstr>Технология целеполагания</vt:lpstr>
      <vt:lpstr>Слайд 7</vt:lpstr>
      <vt:lpstr>Критерии достижения цели</vt:lpstr>
      <vt:lpstr>Слайд 9</vt:lpstr>
      <vt:lpstr>Распределенное  лидерство</vt:lpstr>
      <vt:lpstr>Распределенное  лидерство</vt:lpstr>
      <vt:lpstr>Слайд 12</vt:lpstr>
      <vt:lpstr>Из чего же складывается успех?</vt:lpstr>
      <vt:lpstr>      Осознание+выбор+доверие= УСПЕХ! </vt:lpstr>
      <vt:lpstr>               «….Всегда двигайтесь вперед, ставьте перед собой высокие цели и достигайте их, будьте лидерами во всем, стремитесь только к Успеху. Государству нужны активные, целеустремленные и волевые люди, двигающие Россию вперед к мировым победам….» </vt:lpstr>
      <vt:lpstr>Вперед! Без страха и тревог!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ТРЕНИНГ Формула успеха</dc:title>
  <dc:creator>User</dc:creator>
  <cp:lastModifiedBy>Пользователь</cp:lastModifiedBy>
  <cp:revision>90</cp:revision>
  <dcterms:created xsi:type="dcterms:W3CDTF">2015-02-11T10:02:08Z</dcterms:created>
  <dcterms:modified xsi:type="dcterms:W3CDTF">2022-09-09T12:19:00Z</dcterms:modified>
</cp:coreProperties>
</file>