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82" r:id="rId16"/>
    <p:sldId id="269" r:id="rId17"/>
    <p:sldId id="270" r:id="rId18"/>
    <p:sldId id="271" r:id="rId19"/>
    <p:sldId id="274" r:id="rId20"/>
    <p:sldId id="272" r:id="rId21"/>
    <p:sldId id="273" r:id="rId22"/>
    <p:sldId id="275" r:id="rId23"/>
    <p:sldId id="276" r:id="rId24"/>
    <p:sldId id="277" r:id="rId25"/>
    <p:sldId id="278" r:id="rId26"/>
    <p:sldId id="280" r:id="rId27"/>
    <p:sldId id="284" r:id="rId28"/>
    <p:sldId id="281" r:id="rId29"/>
    <p:sldId id="279" r:id="rId30"/>
    <p:sldId id="283" r:id="rId31"/>
  </p:sldIdLst>
  <p:sldSz cx="12192000" cy="6858000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754" y="-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53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91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65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82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700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73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294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35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91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6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9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85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01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00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70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52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40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825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17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68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77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9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8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0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6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4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notesSlide" Target="../notesSlides/notesSlide1.xml"/><Relationship Id="rId16" Type="http://schemas.openxmlformats.org/officeDocument/2006/relationships/slide" Target="slide15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16.xml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3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8807" y="592201"/>
            <a:ext cx="5938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«Своя игра»</a:t>
            </a:r>
          </a:p>
          <a:p>
            <a:pPr algn="ctr"/>
            <a:r>
              <a:rPr lang="ru-RU" sz="3200" b="1" dirty="0" smtClean="0"/>
              <a:t>Обобщающий урок по теме «Смута в России». 7 класс.</a:t>
            </a:r>
            <a:endParaRPr lang="ru-RU" sz="3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407C3B-630D-46F2-BF70-DAD36065BB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474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4B589F-BB32-4CDC-B7CC-0629835BA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275" y="2574529"/>
            <a:ext cx="5052768" cy="38969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F080D3-FBB1-41CF-AFB5-6BBC12569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345" y="2574528"/>
            <a:ext cx="4970830" cy="389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Период в отечественной истории, начавшийся в 1598 году, когда до предела обострились экономические и политические проблемы называется…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Смутное время (Смута)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rusvesna.su/sites/default/files/peskov_vozzvanie_minina_nizhegorodc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rusvesna.su/sites/default/files/peskov_vozzvanie_minina_nizhegorodc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filed17-13.my.mail.ru/pic?url=https%3A%2F%2Fartchive.ru%2Fres%2Fmedia%2Fimg%2Foy800%2Fwork%2F3b7%2F213787.jpg&amp;mw=&amp;mh=&amp;sig=d3a0fa2fc7dcee8c9c6530d4bfb9d9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09" y="791570"/>
            <a:ext cx="6203950" cy="382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Незаконное присвоение себе чужого имени, звания с целью обмана – это…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Самозванство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ttps://static.life.ru/posts/2018/09/1153564/6aa2a00eb88e99a15a01e10a62d2ff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254" y="791570"/>
            <a:ext cx="6013198" cy="337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Человек, занимающийся беспринципным, рискованным делом в надежде на случай и успех – это…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Авантюрист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https://opt-706338.ssl.1c-bitrix-cdn.ru/upload/medialibrary/132/Lzhedmitriy-I.jpg?15864347703263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08" y="358787"/>
            <a:ext cx="3819644" cy="484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8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Боярское правительство во главе с Федором Мстиславским называлось…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Семибоярщина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s://cont.ws/uploads/pic/2019/11/%D0%A1%D0%B5%D0%BC%D0%B8%D0%B1%D0%BE%D1%8F%D1%80%D1%89%D0%B8%D0%BD%D0%B0%20%281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520" y="694935"/>
            <a:ext cx="6012361" cy="400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1" y="791569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Представитель богатой и родовитой знати в Речи </a:t>
            </a:r>
            <a:r>
              <a:rPr lang="ru-RU" sz="3200" b="1" dirty="0" err="1" smtClean="0"/>
              <a:t>Посполитой</a:t>
            </a:r>
            <a:r>
              <a:rPr lang="ru-RU" sz="3200" b="1" dirty="0" smtClean="0"/>
              <a:t> – это…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Магнат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https://upload.wikimedia.org/wikipedia/commons/thumb/4/42/Polish_magnates_1576-1586.PNG/1280px-Polish_magnates_1576-15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24" y="791569"/>
            <a:ext cx="5905172" cy="37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Военное, </a:t>
            </a:r>
            <a:r>
              <a:rPr lang="ru-RU" sz="3200" b="1" dirty="0" smtClean="0"/>
              <a:t>политическое вмешательство </a:t>
            </a:r>
            <a:r>
              <a:rPr lang="ru-RU" sz="3200" b="1" dirty="0"/>
              <a:t>одного или нескольких государств во внутренние дела другого, нарушение его </a:t>
            </a:r>
            <a:r>
              <a:rPr lang="ru-RU" sz="3200" b="1" dirty="0" smtClean="0"/>
              <a:t>суверенитета – это…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Интервенция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s://archeonews.ru/wp-content/uploads/2018/01/smutnoe_vremya_1-740x7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35" y="256036"/>
            <a:ext cx="5224446" cy="50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1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1" y="782018"/>
            <a:ext cx="47357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Главнокомандующий восками в Речи </a:t>
            </a:r>
            <a:r>
              <a:rPr lang="ru-RU" sz="3200" b="1" dirty="0" err="1" smtClean="0"/>
              <a:t>Посполитой</a:t>
            </a:r>
            <a:r>
              <a:rPr lang="ru-RU" sz="3200" b="1" dirty="0" smtClean="0"/>
              <a:t>, на Украина в 16- первой половине 17 века – глава реестровых казаков – это…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Гетман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https://www.russiapost.su/wp-content/uploads/2016/11/dfb925f6e0bb3c2635301f0381b6ee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84" y="320511"/>
            <a:ext cx="4358685" cy="52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0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Именно его многие считали «незаконным наследником» престола и винили во всех беспорядках, которые творятся в стране.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Борис Годунов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history-doc.ru/wp-content/uploads/2019/03/2-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100-faktov.ru/wp-content/uploads/2018/07/d9eca7e6dce078aaaa7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biographe.ru/wp-content/uploads/2019/06/43324342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0" name="Picture 10" descr="https://russian7.ru/wp-content/uploads/2017/06/1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16" y="312738"/>
            <a:ext cx="590550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Этот человек возглавил крупное народное выступление , состоявшееся в 1603 году и повлиявшее на обострение обстановки в стране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Хлопко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s://avatars.mds.yandex.net/get-zen_doc/1900370/pub_5e1654d9e4fff000added6a8_5e165ff89c944600ad96318f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11" y="516926"/>
            <a:ext cx="5509215" cy="434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Именно он был избран Земским собором на царство в 1613 году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Михаил Романов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https://ic.pics.livejournal.com/teachron/67407322/2698592/2698592_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34" y="367646"/>
            <a:ext cx="4947894" cy="49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3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99566" y="-128676"/>
            <a:ext cx="43467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«Смутное время в России»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04000" y="530577"/>
            <a:ext cx="3176797" cy="785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Дата</a:t>
            </a:r>
            <a:endParaRPr lang="ru-RU" sz="3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4000" y="1449411"/>
            <a:ext cx="3135912" cy="8490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Термин</a:t>
            </a:r>
            <a:endParaRPr lang="ru-RU" sz="3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4000" y="2415639"/>
            <a:ext cx="3095566" cy="78004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Личность</a:t>
            </a:r>
            <a:endParaRPr lang="ru-RU" sz="3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4001" y="3388935"/>
            <a:ext cx="3095566" cy="7494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Факт</a:t>
            </a:r>
            <a:r>
              <a:rPr lang="en-US" sz="3600" dirty="0" smtClean="0"/>
              <a:t>/</a:t>
            </a:r>
            <a:r>
              <a:rPr lang="ru-RU" sz="3600" dirty="0" smtClean="0"/>
              <a:t>событие</a:t>
            </a:r>
            <a:endParaRPr lang="ru-RU" sz="3600" dirty="0"/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4746171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5794922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6843673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7892424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8941175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17" name="Скругленный прямоугольник 16">
            <a:hlinkClick r:id="rId8" action="ppaction://hlinksldjump"/>
          </p:cNvPr>
          <p:cNvSpPr/>
          <p:nvPr/>
        </p:nvSpPr>
        <p:spPr>
          <a:xfrm>
            <a:off x="9989926" y="45621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6</a:t>
            </a:r>
            <a:endParaRPr lang="ru-RU" sz="5400" dirty="0"/>
          </a:p>
        </p:txBody>
      </p:sp>
      <p:sp>
        <p:nvSpPr>
          <p:cNvPr id="18" name="Скругленный прямоугольник 17">
            <a:hlinkClick r:id="rId9" action="ppaction://hlinksldjump"/>
          </p:cNvPr>
          <p:cNvSpPr/>
          <p:nvPr/>
        </p:nvSpPr>
        <p:spPr>
          <a:xfrm>
            <a:off x="11038677" y="45621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7</a:t>
            </a:r>
            <a:endParaRPr lang="ru-RU" sz="5400" dirty="0"/>
          </a:p>
        </p:txBody>
      </p:sp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4746171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21" name="Скругленный прямоугольник 20">
            <a:hlinkClick r:id="rId11" action="ppaction://hlinksldjump"/>
          </p:cNvPr>
          <p:cNvSpPr/>
          <p:nvPr/>
        </p:nvSpPr>
        <p:spPr>
          <a:xfrm>
            <a:off x="5794922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22" name="Скругленный прямоугольник 21">
            <a:hlinkClick r:id="rId12" action="ppaction://hlinksldjump"/>
          </p:cNvPr>
          <p:cNvSpPr/>
          <p:nvPr/>
        </p:nvSpPr>
        <p:spPr>
          <a:xfrm>
            <a:off x="6843673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23" name="Скругленный прямоугольник 22">
            <a:hlinkClick r:id="rId13" action="ppaction://hlinksldjump"/>
          </p:cNvPr>
          <p:cNvSpPr/>
          <p:nvPr/>
        </p:nvSpPr>
        <p:spPr>
          <a:xfrm>
            <a:off x="7892424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24" name="Скругленный прямоугольник 23">
            <a:hlinkClick r:id="rId14" action="ppaction://hlinksldjump"/>
          </p:cNvPr>
          <p:cNvSpPr/>
          <p:nvPr/>
        </p:nvSpPr>
        <p:spPr>
          <a:xfrm>
            <a:off x="8941175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25" name="Скругленный прямоугольник 24">
            <a:hlinkClick r:id="rId15" action="ppaction://hlinksldjump"/>
          </p:cNvPr>
          <p:cNvSpPr/>
          <p:nvPr/>
        </p:nvSpPr>
        <p:spPr>
          <a:xfrm>
            <a:off x="9989926" y="143852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6</a:t>
            </a:r>
            <a:endParaRPr lang="ru-RU" sz="5400" dirty="0"/>
          </a:p>
        </p:txBody>
      </p:sp>
      <p:sp>
        <p:nvSpPr>
          <p:cNvPr id="26" name="Скругленный прямоугольник 25">
            <a:hlinkClick r:id="rId16" action="ppaction://hlinksldjump"/>
          </p:cNvPr>
          <p:cNvSpPr/>
          <p:nvPr/>
        </p:nvSpPr>
        <p:spPr>
          <a:xfrm>
            <a:off x="11038677" y="1438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7</a:t>
            </a:r>
            <a:endParaRPr lang="ru-RU" sz="5400" dirty="0"/>
          </a:p>
        </p:txBody>
      </p:sp>
      <p:sp>
        <p:nvSpPr>
          <p:cNvPr id="27" name="Скругленный прямоугольник 26">
            <a:hlinkClick r:id="rId17" action="ppaction://hlinksldjump"/>
          </p:cNvPr>
          <p:cNvSpPr/>
          <p:nvPr/>
        </p:nvSpPr>
        <p:spPr>
          <a:xfrm>
            <a:off x="4746171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28" name="Скругленный прямоугольник 27">
            <a:hlinkClick r:id="rId18" action="ppaction://hlinksldjump"/>
          </p:cNvPr>
          <p:cNvSpPr/>
          <p:nvPr/>
        </p:nvSpPr>
        <p:spPr>
          <a:xfrm>
            <a:off x="5794922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29" name="Скругленный прямоугольник 28">
            <a:hlinkClick r:id="rId19" action="ppaction://hlinksldjump"/>
          </p:cNvPr>
          <p:cNvSpPr/>
          <p:nvPr/>
        </p:nvSpPr>
        <p:spPr>
          <a:xfrm>
            <a:off x="6843673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30" name="Скругленный прямоугольник 29">
            <a:hlinkClick r:id="rId20" action="ppaction://hlinksldjump"/>
          </p:cNvPr>
          <p:cNvSpPr/>
          <p:nvPr/>
        </p:nvSpPr>
        <p:spPr>
          <a:xfrm>
            <a:off x="7892424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31" name="Скругленный прямоугольник 30">
            <a:hlinkClick r:id="rId21" action="ppaction://hlinksldjump"/>
          </p:cNvPr>
          <p:cNvSpPr/>
          <p:nvPr/>
        </p:nvSpPr>
        <p:spPr>
          <a:xfrm>
            <a:off x="8941175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32" name="Скругленный прямоугольник 31">
            <a:hlinkClick r:id="rId22" action="ppaction://hlinksldjump"/>
          </p:cNvPr>
          <p:cNvSpPr/>
          <p:nvPr/>
        </p:nvSpPr>
        <p:spPr>
          <a:xfrm>
            <a:off x="9989926" y="2415641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6</a:t>
            </a:r>
            <a:endParaRPr lang="ru-RU" sz="5400" dirty="0"/>
          </a:p>
        </p:txBody>
      </p:sp>
      <p:sp>
        <p:nvSpPr>
          <p:cNvPr id="33" name="Скругленный прямоугольник 32">
            <a:hlinkClick r:id="rId23" action="ppaction://hlinksldjump"/>
          </p:cNvPr>
          <p:cNvSpPr/>
          <p:nvPr/>
        </p:nvSpPr>
        <p:spPr>
          <a:xfrm>
            <a:off x="11038677" y="2415640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7</a:t>
            </a:r>
            <a:endParaRPr lang="ru-RU" sz="5400" dirty="0"/>
          </a:p>
        </p:txBody>
      </p:sp>
      <p:sp>
        <p:nvSpPr>
          <p:cNvPr id="34" name="Скругленный прямоугольник 33">
            <a:hlinkClick r:id="rId24" action="ppaction://hlinksldjump"/>
          </p:cNvPr>
          <p:cNvSpPr/>
          <p:nvPr/>
        </p:nvSpPr>
        <p:spPr>
          <a:xfrm>
            <a:off x="4746171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1</a:t>
            </a:r>
            <a:endParaRPr lang="ru-RU" sz="5400" dirty="0"/>
          </a:p>
        </p:txBody>
      </p:sp>
      <p:sp>
        <p:nvSpPr>
          <p:cNvPr id="35" name="Скругленный прямоугольник 34">
            <a:hlinkClick r:id="rId25" action="ppaction://hlinksldjump"/>
          </p:cNvPr>
          <p:cNvSpPr/>
          <p:nvPr/>
        </p:nvSpPr>
        <p:spPr>
          <a:xfrm>
            <a:off x="5794922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2</a:t>
            </a:r>
            <a:endParaRPr lang="ru-RU" sz="5400" dirty="0"/>
          </a:p>
        </p:txBody>
      </p:sp>
      <p:sp>
        <p:nvSpPr>
          <p:cNvPr id="36" name="Скругленный прямоугольник 35">
            <a:hlinkClick r:id="rId26" action="ppaction://hlinksldjump"/>
          </p:cNvPr>
          <p:cNvSpPr/>
          <p:nvPr/>
        </p:nvSpPr>
        <p:spPr>
          <a:xfrm>
            <a:off x="6843673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3</a:t>
            </a:r>
            <a:endParaRPr lang="ru-RU" sz="5400" dirty="0"/>
          </a:p>
        </p:txBody>
      </p:sp>
      <p:sp>
        <p:nvSpPr>
          <p:cNvPr id="37" name="Скругленный прямоугольник 36">
            <a:hlinkClick r:id="rId27" action="ppaction://hlinksldjump"/>
          </p:cNvPr>
          <p:cNvSpPr/>
          <p:nvPr/>
        </p:nvSpPr>
        <p:spPr>
          <a:xfrm>
            <a:off x="7892424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4</a:t>
            </a:r>
            <a:endParaRPr lang="ru-RU" sz="5400" dirty="0"/>
          </a:p>
        </p:txBody>
      </p:sp>
      <p:sp>
        <p:nvSpPr>
          <p:cNvPr id="38" name="Скругленный прямоугольник 37">
            <a:hlinkClick r:id="rId28" action="ppaction://hlinksldjump"/>
          </p:cNvPr>
          <p:cNvSpPr/>
          <p:nvPr/>
        </p:nvSpPr>
        <p:spPr>
          <a:xfrm>
            <a:off x="8941175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5</a:t>
            </a:r>
            <a:endParaRPr lang="ru-RU" sz="5400" dirty="0"/>
          </a:p>
        </p:txBody>
      </p:sp>
      <p:sp>
        <p:nvSpPr>
          <p:cNvPr id="39" name="Скругленный прямоугольник 38">
            <a:hlinkClick r:id="rId29" action="ppaction://hlinksldjump"/>
          </p:cNvPr>
          <p:cNvSpPr/>
          <p:nvPr/>
        </p:nvSpPr>
        <p:spPr>
          <a:xfrm>
            <a:off x="9989926" y="3351811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6</a:t>
            </a:r>
            <a:endParaRPr lang="ru-RU" sz="5400" dirty="0"/>
          </a:p>
        </p:txBody>
      </p:sp>
      <p:sp>
        <p:nvSpPr>
          <p:cNvPr id="40" name="Скругленный прямоугольник 39">
            <a:hlinkClick r:id="rId30" action="ppaction://hlinksldjump"/>
          </p:cNvPr>
          <p:cNvSpPr/>
          <p:nvPr/>
        </p:nvSpPr>
        <p:spPr>
          <a:xfrm>
            <a:off x="11038677" y="3351810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7</a:t>
            </a:r>
            <a:endParaRPr lang="ru-RU" sz="5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857840" y="5281670"/>
            <a:ext cx="1859200" cy="633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TEAM 1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9" name="Овал 4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52" name="Овал 51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53" name="Овал 52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54" name="Овал 5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55" name="Овал 54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57" name="Овал 56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58" name="Овал 5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61" name="Овал 6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62" name="Овал 6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63" name="Овал 6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64" name="Овал 6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65" name="Овал 64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66" name="Овал 6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67" name="Овал 66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68" name="Овал 6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69" name="Овал 6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70" name="Овал 6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71" name="Овал 7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72" name="Овал 7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73" name="Овал 7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74" name="Овал 73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75" name="Овал 74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918099" y="5301627"/>
            <a:ext cx="1736597" cy="633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TEAM 2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9" name="Овал 78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81" name="Овал 80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82" name="Овал 81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83" name="Овал 8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84" name="Овал 83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85" name="Овал 8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86" name="Овал 85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87" name="Овал 8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88" name="Овал 87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89" name="Овал 8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90" name="Овал 8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91" name="Овал 9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92" name="Овал 9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93" name="Овал 9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94" name="Овал 9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96" name="Овал 95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97" name="Овал 9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98" name="Овал 97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99" name="Овал 9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00" name="Овал 9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01" name="Овал 10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02" name="Овал 10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03" name="Овал 102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04" name="Овал 10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902177" y="5330221"/>
            <a:ext cx="1736597" cy="633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TEAM 3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6" name="Овал 105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08" name="Овал 107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09" name="Овал 108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10" name="Овал 10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11" name="Овал 110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12" name="Овал 11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13" name="Овал 112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14" name="Овал 11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15" name="Овал 114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16" name="Овал 11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17" name="Овал 11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18" name="Овал 11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19" name="Овал 11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20" name="Овал 11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21" name="Овал 12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22" name="Овал 12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23" name="Овал 122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24" name="Овал 12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25" name="Овал 124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26" name="Овал 12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27" name="Овал 12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28" name="Овал 12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29" name="Овал 12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30" name="Овал 129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31" name="Овал 13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6823575" y="5330221"/>
            <a:ext cx="1736597" cy="633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TEAM 4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3" name="Овал 132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35" name="Овал 134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36" name="Овал 135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37" name="Овал 13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38" name="Овал 137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39" name="Овал 13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40" name="Овал 139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41" name="Овал 14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42" name="Овал 141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43" name="Овал 14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44" name="Овал 14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45" name="Овал 14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46" name="Овал 14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47" name="Овал 14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48" name="Овал 14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49" name="Овал 14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50" name="Овал 149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51" name="Овал 15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52" name="Овал 151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53" name="Овал 15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54" name="Овал 15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55" name="Овал 15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56" name="Овал 15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57" name="Овал 156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58" name="Овал 15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59" name="Прямоугольник 158"/>
          <p:cNvSpPr/>
          <p:nvPr/>
        </p:nvSpPr>
        <p:spPr>
          <a:xfrm>
            <a:off x="8846333" y="5330221"/>
            <a:ext cx="1736597" cy="633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TEAM 5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81" name="Овал 180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Овал 18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83" name="Овал 182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84" name="Овал 183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85" name="Овал 18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86" name="Овал 185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87" name="Овал 18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88" name="Овал 187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89" name="Овал 18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90" name="Овал 189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91" name="Овал 19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92" name="Овал 19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93" name="Овал 19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94" name="Овал 19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95" name="Овал 19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96" name="Овал 19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97" name="Овал 19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98" name="Овал 197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99" name="Овал 19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200" name="Овал 199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201" name="Овал 20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202" name="Овал 20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203" name="Овал 20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204" name="Овал 20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205" name="Овал 204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206" name="Овал 20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825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2" fill="hold">
                      <p:stCondLst>
                        <p:cond delay="indefinite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2" fill="hold">
                      <p:stCondLst>
                        <p:cond delay="indefinite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2" fill="hold">
                      <p:stCondLst>
                        <p:cond delay="indefinite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hold">
                      <p:stCondLst>
                        <p:cond delay="indefinite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8" fill="hold">
                      <p:stCondLst>
                        <p:cond delay="indefinite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8" fill="hold">
                      <p:stCondLst>
                        <p:cond delay="indefinite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fill="hold">
                      <p:stCondLst>
                        <p:cond delay="indefinite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8" fill="hold">
                      <p:stCondLst>
                        <p:cond delay="indefinite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fill="hold">
                      <p:stCondLst>
                        <p:cond delay="indefinite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8" fill="hold">
                      <p:stCondLst>
                        <p:cond delay="indefinite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3" fill="hold">
                      <p:stCondLst>
                        <p:cond delay="indefinite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8" fill="hold">
                      <p:stCondLst>
                        <p:cond delay="indefinite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8" fill="hold">
                      <p:stCondLst>
                        <p:cond delay="indefinite"/>
                      </p:stCondLst>
                      <p:childTnLst>
                        <p:par>
                          <p:cTn id="819" fill="hold">
                            <p:stCondLst>
                              <p:cond delay="0"/>
                            </p:stCondLst>
                            <p:childTnLst>
                              <p:par>
                                <p:cTn id="8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Именно он был ключевой фигурой в деятельности первого ополчения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Прокопий Ляпунов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http://hram-tihonitskiy.ru/wp-content/uploads/2021/11/bp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384" y="292229"/>
            <a:ext cx="3524600" cy="509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Этот человек намеренно завёл польский отряд в болота и тем самым</a:t>
            </a:r>
            <a:r>
              <a:rPr lang="ru-RU" sz="3200" b="1" dirty="0" smtClean="0">
                <a:solidFill>
                  <a:prstClr val="black"/>
                </a:solidFill>
              </a:rPr>
              <a:t> совершил </a:t>
            </a:r>
            <a:r>
              <a:rPr lang="ru-RU" sz="3200" b="1" dirty="0">
                <a:solidFill>
                  <a:prstClr val="black"/>
                </a:solidFill>
              </a:rPr>
              <a:t>подвиг во имя будущего </a:t>
            </a:r>
            <a:r>
              <a:rPr lang="ru-RU" sz="3200" b="1" dirty="0" smtClean="0">
                <a:solidFill>
                  <a:prstClr val="black"/>
                </a:solidFill>
              </a:rPr>
              <a:t>государя,  по сути сохранив ему жизнь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Иван Сусанин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putdor.ru/upload/iblock/c01/c015050c0e5461278dc110b6995711e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0" name="Picture 4" descr="https://cdn.fishki.net/upload/post/2017/12/10/2453891/11-15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74" y="512445"/>
            <a:ext cx="5173519" cy="455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2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Назовите имя польского королевича, претендовавшего на российский престол в годы Смуты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Владислав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4" name="Picture 4" descr="https://cdni.rbth.com/rbthmedia/images/2019.08/original/5d4982ca85600a07305d94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55" y="791570"/>
            <a:ext cx="6741218" cy="379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4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Именно ЕГО сыном был первый царь из династии Романовых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Филарет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s://avatars.mds.yandex.net/get-zen_doc/1861837/pub_5e748c85aed81f64b076a7a2_5e7493f73d76403c63bd1d94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27" y="339083"/>
            <a:ext cx="4161945" cy="520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Освобождение Москвы от польских захватчиков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7672" y="791570"/>
            <a:ext cx="47357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 каким историческим событием мы связываем день народного единства (4 ноября)?</a:t>
            </a:r>
            <a:endParaRPr lang="ru-RU" sz="3200" b="1" dirty="0"/>
          </a:p>
        </p:txBody>
      </p:sp>
      <p:pic>
        <p:nvPicPr>
          <p:cNvPr id="22530" name="Picture 2" descr="https://rossaprimavera.ru/static/files/9877178ef40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33" y="791570"/>
            <a:ext cx="6085079" cy="40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6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Наряду с Кузьмой Мининым ключевую роль в освобождении России от русско-польских интервентов и восстановлении государственности сыграл именно ОН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Дмитрий Пожарский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 descr="http://www.osimira.com/wp-content/uploads/images/63-fc6b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46" y="434506"/>
            <a:ext cx="5418874" cy="40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Григорий Отрепьев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7672" y="791570"/>
            <a:ext cx="4735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Как на самом деле звали Лжедмитрия </a:t>
            </a:r>
            <a:r>
              <a:rPr lang="en-US" sz="3200" b="1" dirty="0" smtClean="0"/>
              <a:t>I</a:t>
            </a:r>
            <a:r>
              <a:rPr lang="ru-RU" sz="3200" b="1" dirty="0" smtClean="0"/>
              <a:t>?</a:t>
            </a:r>
            <a:endParaRPr lang="ru-RU" sz="3200" b="1" dirty="0"/>
          </a:p>
        </p:txBody>
      </p:sp>
      <p:pic>
        <p:nvPicPr>
          <p:cNvPr id="24578" name="Picture 2" descr="https://avatars.mds.yandex.net/get-zen_doc/5233346/pub_61ac9b52d8d12b0dfad91d33_61ac9bb6273c295448fc1e6f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15" y="672310"/>
            <a:ext cx="5211899" cy="40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7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7672" y="791570"/>
            <a:ext cx="4735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Термины «тушинский вор» и «тушинские перелеты» напрямую связаны с этим человеком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Лжедмитрий </a:t>
            </a:r>
            <a:r>
              <a:rPr lang="en-US" sz="3200" dirty="0" smtClean="0"/>
              <a:t>II</a:t>
            </a:r>
            <a:endParaRPr lang="ru-RU" sz="3200" dirty="0"/>
          </a:p>
        </p:txBody>
      </p:sp>
      <p:pic>
        <p:nvPicPr>
          <p:cNvPr id="25602" name="Picture 2" descr="https://klin-demianovo.ru/wp-content/uploads/2019/05/2016-12-11_12-00-32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25" y="791570"/>
            <a:ext cx="6597617" cy="43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Именно в этом городе сформировалось Второе ополчение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Нижний Новгород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50" name="Picture 2" descr="https://bravo-voronezh.ru/wp-content/uploads/2021/04/Nizhniy-Novgorod_epoha-Pet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61" y="791570"/>
            <a:ext cx="7032688" cy="401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9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 </a:t>
            </a:r>
            <a:r>
              <a:rPr lang="ru-RU" sz="2400" dirty="0"/>
              <a:t>каком событии идёт </a:t>
            </a:r>
            <a:r>
              <a:rPr lang="ru-RU" sz="2400" dirty="0" smtClean="0"/>
              <a:t>речь ниже?</a:t>
            </a:r>
            <a:endParaRPr lang="ru-RU" sz="2400" dirty="0"/>
          </a:p>
          <a:p>
            <a:r>
              <a:rPr lang="ru-RU" sz="2400" b="1" dirty="0"/>
              <a:t>«Шуйский мобилизовал всю страну и имел войско 100 тыс. человек. Войско, вышедшее из Тулы, было значительно слабее, поэтому оно было вынуждено вновь отступить в крепость Тулу. В июне их осадили </a:t>
            </a:r>
            <a:r>
              <a:rPr lang="ru-RU" sz="2400" b="1" dirty="0" smtClean="0"/>
              <a:t>войска </a:t>
            </a:r>
            <a:r>
              <a:rPr lang="ru-RU" sz="2400" b="1" dirty="0"/>
              <a:t>Шуйского. Никто не </a:t>
            </a:r>
            <a:r>
              <a:rPr lang="ru-RU" sz="2400" b="1" dirty="0" smtClean="0"/>
              <a:t>мог ни </a:t>
            </a:r>
            <a:r>
              <a:rPr lang="ru-RU" sz="2400" b="1" dirty="0"/>
              <a:t>войти в город, ни выйти из него. Царь повелел запрудить реку </a:t>
            </a:r>
            <a:r>
              <a:rPr lang="ru-RU" sz="2400" b="1" dirty="0" err="1"/>
              <a:t>Упу</a:t>
            </a:r>
            <a:r>
              <a:rPr lang="ru-RU" sz="2400" b="1" dirty="0"/>
              <a:t> невдалеке от города».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Восстание Ивана </a:t>
            </a:r>
            <a:r>
              <a:rPr lang="ru-RU" sz="3200" dirty="0" err="1" smtClean="0"/>
              <a:t>Болотникова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Picture 2" descr="https://xn----7sblqwdegk2n.xn--p1ai/uploads/posts/2018-10/medium/1539155970_358978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26" y="791570"/>
            <a:ext cx="5875744" cy="43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Назовите даты правления Бориса Годунова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1598 - 1613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pic>
        <p:nvPicPr>
          <p:cNvPr id="1026" name="Picture 2" descr="Boris Godunov by anonim (17th c., GIM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94" y="980106"/>
            <a:ext cx="3431678" cy="42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6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 каком событии идёт </a:t>
            </a:r>
            <a:r>
              <a:rPr lang="ru-RU" sz="2000" dirty="0" smtClean="0"/>
              <a:t>речь ниже?</a:t>
            </a:r>
            <a:endParaRPr lang="ru-RU" sz="2000" dirty="0"/>
          </a:p>
          <a:p>
            <a:r>
              <a:rPr lang="ru-RU" sz="2000" b="1" dirty="0"/>
              <a:t>«К началу 1611г. запасы продовольствия в городе стали иссекать. Болезни и голод косили горожан. Многие были убиты или умерли от ран. В живых осталась лишь пятая часть защитников. Появились перебежчики. Изменник Андрей </a:t>
            </a:r>
            <a:r>
              <a:rPr lang="ru-RU" sz="2000" b="1" dirty="0" err="1"/>
              <a:t>Дедешин</a:t>
            </a:r>
            <a:r>
              <a:rPr lang="ru-RU" sz="2000" b="1" dirty="0"/>
              <a:t> указал полякам слабое место в крепости – стену, сложенную осенью. Под прицельным огнём пушек стена рухнула. Враг ворвался в город». Взятие </a:t>
            </a:r>
            <a:r>
              <a:rPr lang="ru-RU" sz="2000" b="1" dirty="0" smtClean="0"/>
              <a:t>города </a:t>
            </a:r>
            <a:r>
              <a:rPr lang="ru-RU" sz="2000" b="1" dirty="0"/>
              <a:t>позволило Сигизмунду заявить о правах на русский престол.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Оборона Смоленска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 descr="http://kids.nowbibl.ru/wp-content/uploads/2021/10/smolen.-s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08" y="622169"/>
            <a:ext cx="5983611" cy="40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каком году Лжедмитрий </a:t>
            </a:r>
            <a:r>
              <a:rPr lang="en-US" sz="3200" b="1" dirty="0" smtClean="0"/>
              <a:t>I</a:t>
            </a:r>
            <a:r>
              <a:rPr lang="ru-RU" sz="3200" b="1" dirty="0" smtClean="0"/>
              <a:t> взошел на российский престол?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1605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xn--e1abcgakjmf3afc5c8g.xn--p1ai/upload/main/381/3811f0cb28314a648b0941284e0c9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94" y="462988"/>
            <a:ext cx="4814979" cy="48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Назовите годы правления Василия Шуйского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1606-1610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faktrus.ru/wp-content/uploads/fakti-o-vasilii-shuysk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23" y="277213"/>
            <a:ext cx="4669667" cy="512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Назовите даты восстания Ивана </a:t>
            </a:r>
            <a:r>
              <a:rPr lang="ru-RU" sz="3200" b="1" dirty="0" err="1" smtClean="0"/>
              <a:t>Болотникова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1606-1607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lh5.googleusercontent.com/proxy/vaWgVeZC-kZUmud87QHsNbJ2EgRGKFxQZsm_vB1pfitbrlDUQeROMEBileHk9Ix7sBNMp3yQ789mCeDXMutFUtouhfcw5-aMCbUz4UiFPUF9i1XQb5Tvx7tF=w1200-h630-p-k-no-n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43" y="372021"/>
            <a:ext cx="5578738" cy="50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Назовите годы осады Смоленска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1609-1611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mrg-online.ru/wp-content/uploads/2021/03/%D0%93%D0%B5%D1%80%D0%BE%D0%B8%D1%87%D0%B5%D1%81%D0%BA%D0%B0%D1%8F-%D0%BE%D0%B1%D0%BE%D1%80%D0%BE%D0%BD%D0%B0-%D0%A1%D0%BC%D0%BE%D0%BB%D0%B5%D0%BD%D1%81%D0%BA%D0%B0-1609-1611-%D0%B3%D0%B3.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464" y="457870"/>
            <a:ext cx="6402417" cy="454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каком году умер патриарх </a:t>
            </a:r>
            <a:r>
              <a:rPr lang="ru-RU" sz="3200" b="1" dirty="0" err="1" smtClean="0"/>
              <a:t>Гермоген</a:t>
            </a:r>
            <a:r>
              <a:rPr lang="ru-RU" sz="3200" b="1" dirty="0" smtClean="0"/>
              <a:t>?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1612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icons.pstgu.ru/img/base/origin/img_icons_frag_16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411" y="218919"/>
            <a:ext cx="3972625" cy="520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Назовите год и время года, когда произошел бой под селом </a:t>
            </a:r>
            <a:r>
              <a:rPr lang="ru-RU" sz="3200" b="1" dirty="0" err="1" smtClean="0"/>
              <a:t>Клушином</a:t>
            </a:r>
            <a:r>
              <a:rPr lang="ru-RU" sz="3200" b="1" dirty="0" smtClean="0"/>
              <a:t>?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1610, лето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s://www.kir2016.ru/6-0/6-9/images_6-9-0/6-9-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82" y="791570"/>
            <a:ext cx="6489051" cy="43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  <p:tag name="ISPRING_RESOURCE_PATHS_HASH_2" val="d5de1aabb4e56473b02a2a78ec7054bacfc35e2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766</Words>
  <Application>Microsoft Office PowerPoint</Application>
  <PresentationFormat>Произвольный</PresentationFormat>
  <Paragraphs>275</Paragraphs>
  <Slides>30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hp</cp:lastModifiedBy>
  <cp:revision>77</cp:revision>
  <dcterms:created xsi:type="dcterms:W3CDTF">2017-08-05T04:53:38Z</dcterms:created>
  <dcterms:modified xsi:type="dcterms:W3CDTF">2022-03-27T20:26:46Z</dcterms:modified>
</cp:coreProperties>
</file>