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5" r:id="rId3"/>
    <p:sldId id="271" r:id="rId4"/>
    <p:sldId id="260" r:id="rId5"/>
    <p:sldId id="276" r:id="rId6"/>
    <p:sldId id="296" r:id="rId7"/>
    <p:sldId id="297" r:id="rId8"/>
    <p:sldId id="298" r:id="rId9"/>
    <p:sldId id="299" r:id="rId10"/>
    <p:sldId id="300" r:id="rId11"/>
    <p:sldId id="268" r:id="rId12"/>
  </p:sldIdLst>
  <p:sldSz cx="9144000" cy="6858000" type="screen4x3"/>
  <p:notesSz cx="10020300" cy="14449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78" autoAdjust="0"/>
  </p:normalViewPr>
  <p:slideViewPr>
    <p:cSldViewPr>
      <p:cViewPr varScale="1">
        <p:scale>
          <a:sx n="97" d="100"/>
          <a:sy n="97" d="100"/>
        </p:scale>
        <p:origin x="20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723387"/>
          </a:xfrm>
          <a:prstGeom prst="rect">
            <a:avLst/>
          </a:prstGeom>
        </p:spPr>
        <p:txBody>
          <a:bodyPr vert="horz" lIns="132323" tIns="66161" rIns="132323" bIns="66161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6399" y="0"/>
            <a:ext cx="4341591" cy="723387"/>
          </a:xfrm>
          <a:prstGeom prst="rect">
            <a:avLst/>
          </a:prstGeom>
        </p:spPr>
        <p:txBody>
          <a:bodyPr vert="horz" lIns="132323" tIns="66161" rIns="132323" bIns="66161" rtlCol="0"/>
          <a:lstStyle>
            <a:lvl1pPr algn="r">
              <a:defRPr sz="1700"/>
            </a:lvl1pPr>
          </a:lstStyle>
          <a:p>
            <a:fld id="{9E22B010-74CF-4D42-9D21-4D0A7CB5D6B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082675"/>
            <a:ext cx="7223125" cy="5418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323" tIns="66161" rIns="132323" bIns="661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262" y="6863019"/>
            <a:ext cx="8015778" cy="6503615"/>
          </a:xfrm>
          <a:prstGeom prst="rect">
            <a:avLst/>
          </a:prstGeom>
        </p:spPr>
        <p:txBody>
          <a:bodyPr vert="horz" lIns="132323" tIns="66161" rIns="132323" bIns="6616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723750"/>
            <a:ext cx="4341591" cy="723387"/>
          </a:xfrm>
          <a:prstGeom prst="rect">
            <a:avLst/>
          </a:prstGeom>
        </p:spPr>
        <p:txBody>
          <a:bodyPr vert="horz" lIns="132323" tIns="66161" rIns="132323" bIns="66161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6399" y="13723750"/>
            <a:ext cx="4341591" cy="723387"/>
          </a:xfrm>
          <a:prstGeom prst="rect">
            <a:avLst/>
          </a:prstGeom>
        </p:spPr>
        <p:txBody>
          <a:bodyPr vert="horz" lIns="132323" tIns="66161" rIns="132323" bIns="66161" rtlCol="0" anchor="b"/>
          <a:lstStyle>
            <a:lvl1pPr algn="r">
              <a:defRPr sz="1700"/>
            </a:lvl1pPr>
          </a:lstStyle>
          <a:p>
            <a:fld id="{9BA15B50-FE82-43B4-AAC7-0EF51C7BF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5B50-FE82-43B4-AAC7-0EF51C7BF7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7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5B50-FE82-43B4-AAC7-0EF51C7BF74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5B50-FE82-43B4-AAC7-0EF51C7BF7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2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8577-7EA6-4583-BA18-9F36B6848483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23A5-3E1F-433D-AE94-152D932FE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проект стажировка видео\100101763_large_7c1114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417602">
            <a:off x="485236" y="2615200"/>
            <a:ext cx="3271475" cy="3271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11076" y="5786454"/>
            <a:ext cx="48141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Учитель: Самойлова Надежда Александровна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3385" y="214290"/>
            <a:ext cx="83008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Организационный этап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уроке английского языка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4232B6-C95F-4153-8861-9C168EDFC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442" y="2026832"/>
            <a:ext cx="3701405" cy="3701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520F0E-5DB8-416D-BBDB-3369562C5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191697"/>
              </p:ext>
            </p:extLst>
          </p:nvPr>
        </p:nvGraphicFramePr>
        <p:xfrm>
          <a:off x="1052512" y="2636912"/>
          <a:ext cx="7038975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2175">
                  <a:extLst>
                    <a:ext uri="{9D8B030D-6E8A-4147-A177-3AD203B41FA5}">
                      <a16:colId xmlns:a16="http://schemas.microsoft.com/office/drawing/2014/main" val="747896865"/>
                    </a:ext>
                  </a:extLst>
                </a:gridCol>
                <a:gridCol w="2700020">
                  <a:extLst>
                    <a:ext uri="{9D8B030D-6E8A-4147-A177-3AD203B41FA5}">
                      <a16:colId xmlns:a16="http://schemas.microsoft.com/office/drawing/2014/main" val="736375652"/>
                    </a:ext>
                  </a:extLst>
                </a:gridCol>
                <a:gridCol w="2176780">
                  <a:extLst>
                    <a:ext uri="{9D8B030D-6E8A-4147-A177-3AD203B41FA5}">
                      <a16:colId xmlns:a16="http://schemas.microsoft.com/office/drawing/2014/main" val="865649504"/>
                    </a:ext>
                  </a:extLst>
                </a:gridCol>
              </a:tblGrid>
              <a:tr h="1369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З (Знаю)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I know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Х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ru-RU" sz="2000" dirty="0">
                          <a:effectLst/>
                        </a:rPr>
                        <a:t>хочу узнать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I want to know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У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ru-RU" sz="2000" dirty="0">
                          <a:effectLst/>
                        </a:rPr>
                        <a:t>узнал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I have learnt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258316696"/>
                  </a:ext>
                </a:extLst>
              </a:tr>
              <a:tr h="79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1734964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A14F53-8898-46A2-B431-A7A3CFC17705}"/>
              </a:ext>
            </a:extLst>
          </p:cNvPr>
          <p:cNvSpPr txBox="1"/>
          <p:nvPr/>
        </p:nvSpPr>
        <p:spPr>
          <a:xfrm rot="10800000" flipV="1">
            <a:off x="1619672" y="1078578"/>
            <a:ext cx="59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З.Х.У.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303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810" y="2143116"/>
            <a:ext cx="78505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 attention!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Wingdings" pitchFamily="2" charset="2"/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Wingdings" pitchFamily="2" charset="2"/>
            </a:endParaRP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Good luck and good bye!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6C9F5-8398-4067-A14B-A15BCB2B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Организация начала урока</a:t>
            </a:r>
            <a:br>
              <a:rPr lang="ru-RU" dirty="0"/>
            </a:br>
            <a:r>
              <a:rPr lang="ru-RU" dirty="0"/>
              <a:t> 5-7 минут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7D0A1-A6C2-4471-84BF-8E0E27C622CB}"/>
              </a:ext>
            </a:extLst>
          </p:cNvPr>
          <p:cNvSpPr txBox="1"/>
          <p:nvPr/>
        </p:nvSpPr>
        <p:spPr>
          <a:xfrm>
            <a:off x="323528" y="1268760"/>
            <a:ext cx="7560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dirty="0"/>
              <a:t>-мобилизирующее начало урока (“исходная мотивация”);</a:t>
            </a:r>
          </a:p>
          <a:p>
            <a:r>
              <a:rPr lang="ru-RU" sz="2400" dirty="0"/>
              <a:t>-предварительная организацию класса ( приветствие, вопросы дежурному, обмен вопросами по дежурству, проверка отсутствующих, организация внимания</a:t>
            </a:r>
          </a:p>
          <a:p>
            <a:endParaRPr lang="ru-RU" sz="2400" dirty="0"/>
          </a:p>
          <a:p>
            <a:r>
              <a:rPr lang="ru-RU" sz="2400" dirty="0"/>
              <a:t>-актуализация знаний учащихся( фонетическая зарядка, речевая разминка)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B09B4D-7D09-408D-A505-75FBF507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22916"/>
            <a:ext cx="4146927" cy="23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0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DCFA6-C094-437D-8C4C-31AF6042A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"/>
            <a:ext cx="7774632" cy="2060848"/>
          </a:xfrm>
        </p:spPr>
        <p:txBody>
          <a:bodyPr>
            <a:normAutofit/>
          </a:bodyPr>
          <a:lstStyle/>
          <a:p>
            <a:r>
              <a:rPr lang="ru-RU" dirty="0"/>
              <a:t>Организация начала урока</a:t>
            </a:r>
            <a:br>
              <a:rPr lang="ru-RU" dirty="0"/>
            </a:br>
            <a:r>
              <a:rPr lang="ru-RU" dirty="0"/>
              <a:t> 5-7 минут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F62D8-6AE4-46FD-A397-95B97823F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844825"/>
            <a:ext cx="4248472" cy="2448271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“A good beginning is half done”</a:t>
            </a:r>
            <a:endParaRPr lang="ru-RU" sz="12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ru-RU" sz="1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sz="1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sz="1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sz="1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endParaRPr lang="ru-RU" sz="12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sz="1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“</a:t>
            </a:r>
            <a:r>
              <a:rPr lang="ru-RU" sz="1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 малой удачи начинается большой успех</a:t>
            </a:r>
            <a:r>
              <a:rPr lang="en-US" sz="1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”</a:t>
            </a:r>
            <a:endParaRPr lang="ru-RU" sz="128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59C908-E329-40CE-A0D4-DE7A9050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573016"/>
            <a:ext cx="3874449" cy="31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2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5"/>
            <a:ext cx="856895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Мобилизирующее начало урока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исходная мотивация)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5-6 классы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2FFDE-B567-4E04-85EF-4DFC92E24A1A}"/>
              </a:ext>
            </a:extLst>
          </p:cNvPr>
          <p:cNvSpPr txBox="1"/>
          <p:nvPr/>
        </p:nvSpPr>
        <p:spPr>
          <a:xfrm>
            <a:off x="971600" y="1997838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-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35B698-404F-416E-8933-5638DC91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512" y="3397045"/>
            <a:ext cx="3573016" cy="3573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C8D37D-0942-49B7-8BA3-960A8A742F3E}"/>
              </a:ext>
            </a:extLst>
          </p:cNvPr>
          <p:cNvSpPr txBox="1"/>
          <p:nvPr/>
        </p:nvSpPr>
        <p:spPr>
          <a:xfrm>
            <a:off x="107504" y="4369467"/>
            <a:ext cx="4176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How are you today? What color is your mood today?”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5"/>
            <a:ext cx="85689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colour is your mood?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2FFDE-B567-4E04-85EF-4DFC92E24A1A}"/>
              </a:ext>
            </a:extLst>
          </p:cNvPr>
          <p:cNvSpPr txBox="1"/>
          <p:nvPr/>
        </p:nvSpPr>
        <p:spPr>
          <a:xfrm>
            <a:off x="971600" y="1997838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-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35B698-404F-416E-8933-5638DC91C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448" y="4490830"/>
            <a:ext cx="3315552" cy="2367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C8D37D-0942-49B7-8BA3-960A8A742F3E}"/>
              </a:ext>
            </a:extLst>
          </p:cNvPr>
          <p:cNvSpPr txBox="1"/>
          <p:nvPr/>
        </p:nvSpPr>
        <p:spPr>
          <a:xfrm>
            <a:off x="107504" y="1327995"/>
            <a:ext cx="8784976" cy="447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– использование цветовых смайлов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 раздаточного набора на столе или индивидуального набора учащегося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начале , также конце урока для рефлексии):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оранжевого-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I’m fine;</a:t>
            </a:r>
          </a:p>
          <a:p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жёлтого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-I’m OK;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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зелёного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–-I’m so-so;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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коричневого цветов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-I’m bad/ I feel blue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072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6A782C-F8BC-40C5-B13E-F4746B536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625"/>
            <a:ext cx="849694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6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5"/>
            <a:ext cx="856895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Мобилизирующее начало урока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исходная мотивация)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старшие классы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2FFDE-B567-4E04-85EF-4DFC92E24A1A}"/>
              </a:ext>
            </a:extLst>
          </p:cNvPr>
          <p:cNvSpPr txBox="1"/>
          <p:nvPr/>
        </p:nvSpPr>
        <p:spPr>
          <a:xfrm>
            <a:off x="971600" y="1997838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-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8D37D-0942-49B7-8BA3-960A8A742F3E}"/>
              </a:ext>
            </a:extLst>
          </p:cNvPr>
          <p:cNvSpPr txBox="1"/>
          <p:nvPr/>
        </p:nvSpPr>
        <p:spPr>
          <a:xfrm>
            <a:off x="107504" y="4369467"/>
            <a:ext cx="41764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How are you today?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you heard the news?”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You won’t believe it!</a:t>
            </a:r>
            <a:endParaRPr lang="ru-RU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1A834D-E4F4-43FD-AC7A-7A8A32F92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56" y="3717032"/>
            <a:ext cx="4361634" cy="30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4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FA238-CFCB-4658-9720-432612BF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623"/>
            <a:ext cx="8928992" cy="3901227"/>
          </a:xfrm>
        </p:spPr>
        <p:txBody>
          <a:bodyPr>
            <a:normAutofit fontScale="90000"/>
          </a:bodyPr>
          <a:lstStyle/>
          <a:p>
            <a:r>
              <a:rPr lang="en-US" dirty="0"/>
              <a:t>  It is reported that the United Russian and Ukrainian cyber team of 5 members </a:t>
            </a:r>
            <a:r>
              <a:rPr lang="en-US" dirty="0" err="1"/>
              <a:t>Natus</a:t>
            </a:r>
            <a:r>
              <a:rPr lang="en-US" dirty="0"/>
              <a:t> </a:t>
            </a:r>
            <a:r>
              <a:rPr lang="en-US" dirty="0" err="1"/>
              <a:t>Vincere</a:t>
            </a:r>
            <a:r>
              <a:rPr lang="en-US" dirty="0"/>
              <a:t> ( NAVI) won the Global tournament on </a:t>
            </a:r>
            <a:r>
              <a:rPr lang="en-US" b="0" i="0" dirty="0">
                <a:effectLst/>
                <a:latin typeface="PT Sans" panose="020B0503020203020204" pitchFamily="34" charset="-52"/>
              </a:rPr>
              <a:t>Counter-Strike</a:t>
            </a:r>
            <a:r>
              <a:rPr lang="en-US" b="0" i="0" dirty="0">
                <a:solidFill>
                  <a:srgbClr val="565656"/>
                </a:solidFill>
                <a:effectLst/>
                <a:latin typeface="PT Sans" panose="020B0503020203020204" pitchFamily="34" charset="-52"/>
              </a:rPr>
              <a:t>: </a:t>
            </a:r>
            <a:r>
              <a:rPr lang="en-US" b="0" i="0" dirty="0">
                <a:effectLst/>
                <a:latin typeface="PT Sans" panose="020B0503020203020204" pitchFamily="34" charset="-52"/>
              </a:rPr>
              <a:t>Global Offensive (CS:GO) in Stockholm and received 1 mln$ on the 7 Th of November,2021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4503E-015A-46FB-A7C7-1271BDCF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157059"/>
            <a:ext cx="6356827" cy="26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8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79279-AC6A-4463-839A-8A12963F7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142"/>
            <a:ext cx="7315350" cy="3789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F5FD57-3C3D-4BCB-8CF1-816E013C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939125"/>
            <a:ext cx="4319972" cy="28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77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285</Words>
  <Application>Microsoft Office PowerPoint</Application>
  <PresentationFormat>Экран (4:3)</PresentationFormat>
  <Paragraphs>53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PT Sans</vt:lpstr>
      <vt:lpstr>Times New Roman</vt:lpstr>
      <vt:lpstr>Verdana</vt:lpstr>
      <vt:lpstr>YS Text</vt:lpstr>
      <vt:lpstr>Тема Office</vt:lpstr>
      <vt:lpstr>Презентация PowerPoint</vt:lpstr>
      <vt:lpstr>Организация начала урока  5-7 минут</vt:lpstr>
      <vt:lpstr>Организация начала урока  5-7 минут</vt:lpstr>
      <vt:lpstr>Презентация PowerPoint</vt:lpstr>
      <vt:lpstr>Презентация PowerPoint</vt:lpstr>
      <vt:lpstr>Презентация PowerPoint</vt:lpstr>
      <vt:lpstr>Презентация PowerPoint</vt:lpstr>
      <vt:lpstr>  It is reported that the United Russian and Ukrainian cyber team of 5 members Natus Vincere ( NAVI) won the Global tournament on Counter-Strike: Global Offensive (CS:GO) in Stockholm and received 1 mln$ on the 7 Th of November,2021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Надежда Александровна Самойлова</cp:lastModifiedBy>
  <cp:revision>63</cp:revision>
  <dcterms:created xsi:type="dcterms:W3CDTF">2015-04-22T07:54:19Z</dcterms:created>
  <dcterms:modified xsi:type="dcterms:W3CDTF">2022-11-30T12:49:28Z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892580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